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notesSlides/notesSlide10.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28"/>
  </p:notesMasterIdLst>
  <p:handoutMasterIdLst>
    <p:handoutMasterId r:id="rId29"/>
  </p:handoutMasterIdLst>
  <p:sldIdLst>
    <p:sldId id="4139" r:id="rId2"/>
    <p:sldId id="2145708035" r:id="rId3"/>
    <p:sldId id="2145708036" r:id="rId4"/>
    <p:sldId id="2145708037" r:id="rId5"/>
    <p:sldId id="4072" r:id="rId6"/>
    <p:sldId id="2145708526" r:id="rId7"/>
    <p:sldId id="2145708527" r:id="rId8"/>
    <p:sldId id="2145708528" r:id="rId9"/>
    <p:sldId id="2145707195" r:id="rId10"/>
    <p:sldId id="2145708529" r:id="rId11"/>
    <p:sldId id="2145707196" r:id="rId12"/>
    <p:sldId id="2145708067" r:id="rId13"/>
    <p:sldId id="2145708034" r:id="rId14"/>
    <p:sldId id="4183" r:id="rId15"/>
    <p:sldId id="4167" r:id="rId16"/>
    <p:sldId id="2145708530" r:id="rId17"/>
    <p:sldId id="2145708531" r:id="rId18"/>
    <p:sldId id="8120" r:id="rId19"/>
    <p:sldId id="4235" r:id="rId20"/>
    <p:sldId id="7583" r:id="rId21"/>
    <p:sldId id="7584" r:id="rId22"/>
    <p:sldId id="7585" r:id="rId23"/>
    <p:sldId id="7586" r:id="rId24"/>
    <p:sldId id="7587" r:id="rId25"/>
    <p:sldId id="2145708532" r:id="rId26"/>
    <p:sldId id="2145708533" r:id="rId27"/>
  </p:sldIdLst>
  <p:sldSz cx="9144000" cy="5143500" type="screen16x9"/>
  <p:notesSz cx="9926638" cy="6797675"/>
  <p:embeddedFontLst>
    <p:embeddedFont>
      <p:font typeface="Calibri" panose="020F0502020204030204" pitchFamily="34" charset="0"/>
      <p:regular r:id="rId30"/>
      <p:bold r:id="rId31"/>
      <p:italic r:id="rId32"/>
      <p:boldItalic r:id="rId33"/>
    </p:embeddedFont>
    <p:embeddedFont>
      <p:font typeface="Roboto Condensed" panose="02000000000000000000" pitchFamily="2" charset="0"/>
      <p:regular r:id="rId34"/>
      <p:bold r:id="rId35"/>
      <p:italic r:id="rId36"/>
      <p:boldItalic r:id="rId37"/>
    </p:embeddedFont>
  </p:embeddedFontLst>
  <p:defaultTextStyle>
    <a:defPPr>
      <a:defRPr lang="ru-RU"/>
    </a:defPPr>
    <a:lvl1pPr marL="0" algn="l" defTabSz="457118" rtl="0" eaLnBrk="1" latinLnBrk="0" hangingPunct="1">
      <a:defRPr sz="1800" kern="1200">
        <a:solidFill>
          <a:schemeClr val="tx1"/>
        </a:solidFill>
        <a:latin typeface="+mn-lt"/>
        <a:ea typeface="+mn-ea"/>
        <a:cs typeface="+mn-cs"/>
      </a:defRPr>
    </a:lvl1pPr>
    <a:lvl2pPr marL="457118" algn="l" defTabSz="457118" rtl="0" eaLnBrk="1" latinLnBrk="0" hangingPunct="1">
      <a:defRPr sz="1800" kern="1200">
        <a:solidFill>
          <a:schemeClr val="tx1"/>
        </a:solidFill>
        <a:latin typeface="+mn-lt"/>
        <a:ea typeface="+mn-ea"/>
        <a:cs typeface="+mn-cs"/>
      </a:defRPr>
    </a:lvl2pPr>
    <a:lvl3pPr marL="914236" algn="l" defTabSz="457118" rtl="0" eaLnBrk="1" latinLnBrk="0" hangingPunct="1">
      <a:defRPr sz="1800" kern="1200">
        <a:solidFill>
          <a:schemeClr val="tx1"/>
        </a:solidFill>
        <a:latin typeface="+mn-lt"/>
        <a:ea typeface="+mn-ea"/>
        <a:cs typeface="+mn-cs"/>
      </a:defRPr>
    </a:lvl3pPr>
    <a:lvl4pPr marL="1371354" algn="l" defTabSz="457118" rtl="0" eaLnBrk="1" latinLnBrk="0" hangingPunct="1">
      <a:defRPr sz="1800" kern="1200">
        <a:solidFill>
          <a:schemeClr val="tx1"/>
        </a:solidFill>
        <a:latin typeface="+mn-lt"/>
        <a:ea typeface="+mn-ea"/>
        <a:cs typeface="+mn-cs"/>
      </a:defRPr>
    </a:lvl4pPr>
    <a:lvl5pPr marL="1828472" algn="l" defTabSz="457118" rtl="0" eaLnBrk="1" latinLnBrk="0" hangingPunct="1">
      <a:defRPr sz="1800" kern="1200">
        <a:solidFill>
          <a:schemeClr val="tx1"/>
        </a:solidFill>
        <a:latin typeface="+mn-lt"/>
        <a:ea typeface="+mn-ea"/>
        <a:cs typeface="+mn-cs"/>
      </a:defRPr>
    </a:lvl5pPr>
    <a:lvl6pPr marL="2285590" algn="l" defTabSz="457118" rtl="0" eaLnBrk="1" latinLnBrk="0" hangingPunct="1">
      <a:defRPr sz="1800" kern="1200">
        <a:solidFill>
          <a:schemeClr val="tx1"/>
        </a:solidFill>
        <a:latin typeface="+mn-lt"/>
        <a:ea typeface="+mn-ea"/>
        <a:cs typeface="+mn-cs"/>
      </a:defRPr>
    </a:lvl6pPr>
    <a:lvl7pPr marL="2742709" algn="l" defTabSz="457118" rtl="0" eaLnBrk="1" latinLnBrk="0" hangingPunct="1">
      <a:defRPr sz="1800" kern="1200">
        <a:solidFill>
          <a:schemeClr val="tx1"/>
        </a:solidFill>
        <a:latin typeface="+mn-lt"/>
        <a:ea typeface="+mn-ea"/>
        <a:cs typeface="+mn-cs"/>
      </a:defRPr>
    </a:lvl7pPr>
    <a:lvl8pPr marL="3199827" algn="l" defTabSz="457118" rtl="0" eaLnBrk="1" latinLnBrk="0" hangingPunct="1">
      <a:defRPr sz="1800" kern="1200">
        <a:solidFill>
          <a:schemeClr val="tx1"/>
        </a:solidFill>
        <a:latin typeface="+mn-lt"/>
        <a:ea typeface="+mn-ea"/>
        <a:cs typeface="+mn-cs"/>
      </a:defRPr>
    </a:lvl8pPr>
    <a:lvl9pPr marL="3656944" algn="l" defTabSz="45711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D3BE92E8-B114-47F6-A7D3-FBCE6BBF7A4B}">
          <p14:sldIdLst>
            <p14:sldId id="4139"/>
            <p14:sldId id="2145708035"/>
            <p14:sldId id="2145708036"/>
            <p14:sldId id="2145708037"/>
            <p14:sldId id="4072"/>
          </p14:sldIdLst>
        </p14:section>
        <p14:section name="ЧАСТЬ I. ПОКАЗАТЕЛИ КРУПНЕЙШИХ ТОРГОВЫХ СЕТЕЙ FMCG" id="{DADC3A93-B92D-4BBF-BCA6-18AFB3CFD2B1}">
          <p14:sldIdLst>
            <p14:sldId id="2145708526"/>
            <p14:sldId id="2145708527"/>
            <p14:sldId id="2145708528"/>
            <p14:sldId id="2145707195"/>
          </p14:sldIdLst>
        </p14:section>
        <p14:section name="ЧАСТЬ II. КАНАЛЫ РОЗНИЧНОЙ ТОРГОВЛИ И ФОРМАТЫ СЕТЕЙ FMCG" id="{3E92FA0D-07E4-45AA-B7BB-062B17F72B80}">
          <p14:sldIdLst>
            <p14:sldId id="2145708529"/>
            <p14:sldId id="2145707196"/>
          </p14:sldIdLst>
        </p14:section>
        <p14:section name="Часть III. Развитие рынка e-grocery" id="{F1F54E39-5306-4422-A4E5-B8C143B38799}">
          <p14:sldIdLst>
            <p14:sldId id="2145708067"/>
            <p14:sldId id="2145708034"/>
          </p14:sldIdLst>
        </p14:section>
        <p14:section name="Финальные разделы" id="{B665BC0D-94C0-414A-89B4-8916DA639ACA}">
          <p14:sldIdLst>
            <p14:sldId id="4183"/>
            <p14:sldId id="4167"/>
            <p14:sldId id="2145708530"/>
            <p14:sldId id="2145708531"/>
            <p14:sldId id="8120"/>
            <p14:sldId id="4235"/>
            <p14:sldId id="7583"/>
            <p14:sldId id="7584"/>
            <p14:sldId id="7585"/>
            <p14:sldId id="7586"/>
            <p14:sldId id="7587"/>
            <p14:sldId id="2145708532"/>
            <p14:sldId id="2145708533"/>
          </p14:sldIdLst>
        </p14:section>
      </p14:sectionLst>
    </p:ext>
    <p:ext uri="{EFAFB233-063F-42B5-8137-9DF3F51BA10A}">
      <p15:sldGuideLst xmlns:p15="http://schemas.microsoft.com/office/powerpoint/2012/main">
        <p15:guide id="4" pos="2903" userDrawn="1">
          <p15:clr>
            <a:srgbClr val="A4A3A4"/>
          </p15:clr>
        </p15:guide>
        <p15:guide id="5" orient="horz" pos="2709" userDrawn="1">
          <p15:clr>
            <a:srgbClr val="A4A3A4"/>
          </p15:clr>
        </p15:guide>
        <p15:guide id="6" orient="horz" pos="2595" userDrawn="1">
          <p15:clr>
            <a:srgbClr val="A4A3A4"/>
          </p15:clr>
        </p15:guide>
        <p15:guide id="12" orient="horz" pos="1847" userDrawn="1">
          <p15:clr>
            <a:srgbClr val="A4A3A4"/>
          </p15:clr>
        </p15:guide>
        <p15:guide id="16" pos="5511" userDrawn="1">
          <p15:clr>
            <a:srgbClr val="A4A3A4"/>
          </p15:clr>
        </p15:guide>
        <p15:guide id="20" orient="horz" pos="849" userDrawn="1">
          <p15:clr>
            <a:srgbClr val="A4A3A4"/>
          </p15:clr>
        </p15:guide>
        <p15:guide id="22" orient="horz" pos="3230" userDrawn="1">
          <p15:clr>
            <a:srgbClr val="A4A3A4"/>
          </p15:clr>
        </p15:guide>
        <p15:guide id="23" orient="horz" pos="3240" userDrawn="1">
          <p15:clr>
            <a:srgbClr val="A4A3A4"/>
          </p15:clr>
        </p15:guide>
        <p15:guide id="28" orient="horz" pos="2913" userDrawn="1">
          <p15:clr>
            <a:srgbClr val="A4A3A4"/>
          </p15:clr>
        </p15:guide>
        <p15:guide id="29" orient="horz" pos="1801" userDrawn="1">
          <p15:clr>
            <a:srgbClr val="A4A3A4"/>
          </p15:clr>
        </p15:guide>
        <p15:guide id="30" orient="horz" pos="331">
          <p15:clr>
            <a:srgbClr val="A4A3A4"/>
          </p15:clr>
        </p15:guide>
        <p15:guide id="32" pos="1497" userDrawn="1">
          <p15:clr>
            <a:srgbClr val="A4A3A4"/>
          </p15:clr>
        </p15:guide>
        <p15:guide id="33" pos="431" userDrawn="1">
          <p15:clr>
            <a:srgbClr val="A4A3A4"/>
          </p15:clr>
        </p15:guide>
        <p15:guide id="35" pos="5352" userDrawn="1">
          <p15:clr>
            <a:srgbClr val="A4A3A4"/>
          </p15:clr>
        </p15:guide>
        <p15:guide id="36" pos="1292" userDrawn="1">
          <p15:clr>
            <a:srgbClr val="A4A3A4"/>
          </p15:clr>
        </p15:guide>
        <p15:guide id="37" pos="3061" userDrawn="1">
          <p15:clr>
            <a:srgbClr val="A4A3A4"/>
          </p15:clr>
        </p15:guide>
        <p15:guide id="38" pos="5556">
          <p15:clr>
            <a:srgbClr val="A4A3A4"/>
          </p15:clr>
        </p15:guide>
        <p15:guide id="39" pos="793" userDrawn="1">
          <p15:clr>
            <a:srgbClr val="A4A3A4"/>
          </p15:clr>
        </p15:guide>
        <p15:guide id="40" pos="181" userDrawn="1">
          <p15:clr>
            <a:srgbClr val="A4A3A4"/>
          </p15:clr>
        </p15:guide>
        <p15:guide id="41" pos="2676" userDrawn="1">
          <p15:clr>
            <a:srgbClr val="A4A3A4"/>
          </p15:clr>
        </p15:guide>
        <p15:guide id="42" pos="3470" userDrawn="1">
          <p15:clr>
            <a:srgbClr val="A4A3A4"/>
          </p15:clr>
        </p15:guide>
        <p15:guide id="43" pos="4014" userDrawn="1">
          <p15:clr>
            <a:srgbClr val="A4A3A4"/>
          </p15:clr>
        </p15:guide>
        <p15:guide id="44" pos="4173" userDrawn="1">
          <p15:clr>
            <a:srgbClr val="A4A3A4"/>
          </p15:clr>
        </p15:guide>
        <p15:guide id="45" pos="3175" userDrawn="1">
          <p15:clr>
            <a:srgbClr val="A4A3A4"/>
          </p15:clr>
        </p15:guide>
        <p15:guide id="46" orient="horz" pos="1711" userDrawn="1">
          <p15:clr>
            <a:srgbClr val="A4A3A4"/>
          </p15:clr>
        </p15:guide>
        <p15:guide id="47" pos="1338" userDrawn="1">
          <p15:clr>
            <a:srgbClr val="A4A3A4"/>
          </p15:clr>
        </p15:guide>
        <p15:guide id="48" orient="horz" pos="57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L54_user" initials="F" lastIdx="28" clrIdx="0"/>
  <p:cmAuthor id="29" name="Даниил Бахолдин" initials="ДБ" lastIdx="2" clrIdx="30">
    <p:extLst>
      <p:ext uri="{19B8F6BF-5375-455C-9EA6-DF929625EA0E}">
        <p15:presenceInfo xmlns:p15="http://schemas.microsoft.com/office/powerpoint/2012/main" userId="Даниил Бахолдин" providerId="None"/>
      </p:ext>
    </p:extLst>
  </p:cmAuthor>
  <p:cmAuthor id="1" name="Миронова Елена Николаевна" initials="МЕН" lastIdx="1" clrIdx="27">
    <p:extLst>
      <p:ext uri="{19B8F6BF-5375-455C-9EA6-DF929625EA0E}">
        <p15:presenceInfo xmlns:p15="http://schemas.microsoft.com/office/powerpoint/2012/main" userId="S-1-5-21-380470556-217394479-888782303-42380" providerId="AD"/>
      </p:ext>
    </p:extLst>
  </p:cmAuthor>
  <p:cmAuthor id="2" name="Мария Фролова" initials="F" lastIdx="2" clrIdx="2"/>
  <p:cmAuthor id="3" name="FL41_User" initials="F" lastIdx="229" clrIdx="3"/>
  <p:cmAuthor id="4" name="FL47_user" initials="F" lastIdx="9" clrIdx="4"/>
  <p:cmAuthor id="5" name="Бурмистров Михаил" initials="Б.М." lastIdx="63" clrIdx="5"/>
  <p:cmAuthor id="6" name="FL23_user" initials="F" lastIdx="1" clrIdx="6"/>
  <p:cmAuthor id="7" name="FL49_user" initials="F" lastIdx="73" clrIdx="7"/>
  <p:cmAuthor id="8" name="catalogue" initials="c" lastIdx="4" clrIdx="8"/>
  <p:cmAuthor id="9" name="Бурмистров Михаил" initials="М.Б." lastIdx="911" clrIdx="9"/>
  <p:cmAuthor id="10" name="Васильев М." initials="М.В." lastIdx="17" clrIdx="10"/>
  <p:cmAuthor id="11" name="FL72_User" initials="F" lastIdx="2" clrIdx="11"/>
  <p:cmAuthor id="12" name="FL211_user" initials="EU" lastIdx="2" clrIdx="12"/>
  <p:cmAuthor id="13" name="FL212_user" initials="F" lastIdx="2" clrIdx="13"/>
  <p:cmAuthor id="14" name="Смирнов Анатолий" initials="СА" lastIdx="5" clrIdx="14"/>
  <p:cmAuthor id="15" name="Иван Федяков" initials="ИФ" lastIdx="44" clrIdx="15"/>
  <p:cmAuthor id="16" name="Наталия Богдановская" initials="F" lastIdx="326" clrIdx="16"/>
  <p:cmAuthor id="17" name="fl75" initials="f" lastIdx="91" clrIdx="17"/>
  <p:cmAuthor id="18" name="Наталия" initials="Н" lastIdx="24" clrIdx="18"/>
  <p:cmAuthor id="19" name="FL31_User" initials="F" lastIdx="3" clrIdx="19">
    <p:extLst>
      <p:ext uri="{19B8F6BF-5375-455C-9EA6-DF929625EA0E}">
        <p15:presenceInfo xmlns:p15="http://schemas.microsoft.com/office/powerpoint/2012/main" userId="FL31_User" providerId="None"/>
      </p:ext>
    </p:extLst>
  </p:cmAuthor>
  <p:cmAuthor id="20" name="Ольга Рычкова" initials="ОВ" lastIdx="77" clrIdx="24">
    <p:extLst>
      <p:ext uri="{19B8F6BF-5375-455C-9EA6-DF929625EA0E}">
        <p15:presenceInfo xmlns:p15="http://schemas.microsoft.com/office/powerpoint/2012/main" userId="Ольга Рычкова" providerId="None"/>
      </p:ext>
    </p:extLst>
  </p:cmAuthor>
  <p:cmAuthor id="21" name="Смертина Диана" initials="С.Д." lastIdx="11" clrIdx="25">
    <p:extLst>
      <p:ext uri="{19B8F6BF-5375-455C-9EA6-DF929625EA0E}">
        <p15:presenceInfo xmlns:p15="http://schemas.microsoft.com/office/powerpoint/2012/main" userId="Смертина Диана" providerId="None"/>
      </p:ext>
    </p:extLst>
  </p:cmAuthor>
  <p:cmAuthor id="22" name="FL32_User" initials="F" lastIdx="1" clrIdx="26">
    <p:extLst>
      <p:ext uri="{19B8F6BF-5375-455C-9EA6-DF929625EA0E}">
        <p15:presenceInfo xmlns:p15="http://schemas.microsoft.com/office/powerpoint/2012/main" userId="FL32_User" providerId="None"/>
      </p:ext>
    </p:extLst>
  </p:cmAuthor>
  <p:cmAuthor id="23" name="FL211user" initials="F" lastIdx="2" clrIdx="28">
    <p:extLst>
      <p:ext uri="{19B8F6BF-5375-455C-9EA6-DF929625EA0E}">
        <p15:presenceInfo xmlns:p15="http://schemas.microsoft.com/office/powerpoint/2012/main" userId="FL211user" providerId="None"/>
      </p:ext>
    </p:extLst>
  </p:cmAuthor>
  <p:cmAuthor id="28" name="Пользователь Windows" initials="ПW" lastIdx="5" clrIdx="29">
    <p:extLst>
      <p:ext uri="{19B8F6BF-5375-455C-9EA6-DF929625EA0E}">
        <p15:presenceInfo xmlns:p15="http://schemas.microsoft.com/office/powerpoint/2012/main" userId="Пользователь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FFFFFF"/>
    <a:srgbClr val="9BBB59"/>
    <a:srgbClr val="4F81BD"/>
    <a:srgbClr val="8064A2"/>
    <a:srgbClr val="F79646"/>
    <a:srgbClr val="3CCFD6"/>
    <a:srgbClr val="000000"/>
    <a:srgbClr val="59595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05" autoAdjust="0"/>
    <p:restoredTop sz="96242" autoAdjust="0"/>
  </p:normalViewPr>
  <p:slideViewPr>
    <p:cSldViewPr snapToGrid="0" snapToObjects="1">
      <p:cViewPr varScale="1">
        <p:scale>
          <a:sx n="118" d="100"/>
          <a:sy n="118" d="100"/>
        </p:scale>
        <p:origin x="144" y="480"/>
      </p:cViewPr>
      <p:guideLst>
        <p:guide pos="2903"/>
        <p:guide orient="horz" pos="2709"/>
        <p:guide orient="horz" pos="2595"/>
        <p:guide orient="horz" pos="1847"/>
        <p:guide pos="5511"/>
        <p:guide orient="horz" pos="849"/>
        <p:guide orient="horz" pos="3230"/>
        <p:guide orient="horz" pos="3240"/>
        <p:guide orient="horz" pos="2913"/>
        <p:guide orient="horz" pos="1801"/>
        <p:guide orient="horz" pos="331"/>
        <p:guide pos="1497"/>
        <p:guide pos="431"/>
        <p:guide pos="5352"/>
        <p:guide pos="1292"/>
        <p:guide pos="3061"/>
        <p:guide pos="5556"/>
        <p:guide pos="793"/>
        <p:guide pos="181"/>
        <p:guide pos="2676"/>
        <p:guide pos="3470"/>
        <p:guide pos="4014"/>
        <p:guide pos="4173"/>
        <p:guide pos="3175"/>
        <p:guide orient="horz" pos="1711"/>
        <p:guide pos="1338"/>
        <p:guide orient="horz" pos="577"/>
      </p:guideLst>
    </p:cSldViewPr>
  </p:slideViewPr>
  <p:outlineViewPr>
    <p:cViewPr>
      <p:scale>
        <a:sx n="20" d="100"/>
        <a:sy n="20" d="100"/>
      </p:scale>
      <p:origin x="0" y="0"/>
    </p:cViewPr>
  </p:outlineViewPr>
  <p:notesTextViewPr>
    <p:cViewPr>
      <p:scale>
        <a:sx n="66" d="100"/>
        <a:sy n="66" d="100"/>
      </p:scale>
      <p:origin x="0" y="0"/>
    </p:cViewPr>
  </p:notesTextViewPr>
  <p:sorterViewPr>
    <p:cViewPr>
      <p:scale>
        <a:sx n="125" d="100"/>
        <a:sy n="125" d="100"/>
      </p:scale>
      <p:origin x="0" y="-9324"/>
    </p:cViewPr>
  </p:sorterViewPr>
  <p:notesViewPr>
    <p:cSldViewPr snapToGrid="0" snapToObjects="1">
      <p:cViewPr varScale="1">
        <p:scale>
          <a:sx n="113" d="100"/>
          <a:sy n="113" d="100"/>
        </p:scale>
        <p:origin x="2112" y="102"/>
      </p:cViewPr>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798871285459391E-2"/>
          <c:y val="0.17021021501079051"/>
          <c:w val="0.85335782483194556"/>
          <c:h val="0.5660742356250309"/>
        </c:manualLayout>
      </c:layout>
      <c:barChart>
        <c:barDir val="col"/>
        <c:grouping val="clustered"/>
        <c:varyColors val="0"/>
        <c:ser>
          <c:idx val="1"/>
          <c:order val="1"/>
          <c:tx>
            <c:strRef>
              <c:f>Лист1!$A$3</c:f>
              <c:strCache>
                <c:ptCount val="1"/>
                <c:pt idx="0">
                  <c:v>Супермаркет</c:v>
                </c:pt>
              </c:strCache>
            </c:strRef>
          </c:tx>
          <c:spPr>
            <a:ln>
              <a:noFill/>
            </a:ln>
          </c:spPr>
          <c:invertIfNegative val="0"/>
          <c:cat>
            <c:strRef>
              <c:f>Лист1!$B$1:$AJ$1</c:f>
              <c:strCache>
                <c:ptCount val="27"/>
                <c:pt idx="0">
                  <c:v>I кв. 
2019</c:v>
                </c:pt>
                <c:pt idx="1">
                  <c:v>II кв. 
2019</c:v>
                </c:pt>
                <c:pt idx="2">
                  <c:v>III кв. 
2019</c:v>
                </c:pt>
                <c:pt idx="3">
                  <c:v>IV кв. 2019</c:v>
                </c:pt>
                <c:pt idx="4">
                  <c:v>I кв.  2020</c:v>
                </c:pt>
                <c:pt idx="5">
                  <c:v>II кв. 2020</c:v>
                </c:pt>
                <c:pt idx="6">
                  <c:v>III кв. 2020</c:v>
                </c:pt>
                <c:pt idx="7">
                  <c:v>IV кв. 2020</c:v>
                </c:pt>
                <c:pt idx="8">
                  <c:v>I кв. 2021</c:v>
                </c:pt>
                <c:pt idx="9">
                  <c:v>II кв. 2021</c:v>
                </c:pt>
                <c:pt idx="10">
                  <c:v>III кв. 2021</c:v>
                </c:pt>
                <c:pt idx="11">
                  <c:v>IV кв. 2021</c:v>
                </c:pt>
                <c:pt idx="12">
                  <c:v>I кв. 2022</c:v>
                </c:pt>
                <c:pt idx="13">
                  <c:v>II кв. 2022</c:v>
                </c:pt>
                <c:pt idx="14">
                  <c:v>III кв. 2022</c:v>
                </c:pt>
                <c:pt idx="15">
                  <c:v>IV кв. 2022</c:v>
                </c:pt>
                <c:pt idx="16">
                  <c:v>I кв. 2023</c:v>
                </c:pt>
                <c:pt idx="17">
                  <c:v>II кв. 2023</c:v>
                </c:pt>
                <c:pt idx="18">
                  <c:v>III кв. 2023</c:v>
                </c:pt>
                <c:pt idx="19">
                  <c:v>IV кв. 2023</c:v>
                </c:pt>
                <c:pt idx="20">
                  <c:v>I кв. 2024</c:v>
                </c:pt>
                <c:pt idx="21">
                  <c:v>II кв. 2024</c:v>
                </c:pt>
                <c:pt idx="22">
                  <c:v>III кв. 2024</c:v>
                </c:pt>
                <c:pt idx="23">
                  <c:v>IV кв. 2024</c:v>
                </c:pt>
                <c:pt idx="24">
                  <c:v>I кв. 2025</c:v>
                </c:pt>
                <c:pt idx="25">
                  <c:v>II кв. 2025</c:v>
                </c:pt>
                <c:pt idx="26">
                  <c:v>III кв. 2025</c:v>
                </c:pt>
              </c:strCache>
            </c:strRef>
          </c:cat>
          <c:val>
            <c:numRef>
              <c:f>Лист1!$B$3:$AJ$3</c:f>
              <c:numCache>
                <c:formatCode>General</c:formatCode>
                <c:ptCount val="27"/>
                <c:pt idx="0">
                  <c:v>3342</c:v>
                </c:pt>
                <c:pt idx="1">
                  <c:v>3379</c:v>
                </c:pt>
                <c:pt idx="2">
                  <c:v>3426</c:v>
                </c:pt>
                <c:pt idx="3">
                  <c:v>3513</c:v>
                </c:pt>
                <c:pt idx="4">
                  <c:v>3533</c:v>
                </c:pt>
                <c:pt idx="5">
                  <c:v>3558</c:v>
                </c:pt>
                <c:pt idx="6">
                  <c:v>3596</c:v>
                </c:pt>
                <c:pt idx="7">
                  <c:v>3656</c:v>
                </c:pt>
                <c:pt idx="8">
                  <c:v>3663</c:v>
                </c:pt>
                <c:pt idx="9">
                  <c:v>3722</c:v>
                </c:pt>
                <c:pt idx="10">
                  <c:v>3766</c:v>
                </c:pt>
                <c:pt idx="11">
                  <c:v>3821</c:v>
                </c:pt>
                <c:pt idx="12">
                  <c:v>3798</c:v>
                </c:pt>
                <c:pt idx="13">
                  <c:v>3815</c:v>
                </c:pt>
                <c:pt idx="14">
                  <c:v>3809</c:v>
                </c:pt>
                <c:pt idx="15">
                  <c:v>3850</c:v>
                </c:pt>
                <c:pt idx="16">
                  <c:v>3847</c:v>
                </c:pt>
                <c:pt idx="17">
                  <c:v>3832</c:v>
                </c:pt>
                <c:pt idx="18">
                  <c:v>3715</c:v>
                </c:pt>
                <c:pt idx="19">
                  <c:v>3777</c:v>
                </c:pt>
                <c:pt idx="20">
                  <c:v>3768</c:v>
                </c:pt>
                <c:pt idx="21">
                  <c:v>3766</c:v>
                </c:pt>
                <c:pt idx="22">
                  <c:v>3779</c:v>
                </c:pt>
                <c:pt idx="23">
                  <c:v>3783</c:v>
                </c:pt>
                <c:pt idx="24">
                  <c:v>3748</c:v>
                </c:pt>
                <c:pt idx="25">
                  <c:v>3734</c:v>
                </c:pt>
                <c:pt idx="26">
                  <c:v>3647</c:v>
                </c:pt>
              </c:numCache>
            </c:numRef>
          </c:val>
          <c:extLst>
            <c:ext xmlns:c16="http://schemas.microsoft.com/office/drawing/2014/chart" uri="{C3380CC4-5D6E-409C-BE32-E72D297353CC}">
              <c16:uniqueId val="{00000000-6D45-412F-B9DE-D6965F7552F5}"/>
            </c:ext>
          </c:extLst>
        </c:ser>
        <c:ser>
          <c:idx val="2"/>
          <c:order val="2"/>
          <c:tx>
            <c:strRef>
              <c:f>Лист1!$A$4</c:f>
              <c:strCache>
                <c:ptCount val="1"/>
                <c:pt idx="0">
                  <c:v>Мягкий дискаунтер</c:v>
                </c:pt>
              </c:strCache>
            </c:strRef>
          </c:tx>
          <c:spPr>
            <a:ln w="28575">
              <a:noFill/>
            </a:ln>
          </c:spPr>
          <c:invertIfNegative val="0"/>
          <c:cat>
            <c:strRef>
              <c:f>Лист1!$B$1:$AJ$1</c:f>
              <c:strCache>
                <c:ptCount val="27"/>
                <c:pt idx="0">
                  <c:v>I кв. 
2019</c:v>
                </c:pt>
                <c:pt idx="1">
                  <c:v>II кв. 
2019</c:v>
                </c:pt>
                <c:pt idx="2">
                  <c:v>III кв. 
2019</c:v>
                </c:pt>
                <c:pt idx="3">
                  <c:v>IV кв. 2019</c:v>
                </c:pt>
                <c:pt idx="4">
                  <c:v>I кв.  2020</c:v>
                </c:pt>
                <c:pt idx="5">
                  <c:v>II кв. 2020</c:v>
                </c:pt>
                <c:pt idx="6">
                  <c:v>III кв. 2020</c:v>
                </c:pt>
                <c:pt idx="7">
                  <c:v>IV кв. 2020</c:v>
                </c:pt>
                <c:pt idx="8">
                  <c:v>I кв. 2021</c:v>
                </c:pt>
                <c:pt idx="9">
                  <c:v>II кв. 2021</c:v>
                </c:pt>
                <c:pt idx="10">
                  <c:v>III кв. 2021</c:v>
                </c:pt>
                <c:pt idx="11">
                  <c:v>IV кв. 2021</c:v>
                </c:pt>
                <c:pt idx="12">
                  <c:v>I кв. 2022</c:v>
                </c:pt>
                <c:pt idx="13">
                  <c:v>II кв. 2022</c:v>
                </c:pt>
                <c:pt idx="14">
                  <c:v>III кв. 2022</c:v>
                </c:pt>
                <c:pt idx="15">
                  <c:v>IV кв. 2022</c:v>
                </c:pt>
                <c:pt idx="16">
                  <c:v>I кв. 2023</c:v>
                </c:pt>
                <c:pt idx="17">
                  <c:v>II кв. 2023</c:v>
                </c:pt>
                <c:pt idx="18">
                  <c:v>III кв. 2023</c:v>
                </c:pt>
                <c:pt idx="19">
                  <c:v>IV кв. 2023</c:v>
                </c:pt>
                <c:pt idx="20">
                  <c:v>I кв. 2024</c:v>
                </c:pt>
                <c:pt idx="21">
                  <c:v>II кв. 2024</c:v>
                </c:pt>
                <c:pt idx="22">
                  <c:v>III кв. 2024</c:v>
                </c:pt>
                <c:pt idx="23">
                  <c:v>IV кв. 2024</c:v>
                </c:pt>
                <c:pt idx="24">
                  <c:v>I кв. 2025</c:v>
                </c:pt>
                <c:pt idx="25">
                  <c:v>II кв. 2025</c:v>
                </c:pt>
                <c:pt idx="26">
                  <c:v>III кв. 2025</c:v>
                </c:pt>
              </c:strCache>
            </c:strRef>
          </c:cat>
          <c:val>
            <c:numRef>
              <c:f>Лист1!$B$4:$AJ$4</c:f>
              <c:numCache>
                <c:formatCode>General</c:formatCode>
                <c:ptCount val="27"/>
                <c:pt idx="0">
                  <c:v>34412</c:v>
                </c:pt>
                <c:pt idx="1">
                  <c:v>35340</c:v>
                </c:pt>
                <c:pt idx="2">
                  <c:v>36234</c:v>
                </c:pt>
                <c:pt idx="3">
                  <c:v>37024</c:v>
                </c:pt>
                <c:pt idx="4">
                  <c:v>37506</c:v>
                </c:pt>
                <c:pt idx="5">
                  <c:v>37941</c:v>
                </c:pt>
                <c:pt idx="6">
                  <c:v>38469</c:v>
                </c:pt>
                <c:pt idx="7">
                  <c:v>39110</c:v>
                </c:pt>
                <c:pt idx="8">
                  <c:v>39584</c:v>
                </c:pt>
                <c:pt idx="9">
                  <c:v>40082</c:v>
                </c:pt>
                <c:pt idx="10">
                  <c:v>40649</c:v>
                </c:pt>
                <c:pt idx="11">
                  <c:v>41564</c:v>
                </c:pt>
                <c:pt idx="12">
                  <c:v>42249</c:v>
                </c:pt>
                <c:pt idx="13">
                  <c:v>42607</c:v>
                </c:pt>
                <c:pt idx="14">
                  <c:v>43166</c:v>
                </c:pt>
                <c:pt idx="15">
                  <c:v>43650</c:v>
                </c:pt>
                <c:pt idx="16">
                  <c:v>44327</c:v>
                </c:pt>
                <c:pt idx="17">
                  <c:v>44833</c:v>
                </c:pt>
                <c:pt idx="18">
                  <c:v>45687</c:v>
                </c:pt>
                <c:pt idx="19">
                  <c:v>46584</c:v>
                </c:pt>
                <c:pt idx="20">
                  <c:v>47343</c:v>
                </c:pt>
                <c:pt idx="21">
                  <c:v>48243</c:v>
                </c:pt>
                <c:pt idx="22">
                  <c:v>49103</c:v>
                </c:pt>
                <c:pt idx="23">
                  <c:v>50257</c:v>
                </c:pt>
                <c:pt idx="24">
                  <c:v>51057</c:v>
                </c:pt>
                <c:pt idx="25">
                  <c:v>52242</c:v>
                </c:pt>
                <c:pt idx="26">
                  <c:v>53630</c:v>
                </c:pt>
              </c:numCache>
            </c:numRef>
          </c:val>
          <c:extLst>
            <c:ext xmlns:c16="http://schemas.microsoft.com/office/drawing/2014/chart" uri="{C3380CC4-5D6E-409C-BE32-E72D297353CC}">
              <c16:uniqueId val="{00000001-6D45-412F-B9DE-D6965F7552F5}"/>
            </c:ext>
          </c:extLst>
        </c:ser>
        <c:ser>
          <c:idx val="3"/>
          <c:order val="3"/>
          <c:tx>
            <c:strRef>
              <c:f>Лист1!$A$5</c:f>
              <c:strCache>
                <c:ptCount val="1"/>
                <c:pt idx="0">
                  <c:v>Жесткий дискаунтер</c:v>
                </c:pt>
              </c:strCache>
            </c:strRef>
          </c:tx>
          <c:spPr>
            <a:ln w="28575">
              <a:noFill/>
            </a:ln>
          </c:spPr>
          <c:invertIfNegative val="0"/>
          <c:cat>
            <c:strRef>
              <c:f>Лист1!$B$1:$AJ$1</c:f>
              <c:strCache>
                <c:ptCount val="27"/>
                <c:pt idx="0">
                  <c:v>I кв. 
2019</c:v>
                </c:pt>
                <c:pt idx="1">
                  <c:v>II кв. 
2019</c:v>
                </c:pt>
                <c:pt idx="2">
                  <c:v>III кв. 
2019</c:v>
                </c:pt>
                <c:pt idx="3">
                  <c:v>IV кв. 2019</c:v>
                </c:pt>
                <c:pt idx="4">
                  <c:v>I кв.  2020</c:v>
                </c:pt>
                <c:pt idx="5">
                  <c:v>II кв. 2020</c:v>
                </c:pt>
                <c:pt idx="6">
                  <c:v>III кв. 2020</c:v>
                </c:pt>
                <c:pt idx="7">
                  <c:v>IV кв. 2020</c:v>
                </c:pt>
                <c:pt idx="8">
                  <c:v>I кв. 2021</c:v>
                </c:pt>
                <c:pt idx="9">
                  <c:v>II кв. 2021</c:v>
                </c:pt>
                <c:pt idx="10">
                  <c:v>III кв. 2021</c:v>
                </c:pt>
                <c:pt idx="11">
                  <c:v>IV кв. 2021</c:v>
                </c:pt>
                <c:pt idx="12">
                  <c:v>I кв. 2022</c:v>
                </c:pt>
                <c:pt idx="13">
                  <c:v>II кв. 2022</c:v>
                </c:pt>
                <c:pt idx="14">
                  <c:v>III кв. 2022</c:v>
                </c:pt>
                <c:pt idx="15">
                  <c:v>IV кв. 2022</c:v>
                </c:pt>
                <c:pt idx="16">
                  <c:v>I кв. 2023</c:v>
                </c:pt>
                <c:pt idx="17">
                  <c:v>II кв. 2023</c:v>
                </c:pt>
                <c:pt idx="18">
                  <c:v>III кв. 2023</c:v>
                </c:pt>
                <c:pt idx="19">
                  <c:v>IV кв. 2023</c:v>
                </c:pt>
                <c:pt idx="20">
                  <c:v>I кв. 2024</c:v>
                </c:pt>
                <c:pt idx="21">
                  <c:v>II кв. 2024</c:v>
                </c:pt>
                <c:pt idx="22">
                  <c:v>III кв. 2024</c:v>
                </c:pt>
                <c:pt idx="23">
                  <c:v>IV кв. 2024</c:v>
                </c:pt>
                <c:pt idx="24">
                  <c:v>I кв. 2025</c:v>
                </c:pt>
                <c:pt idx="25">
                  <c:v>II кв. 2025</c:v>
                </c:pt>
                <c:pt idx="26">
                  <c:v>III кв. 2025</c:v>
                </c:pt>
              </c:strCache>
            </c:strRef>
          </c:cat>
          <c:val>
            <c:numRef>
              <c:f>Лист1!$B$5:$AJ$5</c:f>
              <c:numCache>
                <c:formatCode>General</c:formatCode>
                <c:ptCount val="27"/>
                <c:pt idx="0">
                  <c:v>2367</c:v>
                </c:pt>
                <c:pt idx="1">
                  <c:v>2562</c:v>
                </c:pt>
                <c:pt idx="2">
                  <c:v>2758</c:v>
                </c:pt>
                <c:pt idx="3">
                  <c:v>2998</c:v>
                </c:pt>
                <c:pt idx="4">
                  <c:v>3169</c:v>
                </c:pt>
                <c:pt idx="5">
                  <c:v>3051</c:v>
                </c:pt>
                <c:pt idx="6">
                  <c:v>3259</c:v>
                </c:pt>
                <c:pt idx="7">
                  <c:v>3530</c:v>
                </c:pt>
                <c:pt idx="8">
                  <c:v>3776</c:v>
                </c:pt>
                <c:pt idx="9">
                  <c:v>4127</c:v>
                </c:pt>
                <c:pt idx="10">
                  <c:v>4537</c:v>
                </c:pt>
                <c:pt idx="11">
                  <c:v>4966</c:v>
                </c:pt>
                <c:pt idx="12">
                  <c:v>5218</c:v>
                </c:pt>
                <c:pt idx="13">
                  <c:v>5620</c:v>
                </c:pt>
                <c:pt idx="14">
                  <c:v>6209</c:v>
                </c:pt>
                <c:pt idx="15">
                  <c:v>6975</c:v>
                </c:pt>
                <c:pt idx="16">
                  <c:v>7341</c:v>
                </c:pt>
                <c:pt idx="17">
                  <c:v>7935</c:v>
                </c:pt>
                <c:pt idx="18">
                  <c:v>8436</c:v>
                </c:pt>
                <c:pt idx="19">
                  <c:v>9115</c:v>
                </c:pt>
                <c:pt idx="20">
                  <c:v>9294</c:v>
                </c:pt>
                <c:pt idx="21">
                  <c:v>9627</c:v>
                </c:pt>
                <c:pt idx="22">
                  <c:v>9961</c:v>
                </c:pt>
                <c:pt idx="23">
                  <c:v>10540</c:v>
                </c:pt>
                <c:pt idx="24">
                  <c:v>10882</c:v>
                </c:pt>
                <c:pt idx="25">
                  <c:v>11506</c:v>
                </c:pt>
                <c:pt idx="26">
                  <c:v>11650</c:v>
                </c:pt>
              </c:numCache>
            </c:numRef>
          </c:val>
          <c:extLst>
            <c:ext xmlns:c16="http://schemas.microsoft.com/office/drawing/2014/chart" uri="{C3380CC4-5D6E-409C-BE32-E72D297353CC}">
              <c16:uniqueId val="{00000002-6D45-412F-B9DE-D6965F7552F5}"/>
            </c:ext>
          </c:extLst>
        </c:ser>
        <c:ser>
          <c:idx val="4"/>
          <c:order val="4"/>
          <c:tx>
            <c:strRef>
              <c:f>Лист1!$A$6</c:f>
              <c:strCache>
                <c:ptCount val="1"/>
                <c:pt idx="0">
                  <c:v>Магазин у дома</c:v>
                </c:pt>
              </c:strCache>
            </c:strRef>
          </c:tx>
          <c:spPr>
            <a:ln w="28575">
              <a:noFill/>
            </a:ln>
          </c:spPr>
          <c:invertIfNegative val="0"/>
          <c:cat>
            <c:strRef>
              <c:f>Лист1!$B$1:$AJ$1</c:f>
              <c:strCache>
                <c:ptCount val="27"/>
                <c:pt idx="0">
                  <c:v>I кв. 
2019</c:v>
                </c:pt>
                <c:pt idx="1">
                  <c:v>II кв. 
2019</c:v>
                </c:pt>
                <c:pt idx="2">
                  <c:v>III кв. 
2019</c:v>
                </c:pt>
                <c:pt idx="3">
                  <c:v>IV кв. 2019</c:v>
                </c:pt>
                <c:pt idx="4">
                  <c:v>I кв.  2020</c:v>
                </c:pt>
                <c:pt idx="5">
                  <c:v>II кв. 2020</c:v>
                </c:pt>
                <c:pt idx="6">
                  <c:v>III кв. 2020</c:v>
                </c:pt>
                <c:pt idx="7">
                  <c:v>IV кв. 2020</c:v>
                </c:pt>
                <c:pt idx="8">
                  <c:v>I кв. 2021</c:v>
                </c:pt>
                <c:pt idx="9">
                  <c:v>II кв. 2021</c:v>
                </c:pt>
                <c:pt idx="10">
                  <c:v>III кв. 2021</c:v>
                </c:pt>
                <c:pt idx="11">
                  <c:v>IV кв. 2021</c:v>
                </c:pt>
                <c:pt idx="12">
                  <c:v>I кв. 2022</c:v>
                </c:pt>
                <c:pt idx="13">
                  <c:v>II кв. 2022</c:v>
                </c:pt>
                <c:pt idx="14">
                  <c:v>III кв. 2022</c:v>
                </c:pt>
                <c:pt idx="15">
                  <c:v>IV кв. 2022</c:v>
                </c:pt>
                <c:pt idx="16">
                  <c:v>I кв. 2023</c:v>
                </c:pt>
                <c:pt idx="17">
                  <c:v>II кв. 2023</c:v>
                </c:pt>
                <c:pt idx="18">
                  <c:v>III кв. 2023</c:v>
                </c:pt>
                <c:pt idx="19">
                  <c:v>IV кв. 2023</c:v>
                </c:pt>
                <c:pt idx="20">
                  <c:v>I кв. 2024</c:v>
                </c:pt>
                <c:pt idx="21">
                  <c:v>II кв. 2024</c:v>
                </c:pt>
                <c:pt idx="22">
                  <c:v>III кв. 2024</c:v>
                </c:pt>
                <c:pt idx="23">
                  <c:v>IV кв. 2024</c:v>
                </c:pt>
                <c:pt idx="24">
                  <c:v>I кв. 2025</c:v>
                </c:pt>
                <c:pt idx="25">
                  <c:v>II кв. 2025</c:v>
                </c:pt>
                <c:pt idx="26">
                  <c:v>III кв. 2025</c:v>
                </c:pt>
              </c:strCache>
            </c:strRef>
          </c:cat>
          <c:val>
            <c:numRef>
              <c:f>Лист1!$B$6:$AJ$6</c:f>
              <c:numCache>
                <c:formatCode>General</c:formatCode>
                <c:ptCount val="27"/>
                <c:pt idx="0">
                  <c:v>32985</c:v>
                </c:pt>
                <c:pt idx="1">
                  <c:v>34104</c:v>
                </c:pt>
                <c:pt idx="2" formatCode="0">
                  <c:v>34800</c:v>
                </c:pt>
                <c:pt idx="3">
                  <c:v>35857</c:v>
                </c:pt>
                <c:pt idx="4">
                  <c:v>36413</c:v>
                </c:pt>
                <c:pt idx="5">
                  <c:v>36889</c:v>
                </c:pt>
                <c:pt idx="6">
                  <c:v>37386</c:v>
                </c:pt>
                <c:pt idx="7">
                  <c:v>38407</c:v>
                </c:pt>
                <c:pt idx="8">
                  <c:v>39351</c:v>
                </c:pt>
                <c:pt idx="9">
                  <c:v>40337</c:v>
                </c:pt>
                <c:pt idx="10">
                  <c:v>41686</c:v>
                </c:pt>
                <c:pt idx="11">
                  <c:v>42930</c:v>
                </c:pt>
                <c:pt idx="12">
                  <c:v>44134</c:v>
                </c:pt>
                <c:pt idx="13">
                  <c:v>45614</c:v>
                </c:pt>
                <c:pt idx="14">
                  <c:v>46821</c:v>
                </c:pt>
                <c:pt idx="15">
                  <c:v>48691</c:v>
                </c:pt>
                <c:pt idx="16">
                  <c:v>50312</c:v>
                </c:pt>
                <c:pt idx="17">
                  <c:v>52171</c:v>
                </c:pt>
                <c:pt idx="18">
                  <c:v>53793</c:v>
                </c:pt>
                <c:pt idx="19">
                  <c:v>55844</c:v>
                </c:pt>
                <c:pt idx="20">
                  <c:v>57469</c:v>
                </c:pt>
                <c:pt idx="21">
                  <c:v>59014</c:v>
                </c:pt>
                <c:pt idx="22">
                  <c:v>60076</c:v>
                </c:pt>
                <c:pt idx="23">
                  <c:v>61509</c:v>
                </c:pt>
                <c:pt idx="24">
                  <c:v>61714</c:v>
                </c:pt>
                <c:pt idx="25">
                  <c:v>62215</c:v>
                </c:pt>
                <c:pt idx="26">
                  <c:v>62497</c:v>
                </c:pt>
              </c:numCache>
            </c:numRef>
          </c:val>
          <c:extLst>
            <c:ext xmlns:c16="http://schemas.microsoft.com/office/drawing/2014/chart" uri="{C3380CC4-5D6E-409C-BE32-E72D297353CC}">
              <c16:uniqueId val="{00000001-83B9-4FE3-958E-80F8FDBB1828}"/>
            </c:ext>
          </c:extLst>
        </c:ser>
        <c:dLbls>
          <c:showLegendKey val="0"/>
          <c:showVal val="0"/>
          <c:showCatName val="0"/>
          <c:showSerName val="0"/>
          <c:showPercent val="0"/>
          <c:showBubbleSize val="0"/>
        </c:dLbls>
        <c:gapWidth val="150"/>
        <c:axId val="-1696902320"/>
        <c:axId val="-1696918640"/>
      </c:barChart>
      <c:lineChart>
        <c:grouping val="standard"/>
        <c:varyColors val="0"/>
        <c:ser>
          <c:idx val="0"/>
          <c:order val="0"/>
          <c:tx>
            <c:strRef>
              <c:f>Лист1!$A$2</c:f>
              <c:strCache>
                <c:ptCount val="1"/>
                <c:pt idx="0">
                  <c:v>Гипермаркет</c:v>
                </c:pt>
              </c:strCache>
            </c:strRef>
          </c:tx>
          <c:spPr>
            <a:ln>
              <a:noFill/>
            </a:ln>
          </c:spPr>
          <c:marker>
            <c:symbol val="diamond"/>
            <c:size val="6"/>
            <c:spPr>
              <a:ln>
                <a:noFill/>
              </a:ln>
            </c:spPr>
          </c:marker>
          <c:cat>
            <c:strRef>
              <c:f>Лист1!$B$1:$AJ$1</c:f>
              <c:strCache>
                <c:ptCount val="27"/>
                <c:pt idx="0">
                  <c:v>I кв. 
2019</c:v>
                </c:pt>
                <c:pt idx="1">
                  <c:v>II кв. 
2019</c:v>
                </c:pt>
                <c:pt idx="2">
                  <c:v>III кв. 
2019</c:v>
                </c:pt>
                <c:pt idx="3">
                  <c:v>IV кв. 2019</c:v>
                </c:pt>
                <c:pt idx="4">
                  <c:v>I кв.  2020</c:v>
                </c:pt>
                <c:pt idx="5">
                  <c:v>II кв. 2020</c:v>
                </c:pt>
                <c:pt idx="6">
                  <c:v>III кв. 2020</c:v>
                </c:pt>
                <c:pt idx="7">
                  <c:v>IV кв. 2020</c:v>
                </c:pt>
                <c:pt idx="8">
                  <c:v>I кв. 2021</c:v>
                </c:pt>
                <c:pt idx="9">
                  <c:v>II кв. 2021</c:v>
                </c:pt>
                <c:pt idx="10">
                  <c:v>III кв. 2021</c:v>
                </c:pt>
                <c:pt idx="11">
                  <c:v>IV кв. 2021</c:v>
                </c:pt>
                <c:pt idx="12">
                  <c:v>I кв. 2022</c:v>
                </c:pt>
                <c:pt idx="13">
                  <c:v>II кв. 2022</c:v>
                </c:pt>
                <c:pt idx="14">
                  <c:v>III кв. 2022</c:v>
                </c:pt>
                <c:pt idx="15">
                  <c:v>IV кв. 2022</c:v>
                </c:pt>
                <c:pt idx="16">
                  <c:v>I кв. 2023</c:v>
                </c:pt>
                <c:pt idx="17">
                  <c:v>II кв. 2023</c:v>
                </c:pt>
                <c:pt idx="18">
                  <c:v>III кв. 2023</c:v>
                </c:pt>
                <c:pt idx="19">
                  <c:v>IV кв. 2023</c:v>
                </c:pt>
                <c:pt idx="20">
                  <c:v>I кв. 2024</c:v>
                </c:pt>
                <c:pt idx="21">
                  <c:v>II кв. 2024</c:v>
                </c:pt>
                <c:pt idx="22">
                  <c:v>III кв. 2024</c:v>
                </c:pt>
                <c:pt idx="23">
                  <c:v>IV кв. 2024</c:v>
                </c:pt>
                <c:pt idx="24">
                  <c:v>I кв. 2025</c:v>
                </c:pt>
                <c:pt idx="25">
                  <c:v>II кв. 2025</c:v>
                </c:pt>
                <c:pt idx="26">
                  <c:v>III кв. 2025</c:v>
                </c:pt>
              </c:strCache>
            </c:strRef>
          </c:cat>
          <c:val>
            <c:numRef>
              <c:f>Лист1!$B$2:$AJ$2</c:f>
              <c:numCache>
                <c:formatCode>General</c:formatCode>
                <c:ptCount val="27"/>
                <c:pt idx="0">
                  <c:v>1127</c:v>
                </c:pt>
                <c:pt idx="1">
                  <c:v>1129</c:v>
                </c:pt>
                <c:pt idx="2">
                  <c:v>1126</c:v>
                </c:pt>
                <c:pt idx="3">
                  <c:v>1122</c:v>
                </c:pt>
                <c:pt idx="4">
                  <c:v>1101</c:v>
                </c:pt>
                <c:pt idx="5">
                  <c:v>1081</c:v>
                </c:pt>
                <c:pt idx="6">
                  <c:v>1071</c:v>
                </c:pt>
                <c:pt idx="7">
                  <c:v>1074</c:v>
                </c:pt>
                <c:pt idx="8">
                  <c:v>1067</c:v>
                </c:pt>
                <c:pt idx="9">
                  <c:v>1059</c:v>
                </c:pt>
                <c:pt idx="10">
                  <c:v>1056</c:v>
                </c:pt>
                <c:pt idx="11">
                  <c:v>1059</c:v>
                </c:pt>
                <c:pt idx="12">
                  <c:v>1051</c:v>
                </c:pt>
                <c:pt idx="13">
                  <c:v>1048</c:v>
                </c:pt>
                <c:pt idx="14">
                  <c:v>1043</c:v>
                </c:pt>
                <c:pt idx="15">
                  <c:v>1040</c:v>
                </c:pt>
                <c:pt idx="16">
                  <c:v>1027</c:v>
                </c:pt>
                <c:pt idx="17">
                  <c:v>1029</c:v>
                </c:pt>
                <c:pt idx="18">
                  <c:v>1029</c:v>
                </c:pt>
                <c:pt idx="19">
                  <c:v>1031</c:v>
                </c:pt>
                <c:pt idx="20">
                  <c:v>1030</c:v>
                </c:pt>
                <c:pt idx="21">
                  <c:v>1029</c:v>
                </c:pt>
                <c:pt idx="22">
                  <c:v>1027</c:v>
                </c:pt>
                <c:pt idx="23">
                  <c:v>1029</c:v>
                </c:pt>
                <c:pt idx="24">
                  <c:v>1017</c:v>
                </c:pt>
                <c:pt idx="25">
                  <c:v>1011</c:v>
                </c:pt>
                <c:pt idx="26">
                  <c:v>1009</c:v>
                </c:pt>
              </c:numCache>
            </c:numRef>
          </c:val>
          <c:smooth val="0"/>
          <c:extLst>
            <c:ext xmlns:c16="http://schemas.microsoft.com/office/drawing/2014/chart" uri="{C3380CC4-5D6E-409C-BE32-E72D297353CC}">
              <c16:uniqueId val="{0000001A-6D45-412F-B9DE-D6965F7552F5}"/>
            </c:ext>
          </c:extLst>
        </c:ser>
        <c:dLbls>
          <c:showLegendKey val="0"/>
          <c:showVal val="0"/>
          <c:showCatName val="0"/>
          <c:showSerName val="0"/>
          <c:showPercent val="0"/>
          <c:showBubbleSize val="0"/>
        </c:dLbls>
        <c:marker val="1"/>
        <c:smooth val="0"/>
        <c:axId val="-1696909392"/>
        <c:axId val="-1696909936"/>
      </c:lineChart>
      <c:catAx>
        <c:axId val="-1696902320"/>
        <c:scaling>
          <c:orientation val="minMax"/>
        </c:scaling>
        <c:delete val="0"/>
        <c:axPos val="b"/>
        <c:numFmt formatCode="General" sourceLinked="0"/>
        <c:majorTickMark val="out"/>
        <c:minorTickMark val="none"/>
        <c:tickLblPos val="nextTo"/>
        <c:spPr>
          <a:ln>
            <a:noFill/>
          </a:ln>
        </c:spPr>
        <c:txPr>
          <a:bodyPr rot="0" vert="horz"/>
          <a:lstStyle/>
          <a:p>
            <a:pPr>
              <a:defRPr>
                <a:solidFill>
                  <a:srgbClr val="7F7F7F"/>
                </a:solidFill>
              </a:defRPr>
            </a:pPr>
            <a:endParaRPr lang="ru-RU"/>
          </a:p>
        </c:txPr>
        <c:crossAx val="-1696918640"/>
        <c:crosses val="autoZero"/>
        <c:auto val="1"/>
        <c:lblAlgn val="ctr"/>
        <c:lblOffset val="100"/>
        <c:tickLblSkip val="2"/>
        <c:noMultiLvlLbl val="0"/>
      </c:catAx>
      <c:valAx>
        <c:axId val="-1696918640"/>
        <c:scaling>
          <c:orientation val="minMax"/>
        </c:scaling>
        <c:delete val="0"/>
        <c:axPos val="l"/>
        <c:majorGridlines>
          <c:spPr>
            <a:ln>
              <a:solidFill>
                <a:srgbClr val="D9D9D9"/>
              </a:solidFill>
            </a:ln>
          </c:spPr>
        </c:majorGridlines>
        <c:numFmt formatCode="General" sourceLinked="1"/>
        <c:majorTickMark val="out"/>
        <c:minorTickMark val="none"/>
        <c:tickLblPos val="nextTo"/>
        <c:spPr>
          <a:ln>
            <a:noFill/>
          </a:ln>
        </c:spPr>
        <c:txPr>
          <a:bodyPr/>
          <a:lstStyle/>
          <a:p>
            <a:pPr>
              <a:defRPr>
                <a:solidFill>
                  <a:srgbClr val="7F7F7F"/>
                </a:solidFill>
              </a:defRPr>
            </a:pPr>
            <a:endParaRPr lang="ru-RU"/>
          </a:p>
        </c:txPr>
        <c:crossAx val="-1696902320"/>
        <c:crosses val="autoZero"/>
        <c:crossBetween val="between"/>
        <c:majorUnit val="5000"/>
      </c:valAx>
      <c:valAx>
        <c:axId val="-1696909936"/>
        <c:scaling>
          <c:orientation val="minMax"/>
          <c:max val="1300"/>
          <c:min val="0"/>
        </c:scaling>
        <c:delete val="0"/>
        <c:axPos val="r"/>
        <c:numFmt formatCode="General" sourceLinked="1"/>
        <c:majorTickMark val="out"/>
        <c:minorTickMark val="none"/>
        <c:tickLblPos val="none"/>
        <c:spPr>
          <a:ln>
            <a:noFill/>
          </a:ln>
        </c:spPr>
        <c:txPr>
          <a:bodyPr/>
          <a:lstStyle/>
          <a:p>
            <a:pPr>
              <a:defRPr>
                <a:solidFill>
                  <a:srgbClr val="7F7F7F"/>
                </a:solidFill>
              </a:defRPr>
            </a:pPr>
            <a:endParaRPr lang="ru-RU"/>
          </a:p>
        </c:txPr>
        <c:crossAx val="-1696909392"/>
        <c:crosses val="max"/>
        <c:crossBetween val="between"/>
        <c:majorUnit val="250"/>
      </c:valAx>
      <c:catAx>
        <c:axId val="-1696909392"/>
        <c:scaling>
          <c:orientation val="minMax"/>
        </c:scaling>
        <c:delete val="1"/>
        <c:axPos val="b"/>
        <c:numFmt formatCode="General" sourceLinked="1"/>
        <c:majorTickMark val="out"/>
        <c:minorTickMark val="none"/>
        <c:tickLblPos val="none"/>
        <c:crossAx val="-1696909936"/>
        <c:crosses val="autoZero"/>
        <c:auto val="1"/>
        <c:lblAlgn val="ctr"/>
        <c:lblOffset val="100"/>
        <c:noMultiLvlLbl val="0"/>
      </c:catAx>
    </c:plotArea>
    <c:legend>
      <c:legendPos val="b"/>
      <c:layout>
        <c:manualLayout>
          <c:xMode val="edge"/>
          <c:yMode val="edge"/>
          <c:x val="1.5079607265283538E-2"/>
          <c:y val="0.8592923941217443"/>
          <c:w val="0.98492039273471632"/>
          <c:h val="0.13974607107650031"/>
        </c:manualLayout>
      </c:layout>
      <c:overlay val="0"/>
      <c:txPr>
        <a:bodyPr/>
        <a:lstStyle/>
        <a:p>
          <a:pPr>
            <a:defRPr>
              <a:solidFill>
                <a:srgbClr val="7F7F7F"/>
              </a:solidFill>
            </a:defRPr>
          </a:pPr>
          <a:endParaRPr lang="ru-RU"/>
        </a:p>
      </c:txPr>
    </c:legend>
    <c:plotVisOnly val="1"/>
    <c:dispBlanksAs val="gap"/>
    <c:showDLblsOverMax val="0"/>
  </c:chart>
  <c:txPr>
    <a:bodyPr/>
    <a:lstStyle/>
    <a:p>
      <a:pPr>
        <a:defRPr sz="600">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195716550507008E-2"/>
          <c:y val="0.1642741567140846"/>
          <c:w val="0.86212724716580424"/>
          <c:h val="0.57698464499935886"/>
        </c:manualLayout>
      </c:layout>
      <c:barChart>
        <c:barDir val="col"/>
        <c:grouping val="stacked"/>
        <c:varyColors val="0"/>
        <c:ser>
          <c:idx val="2"/>
          <c:order val="0"/>
          <c:tx>
            <c:strRef>
              <c:f>Лист1!$A$2</c:f>
              <c:strCache>
                <c:ptCount val="1"/>
                <c:pt idx="0">
                  <c:v>Экспресс-доставка</c:v>
                </c:pt>
              </c:strCache>
            </c:strRef>
          </c:tx>
          <c:spPr>
            <a:solidFill>
              <a:srgbClr val="9982B4"/>
            </a:solidFill>
          </c:spPr>
          <c:invertIfNegative val="0"/>
          <c:cat>
            <c:strRef>
              <c:f>Лист1!$B$1:$W$1</c:f>
              <c:strCache>
                <c:ptCount val="14"/>
                <c:pt idx="0">
                  <c:v>I кв. 
2022</c:v>
                </c:pt>
                <c:pt idx="1">
                  <c:v>II кв. 
2022</c:v>
                </c:pt>
                <c:pt idx="2">
                  <c:v>III кв. 
2022</c:v>
                </c:pt>
                <c:pt idx="3">
                  <c:v>IV кв. 
2022</c:v>
                </c:pt>
                <c:pt idx="4">
                  <c:v>I кв. 
2023</c:v>
                </c:pt>
                <c:pt idx="5">
                  <c:v>II кв. 
2023</c:v>
                </c:pt>
                <c:pt idx="6">
                  <c:v>III кв. 
2023</c:v>
                </c:pt>
                <c:pt idx="7">
                  <c:v>IV кв. 
2023</c:v>
                </c:pt>
                <c:pt idx="8">
                  <c:v>I кв. 
2024</c:v>
                </c:pt>
                <c:pt idx="9">
                  <c:v>II кв. 
2024</c:v>
                </c:pt>
                <c:pt idx="10">
                  <c:v>III кв. 
2024</c:v>
                </c:pt>
                <c:pt idx="11">
                  <c:v>IV кв. 2024</c:v>
                </c:pt>
                <c:pt idx="12">
                  <c:v>I кв. 2025</c:v>
                </c:pt>
                <c:pt idx="13">
                  <c:v>II кв. 2025</c:v>
                </c:pt>
              </c:strCache>
            </c:strRef>
          </c:cat>
          <c:val>
            <c:numRef>
              <c:f>Лист1!$B$2:$W$2</c:f>
              <c:numCache>
                <c:formatCode>General</c:formatCode>
                <c:ptCount val="14"/>
                <c:pt idx="0">
                  <c:v>91</c:v>
                </c:pt>
                <c:pt idx="1">
                  <c:v>82</c:v>
                </c:pt>
                <c:pt idx="2">
                  <c:v>83</c:v>
                </c:pt>
                <c:pt idx="3">
                  <c:v>110</c:v>
                </c:pt>
                <c:pt idx="4" formatCode="0">
                  <c:v>124.5</c:v>
                </c:pt>
                <c:pt idx="5" formatCode="0">
                  <c:v>130</c:v>
                </c:pt>
                <c:pt idx="6" formatCode="0">
                  <c:v>137</c:v>
                </c:pt>
                <c:pt idx="7" formatCode="0">
                  <c:v>183</c:v>
                </c:pt>
                <c:pt idx="8">
                  <c:v>204</c:v>
                </c:pt>
                <c:pt idx="9">
                  <c:v>208</c:v>
                </c:pt>
                <c:pt idx="10" formatCode="0.0">
                  <c:v>205</c:v>
                </c:pt>
                <c:pt idx="11">
                  <c:v>260</c:v>
                </c:pt>
                <c:pt idx="12">
                  <c:v>286</c:v>
                </c:pt>
                <c:pt idx="13">
                  <c:v>287</c:v>
                </c:pt>
              </c:numCache>
            </c:numRef>
          </c:val>
          <c:extLst>
            <c:ext xmlns:c16="http://schemas.microsoft.com/office/drawing/2014/chart" uri="{C3380CC4-5D6E-409C-BE32-E72D297353CC}">
              <c16:uniqueId val="{00000001-76DB-47F8-B737-B5F2402CD719}"/>
            </c:ext>
          </c:extLst>
        </c:ser>
        <c:ser>
          <c:idx val="0"/>
          <c:order val="1"/>
          <c:tx>
            <c:strRef>
              <c:f>Лист1!$A$3</c:f>
              <c:strCache>
                <c:ptCount val="1"/>
                <c:pt idx="0">
                  <c:v>Плановая доставка и самовывоз (без маркетплейсов и алкомаркетов)</c:v>
                </c:pt>
              </c:strCache>
            </c:strRef>
          </c:tx>
          <c:spPr>
            <a:ln>
              <a:noFill/>
            </a:ln>
          </c:spPr>
          <c:invertIfNegative val="0"/>
          <c:cat>
            <c:strRef>
              <c:f>Лист1!$B$1:$W$1</c:f>
              <c:strCache>
                <c:ptCount val="14"/>
                <c:pt idx="0">
                  <c:v>I кв. 
2022</c:v>
                </c:pt>
                <c:pt idx="1">
                  <c:v>II кв. 
2022</c:v>
                </c:pt>
                <c:pt idx="2">
                  <c:v>III кв. 
2022</c:v>
                </c:pt>
                <c:pt idx="3">
                  <c:v>IV кв. 
2022</c:v>
                </c:pt>
                <c:pt idx="4">
                  <c:v>I кв. 
2023</c:v>
                </c:pt>
                <c:pt idx="5">
                  <c:v>II кв. 
2023</c:v>
                </c:pt>
                <c:pt idx="6">
                  <c:v>III кв. 
2023</c:v>
                </c:pt>
                <c:pt idx="7">
                  <c:v>IV кв. 
2023</c:v>
                </c:pt>
                <c:pt idx="8">
                  <c:v>I кв. 
2024</c:v>
                </c:pt>
                <c:pt idx="9">
                  <c:v>II кв. 
2024</c:v>
                </c:pt>
                <c:pt idx="10">
                  <c:v>III кв. 
2024</c:v>
                </c:pt>
                <c:pt idx="11">
                  <c:v>IV кв. 2024</c:v>
                </c:pt>
                <c:pt idx="12">
                  <c:v>I кв. 2025</c:v>
                </c:pt>
                <c:pt idx="13">
                  <c:v>II кв. 2025</c:v>
                </c:pt>
              </c:strCache>
            </c:strRef>
          </c:cat>
          <c:val>
            <c:numRef>
              <c:f>Лист1!$B$3:$W$3</c:f>
              <c:numCache>
                <c:formatCode>0.0</c:formatCode>
                <c:ptCount val="14"/>
                <c:pt idx="0">
                  <c:v>43.571428571428569</c:v>
                </c:pt>
                <c:pt idx="1">
                  <c:v>33.021999999999998</c:v>
                </c:pt>
                <c:pt idx="2">
                  <c:v>31.394111874386653</c:v>
                </c:pt>
                <c:pt idx="3">
                  <c:v>40.662301960745829</c:v>
                </c:pt>
                <c:pt idx="4">
                  <c:v>38.450999999999993</c:v>
                </c:pt>
                <c:pt idx="5">
                  <c:v>38.375880000000002</c:v>
                </c:pt>
                <c:pt idx="6">
                  <c:v>39.120000000000005</c:v>
                </c:pt>
                <c:pt idx="7">
                  <c:v>56.703059125125961</c:v>
                </c:pt>
                <c:pt idx="8">
                  <c:v>54.736887445586518</c:v>
                </c:pt>
                <c:pt idx="9">
                  <c:v>46.298865321125206</c:v>
                </c:pt>
                <c:pt idx="10">
                  <c:v>40.310195936127101</c:v>
                </c:pt>
                <c:pt idx="11">
                  <c:v>46.530527049293937</c:v>
                </c:pt>
                <c:pt idx="12">
                  <c:v>38.670999999999992</c:v>
                </c:pt>
                <c:pt idx="13">
                  <c:v>39.209999999999994</c:v>
                </c:pt>
              </c:numCache>
            </c:numRef>
          </c:val>
          <c:extLst>
            <c:ext xmlns:c16="http://schemas.microsoft.com/office/drawing/2014/chart" uri="{C3380CC4-5D6E-409C-BE32-E72D297353CC}">
              <c16:uniqueId val="{00000002-76DB-47F8-B737-B5F2402CD719}"/>
            </c:ext>
          </c:extLst>
        </c:ser>
        <c:ser>
          <c:idx val="1"/>
          <c:order val="2"/>
          <c:tx>
            <c:strRef>
              <c:f>Лист1!$A$4</c:f>
              <c:strCache>
                <c:ptCount val="1"/>
                <c:pt idx="0">
                  <c:v>Плановая доставка маркетплейсы</c:v>
                </c:pt>
              </c:strCache>
            </c:strRef>
          </c:tx>
          <c:spPr>
            <a:ln w="28575">
              <a:noFill/>
            </a:ln>
          </c:spPr>
          <c:invertIfNegative val="0"/>
          <c:cat>
            <c:strRef>
              <c:f>Лист1!$B$1:$W$1</c:f>
              <c:strCache>
                <c:ptCount val="14"/>
                <c:pt idx="0">
                  <c:v>I кв. 
2022</c:v>
                </c:pt>
                <c:pt idx="1">
                  <c:v>II кв. 
2022</c:v>
                </c:pt>
                <c:pt idx="2">
                  <c:v>III кв. 
2022</c:v>
                </c:pt>
                <c:pt idx="3">
                  <c:v>IV кв. 
2022</c:v>
                </c:pt>
                <c:pt idx="4">
                  <c:v>I кв. 
2023</c:v>
                </c:pt>
                <c:pt idx="5">
                  <c:v>II кв. 
2023</c:v>
                </c:pt>
                <c:pt idx="6">
                  <c:v>III кв. 
2023</c:v>
                </c:pt>
                <c:pt idx="7">
                  <c:v>IV кв. 
2023</c:v>
                </c:pt>
                <c:pt idx="8">
                  <c:v>I кв. 
2024</c:v>
                </c:pt>
                <c:pt idx="9">
                  <c:v>II кв. 
2024</c:v>
                </c:pt>
                <c:pt idx="10">
                  <c:v>III кв. 
2024</c:v>
                </c:pt>
                <c:pt idx="11">
                  <c:v>IV кв. 2024</c:v>
                </c:pt>
                <c:pt idx="12">
                  <c:v>I кв. 2025</c:v>
                </c:pt>
                <c:pt idx="13">
                  <c:v>II кв. 2025</c:v>
                </c:pt>
              </c:strCache>
            </c:strRef>
          </c:cat>
          <c:val>
            <c:numRef>
              <c:f>Лист1!$B$4:$W$4</c:f>
              <c:numCache>
                <c:formatCode>0.0</c:formatCode>
                <c:ptCount val="14"/>
                <c:pt idx="0">
                  <c:v>24.428571428571427</c:v>
                </c:pt>
                <c:pt idx="1">
                  <c:v>21.978000000000002</c:v>
                </c:pt>
                <c:pt idx="2">
                  <c:v>24.605888125613347</c:v>
                </c:pt>
                <c:pt idx="3">
                  <c:v>39.337698039254171</c:v>
                </c:pt>
                <c:pt idx="4">
                  <c:v>36.049000000000007</c:v>
                </c:pt>
                <c:pt idx="5">
                  <c:v>36.624119999999998</c:v>
                </c:pt>
                <c:pt idx="6">
                  <c:v>41.879999999999995</c:v>
                </c:pt>
                <c:pt idx="7">
                  <c:v>63.296940874874039</c:v>
                </c:pt>
                <c:pt idx="8">
                  <c:v>47.263112554413482</c:v>
                </c:pt>
                <c:pt idx="9">
                  <c:v>44.701134678874794</c:v>
                </c:pt>
                <c:pt idx="10">
                  <c:v>47.689804063872899</c:v>
                </c:pt>
                <c:pt idx="11">
                  <c:v>75.469472950706063</c:v>
                </c:pt>
                <c:pt idx="12">
                  <c:v>63.329000000000008</c:v>
                </c:pt>
                <c:pt idx="13">
                  <c:v>58.790000000000006</c:v>
                </c:pt>
              </c:numCache>
            </c:numRef>
          </c:val>
          <c:extLst>
            <c:ext xmlns:c16="http://schemas.microsoft.com/office/drawing/2014/chart" uri="{C3380CC4-5D6E-409C-BE32-E72D297353CC}">
              <c16:uniqueId val="{00000003-76DB-47F8-B737-B5F2402CD719}"/>
            </c:ext>
          </c:extLst>
        </c:ser>
        <c:dLbls>
          <c:showLegendKey val="0"/>
          <c:showVal val="0"/>
          <c:showCatName val="0"/>
          <c:showSerName val="0"/>
          <c:showPercent val="0"/>
          <c:showBubbleSize val="0"/>
        </c:dLbls>
        <c:gapWidth val="150"/>
        <c:overlap val="100"/>
        <c:axId val="490369312"/>
        <c:axId val="490370880"/>
      </c:barChart>
      <c:lineChart>
        <c:grouping val="standard"/>
        <c:varyColors val="0"/>
        <c:ser>
          <c:idx val="3"/>
          <c:order val="3"/>
          <c:tx>
            <c:strRef>
              <c:f>Лист1!$A$5</c:f>
              <c:strCache>
                <c:ptCount val="1"/>
                <c:pt idx="0">
                  <c:v>Тотал</c:v>
                </c:pt>
              </c:strCache>
            </c:strRef>
          </c:tx>
          <c:spPr>
            <a:ln>
              <a:noFill/>
            </a:ln>
          </c:spPr>
          <c:marker>
            <c:symbol val="none"/>
          </c:marker>
          <c:cat>
            <c:strRef>
              <c:f>Лист1!$B$1:$W$1</c:f>
              <c:strCache>
                <c:ptCount val="14"/>
                <c:pt idx="0">
                  <c:v>I кв. 
2022</c:v>
                </c:pt>
                <c:pt idx="1">
                  <c:v>II кв. 
2022</c:v>
                </c:pt>
                <c:pt idx="2">
                  <c:v>III кв. 
2022</c:v>
                </c:pt>
                <c:pt idx="3">
                  <c:v>IV кв. 
2022</c:v>
                </c:pt>
                <c:pt idx="4">
                  <c:v>I кв. 
2023</c:v>
                </c:pt>
                <c:pt idx="5">
                  <c:v>II кв. 
2023</c:v>
                </c:pt>
                <c:pt idx="6">
                  <c:v>III кв. 
2023</c:v>
                </c:pt>
                <c:pt idx="7">
                  <c:v>IV кв. 
2023</c:v>
                </c:pt>
                <c:pt idx="8">
                  <c:v>I кв. 
2024</c:v>
                </c:pt>
                <c:pt idx="9">
                  <c:v>II кв. 
2024</c:v>
                </c:pt>
                <c:pt idx="10">
                  <c:v>III кв. 
2024</c:v>
                </c:pt>
                <c:pt idx="11">
                  <c:v>IV кв. 2024</c:v>
                </c:pt>
                <c:pt idx="12">
                  <c:v>I кв. 2025</c:v>
                </c:pt>
                <c:pt idx="13">
                  <c:v>II кв. 2025</c:v>
                </c:pt>
              </c:strCache>
            </c:strRef>
          </c:cat>
          <c:val>
            <c:numRef>
              <c:f>Лист1!$B$5:$W$5</c:f>
              <c:numCache>
                <c:formatCode>0.0</c:formatCode>
                <c:ptCount val="14"/>
                <c:pt idx="0">
                  <c:v>158.99999999999997</c:v>
                </c:pt>
                <c:pt idx="1">
                  <c:v>137</c:v>
                </c:pt>
                <c:pt idx="2">
                  <c:v>139</c:v>
                </c:pt>
                <c:pt idx="3">
                  <c:v>190</c:v>
                </c:pt>
                <c:pt idx="4">
                  <c:v>199</c:v>
                </c:pt>
                <c:pt idx="5">
                  <c:v>205</c:v>
                </c:pt>
                <c:pt idx="6">
                  <c:v>218</c:v>
                </c:pt>
                <c:pt idx="7">
                  <c:v>303</c:v>
                </c:pt>
                <c:pt idx="8">
                  <c:v>306</c:v>
                </c:pt>
                <c:pt idx="9">
                  <c:v>299</c:v>
                </c:pt>
                <c:pt idx="10">
                  <c:v>293</c:v>
                </c:pt>
                <c:pt idx="11">
                  <c:v>382</c:v>
                </c:pt>
                <c:pt idx="12">
                  <c:v>388</c:v>
                </c:pt>
                <c:pt idx="13">
                  <c:v>385</c:v>
                </c:pt>
              </c:numCache>
            </c:numRef>
          </c:val>
          <c:smooth val="0"/>
          <c:extLst>
            <c:ext xmlns:c16="http://schemas.microsoft.com/office/drawing/2014/chart" uri="{C3380CC4-5D6E-409C-BE32-E72D297353CC}">
              <c16:uniqueId val="{00000004-76DB-47F8-B737-B5F2402CD719}"/>
            </c:ext>
          </c:extLst>
        </c:ser>
        <c:dLbls>
          <c:showLegendKey val="0"/>
          <c:showVal val="0"/>
          <c:showCatName val="0"/>
          <c:showSerName val="0"/>
          <c:showPercent val="0"/>
          <c:showBubbleSize val="0"/>
        </c:dLbls>
        <c:marker val="1"/>
        <c:smooth val="0"/>
        <c:axId val="490369312"/>
        <c:axId val="490370880"/>
      </c:lineChart>
      <c:lineChart>
        <c:grouping val="standard"/>
        <c:varyColors val="0"/>
        <c:ser>
          <c:idx val="4"/>
          <c:order val="4"/>
          <c:tx>
            <c:strRef>
              <c:f>Лист1!$A$6</c:f>
              <c:strCache>
                <c:ptCount val="1"/>
                <c:pt idx="0">
                  <c:v>Доля экспресс-доставки, %</c:v>
                </c:pt>
              </c:strCache>
            </c:strRef>
          </c:tx>
          <c:spPr>
            <a:ln w="28575">
              <a:noFill/>
            </a:ln>
          </c:spPr>
          <c:marker>
            <c:symbol val="diamond"/>
            <c:size val="6"/>
            <c:spPr>
              <a:solidFill>
                <a:srgbClr val="1DE95C"/>
              </a:solidFill>
              <a:ln>
                <a:noFill/>
              </a:ln>
            </c:spPr>
          </c:marker>
          <c:cat>
            <c:strRef>
              <c:f>Лист1!$B$1:$W$1</c:f>
              <c:strCache>
                <c:ptCount val="14"/>
                <c:pt idx="0">
                  <c:v>I кв. 
2022</c:v>
                </c:pt>
                <c:pt idx="1">
                  <c:v>II кв. 
2022</c:v>
                </c:pt>
                <c:pt idx="2">
                  <c:v>III кв. 
2022</c:v>
                </c:pt>
                <c:pt idx="3">
                  <c:v>IV кв. 
2022</c:v>
                </c:pt>
                <c:pt idx="4">
                  <c:v>I кв. 
2023</c:v>
                </c:pt>
                <c:pt idx="5">
                  <c:v>II кв. 
2023</c:v>
                </c:pt>
                <c:pt idx="6">
                  <c:v>III кв. 
2023</c:v>
                </c:pt>
                <c:pt idx="7">
                  <c:v>IV кв. 
2023</c:v>
                </c:pt>
                <c:pt idx="8">
                  <c:v>I кв. 
2024</c:v>
                </c:pt>
                <c:pt idx="9">
                  <c:v>II кв. 
2024</c:v>
                </c:pt>
                <c:pt idx="10">
                  <c:v>III кв. 
2024</c:v>
                </c:pt>
                <c:pt idx="11">
                  <c:v>IV кв. 2024</c:v>
                </c:pt>
                <c:pt idx="12">
                  <c:v>I кв. 2025</c:v>
                </c:pt>
                <c:pt idx="13">
                  <c:v>II кв. 2025</c:v>
                </c:pt>
              </c:strCache>
            </c:strRef>
          </c:cat>
          <c:val>
            <c:numRef>
              <c:f>Лист1!$B$6:$W$6</c:f>
              <c:numCache>
                <c:formatCode>0%</c:formatCode>
                <c:ptCount val="14"/>
                <c:pt idx="0">
                  <c:v>0.57232704402515733</c:v>
                </c:pt>
                <c:pt idx="1">
                  <c:v>0.59854014598540151</c:v>
                </c:pt>
                <c:pt idx="2">
                  <c:v>0.59712230215827333</c:v>
                </c:pt>
                <c:pt idx="3">
                  <c:v>0.57894736842105265</c:v>
                </c:pt>
                <c:pt idx="4">
                  <c:v>0.62562814070351758</c:v>
                </c:pt>
                <c:pt idx="5">
                  <c:v>0.63414634146341464</c:v>
                </c:pt>
                <c:pt idx="6">
                  <c:v>0.62844036697247707</c:v>
                </c:pt>
                <c:pt idx="7">
                  <c:v>0.60396039603960394</c:v>
                </c:pt>
                <c:pt idx="8">
                  <c:v>0.66666666666666663</c:v>
                </c:pt>
                <c:pt idx="9">
                  <c:v>0.69565217391304346</c:v>
                </c:pt>
                <c:pt idx="10">
                  <c:v>0.69965870307167233</c:v>
                </c:pt>
                <c:pt idx="11" formatCode="0.0%">
                  <c:v>0.68062827225130895</c:v>
                </c:pt>
                <c:pt idx="12" formatCode="0.0%">
                  <c:v>0.73711340206185572</c:v>
                </c:pt>
                <c:pt idx="13" formatCode="0.0%">
                  <c:v>0.74545454545454548</c:v>
                </c:pt>
              </c:numCache>
            </c:numRef>
          </c:val>
          <c:smooth val="0"/>
          <c:extLst>
            <c:ext xmlns:c16="http://schemas.microsoft.com/office/drawing/2014/chart" uri="{C3380CC4-5D6E-409C-BE32-E72D297353CC}">
              <c16:uniqueId val="{00000000-C04F-465E-806E-62858CFE47C2}"/>
            </c:ext>
          </c:extLst>
        </c:ser>
        <c:dLbls>
          <c:showLegendKey val="0"/>
          <c:showVal val="0"/>
          <c:showCatName val="0"/>
          <c:showSerName val="0"/>
          <c:showPercent val="0"/>
          <c:showBubbleSize val="0"/>
        </c:dLbls>
        <c:marker val="1"/>
        <c:smooth val="0"/>
        <c:axId val="356953776"/>
        <c:axId val="356948856"/>
      </c:lineChart>
      <c:catAx>
        <c:axId val="490369312"/>
        <c:scaling>
          <c:orientation val="minMax"/>
        </c:scaling>
        <c:delete val="0"/>
        <c:axPos val="b"/>
        <c:numFmt formatCode="General" sourceLinked="0"/>
        <c:majorTickMark val="out"/>
        <c:minorTickMark val="none"/>
        <c:tickLblPos val="nextTo"/>
        <c:spPr>
          <a:ln>
            <a:noFill/>
          </a:ln>
        </c:spPr>
        <c:txPr>
          <a:bodyPr/>
          <a:lstStyle/>
          <a:p>
            <a:pPr algn="ctr">
              <a:defRPr/>
            </a:pPr>
            <a:endParaRPr lang="ru-RU"/>
          </a:p>
        </c:txPr>
        <c:crossAx val="490370880"/>
        <c:crosses val="autoZero"/>
        <c:auto val="1"/>
        <c:lblAlgn val="ctr"/>
        <c:lblOffset val="30"/>
        <c:noMultiLvlLbl val="0"/>
      </c:catAx>
      <c:valAx>
        <c:axId val="490370880"/>
        <c:scaling>
          <c:orientation val="minMax"/>
          <c:max val="500"/>
          <c:min val="0"/>
        </c:scaling>
        <c:delete val="0"/>
        <c:axPos val="l"/>
        <c:majorGridlines>
          <c:spPr>
            <a:ln>
              <a:solidFill>
                <a:srgbClr val="D9D9D9"/>
              </a:solidFill>
            </a:ln>
          </c:spPr>
        </c:majorGridlines>
        <c:numFmt formatCode="0" sourceLinked="0"/>
        <c:majorTickMark val="out"/>
        <c:minorTickMark val="none"/>
        <c:tickLblPos val="nextTo"/>
        <c:spPr>
          <a:ln>
            <a:noFill/>
          </a:ln>
        </c:spPr>
        <c:crossAx val="490369312"/>
        <c:crosses val="autoZero"/>
        <c:crossBetween val="between"/>
      </c:valAx>
      <c:valAx>
        <c:axId val="356948856"/>
        <c:scaling>
          <c:orientation val="minMax"/>
          <c:max val="0.75000000000000011"/>
          <c:min val="-0.5"/>
        </c:scaling>
        <c:delete val="0"/>
        <c:axPos val="r"/>
        <c:numFmt formatCode="0%" sourceLinked="1"/>
        <c:majorTickMark val="out"/>
        <c:minorTickMark val="none"/>
        <c:tickLblPos val="none"/>
        <c:spPr>
          <a:noFill/>
          <a:ln>
            <a:noFill/>
          </a:ln>
        </c:spPr>
        <c:crossAx val="356953776"/>
        <c:crosses val="max"/>
        <c:crossBetween val="between"/>
      </c:valAx>
      <c:catAx>
        <c:axId val="356953776"/>
        <c:scaling>
          <c:orientation val="minMax"/>
        </c:scaling>
        <c:delete val="1"/>
        <c:axPos val="b"/>
        <c:numFmt formatCode="General" sourceLinked="1"/>
        <c:majorTickMark val="out"/>
        <c:minorTickMark val="none"/>
        <c:tickLblPos val="nextTo"/>
        <c:crossAx val="356948856"/>
        <c:crosses val="autoZero"/>
        <c:auto val="1"/>
        <c:lblAlgn val="ctr"/>
        <c:lblOffset val="100"/>
        <c:noMultiLvlLbl val="0"/>
      </c:catAx>
    </c:plotArea>
    <c:legend>
      <c:legendPos val="b"/>
      <c:legendEntry>
        <c:idx val="3"/>
        <c:delete val="1"/>
      </c:legendEntry>
      <c:layout>
        <c:manualLayout>
          <c:xMode val="edge"/>
          <c:yMode val="edge"/>
          <c:x val="0"/>
          <c:y val="0.82914073760291784"/>
          <c:w val="1"/>
          <c:h val="0.15866017521539313"/>
        </c:manualLayout>
      </c:layout>
      <c:overlay val="0"/>
    </c:legend>
    <c:plotVisOnly val="1"/>
    <c:dispBlanksAs val="gap"/>
    <c:showDLblsOverMax val="0"/>
  </c:chart>
  <c:txPr>
    <a:bodyPr/>
    <a:lstStyle/>
    <a:p>
      <a:pPr>
        <a:defRPr sz="600" baseline="0">
          <a:solidFill>
            <a:schemeClr val="bg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699015872417634E-2"/>
          <c:y val="0.17020353420035644"/>
          <c:w val="0.86025230896790517"/>
          <c:h val="0.56910894371208198"/>
        </c:manualLayout>
      </c:layout>
      <c:barChart>
        <c:barDir val="col"/>
        <c:grouping val="clustered"/>
        <c:varyColors val="0"/>
        <c:ser>
          <c:idx val="1"/>
          <c:order val="1"/>
          <c:tx>
            <c:strRef>
              <c:f>Лист1!$A$3</c:f>
              <c:strCache>
                <c:ptCount val="1"/>
                <c:pt idx="0">
                  <c:v>Супермаркет</c:v>
                </c:pt>
              </c:strCache>
            </c:strRef>
          </c:tx>
          <c:invertIfNegative val="0"/>
          <c:cat>
            <c:strRef>
              <c:f>Лист1!$B$1:$BH$1</c:f>
              <c:strCache>
                <c:ptCount val="27"/>
                <c:pt idx="0">
                  <c:v>I кв. 
2019</c:v>
                </c:pt>
                <c:pt idx="1">
                  <c:v>II кв. 
2019</c:v>
                </c:pt>
                <c:pt idx="2">
                  <c:v>III кв. 
2019</c:v>
                </c:pt>
                <c:pt idx="3">
                  <c:v>IV кв. 2019</c:v>
                </c:pt>
                <c:pt idx="4">
                  <c:v>I кв.  2020</c:v>
                </c:pt>
                <c:pt idx="5">
                  <c:v>II кв. 2020</c:v>
                </c:pt>
                <c:pt idx="6">
                  <c:v>III кв. 2020</c:v>
                </c:pt>
                <c:pt idx="7">
                  <c:v>IV кв. 2020</c:v>
                </c:pt>
                <c:pt idx="8">
                  <c:v>I кв. 2021</c:v>
                </c:pt>
                <c:pt idx="9">
                  <c:v>II кв. 2021</c:v>
                </c:pt>
                <c:pt idx="10">
                  <c:v>III кв. 2021</c:v>
                </c:pt>
                <c:pt idx="11">
                  <c:v>IV кв. 2021</c:v>
                </c:pt>
                <c:pt idx="12">
                  <c:v>I кв. 2022</c:v>
                </c:pt>
                <c:pt idx="13">
                  <c:v>II кв. 2022</c:v>
                </c:pt>
                <c:pt idx="14">
                  <c:v>III кв. 2022</c:v>
                </c:pt>
                <c:pt idx="15">
                  <c:v>IV кв. 2022</c:v>
                </c:pt>
                <c:pt idx="16">
                  <c:v>I кв. 2023</c:v>
                </c:pt>
                <c:pt idx="17">
                  <c:v>II кв. 2023</c:v>
                </c:pt>
                <c:pt idx="18">
                  <c:v>III кв. 2023</c:v>
                </c:pt>
                <c:pt idx="19">
                  <c:v>IV кв. 2023</c:v>
                </c:pt>
                <c:pt idx="20">
                  <c:v>I кв. 2024</c:v>
                </c:pt>
                <c:pt idx="21">
                  <c:v>II кв. 2024</c:v>
                </c:pt>
                <c:pt idx="22">
                  <c:v>III кв. 2024</c:v>
                </c:pt>
                <c:pt idx="23">
                  <c:v>IV кв. 2024</c:v>
                </c:pt>
                <c:pt idx="24">
                  <c:v>I кв. 2025</c:v>
                </c:pt>
                <c:pt idx="25">
                  <c:v>II кв. 2025</c:v>
                </c:pt>
                <c:pt idx="26">
                  <c:v>III кв. 2025</c:v>
                </c:pt>
              </c:strCache>
            </c:strRef>
          </c:cat>
          <c:val>
            <c:numRef>
              <c:f>Лист1!$B$3:$BH$3</c:f>
              <c:numCache>
                <c:formatCode>0</c:formatCode>
                <c:ptCount val="27"/>
                <c:pt idx="0">
                  <c:v>29</c:v>
                </c:pt>
                <c:pt idx="1">
                  <c:v>37</c:v>
                </c:pt>
                <c:pt idx="2">
                  <c:v>47</c:v>
                </c:pt>
                <c:pt idx="3">
                  <c:v>87</c:v>
                </c:pt>
                <c:pt idx="4">
                  <c:v>20</c:v>
                </c:pt>
                <c:pt idx="5">
                  <c:v>25</c:v>
                </c:pt>
                <c:pt idx="6">
                  <c:v>38</c:v>
                </c:pt>
                <c:pt idx="7">
                  <c:v>60</c:v>
                </c:pt>
                <c:pt idx="8">
                  <c:v>7</c:v>
                </c:pt>
                <c:pt idx="9">
                  <c:v>59</c:v>
                </c:pt>
                <c:pt idx="10">
                  <c:v>44</c:v>
                </c:pt>
                <c:pt idx="11">
                  <c:v>55</c:v>
                </c:pt>
                <c:pt idx="12">
                  <c:v>-23</c:v>
                </c:pt>
                <c:pt idx="13">
                  <c:v>17</c:v>
                </c:pt>
                <c:pt idx="14">
                  <c:v>-6</c:v>
                </c:pt>
                <c:pt idx="15">
                  <c:v>41</c:v>
                </c:pt>
                <c:pt idx="16">
                  <c:v>-3</c:v>
                </c:pt>
                <c:pt idx="17">
                  <c:v>-15</c:v>
                </c:pt>
                <c:pt idx="18">
                  <c:v>-117</c:v>
                </c:pt>
                <c:pt idx="19">
                  <c:v>62</c:v>
                </c:pt>
                <c:pt idx="20">
                  <c:v>-9</c:v>
                </c:pt>
                <c:pt idx="21">
                  <c:v>-2</c:v>
                </c:pt>
                <c:pt idx="22">
                  <c:v>13</c:v>
                </c:pt>
                <c:pt idx="23">
                  <c:v>4</c:v>
                </c:pt>
                <c:pt idx="24">
                  <c:v>-35</c:v>
                </c:pt>
                <c:pt idx="25">
                  <c:v>-14</c:v>
                </c:pt>
                <c:pt idx="26">
                  <c:v>-87</c:v>
                </c:pt>
              </c:numCache>
            </c:numRef>
          </c:val>
          <c:extLst>
            <c:ext xmlns:c16="http://schemas.microsoft.com/office/drawing/2014/chart" uri="{C3380CC4-5D6E-409C-BE32-E72D297353CC}">
              <c16:uniqueId val="{00000000-BF21-4D52-856D-DCBE79B0F430}"/>
            </c:ext>
          </c:extLst>
        </c:ser>
        <c:ser>
          <c:idx val="2"/>
          <c:order val="2"/>
          <c:tx>
            <c:strRef>
              <c:f>Лист1!$A$4</c:f>
              <c:strCache>
                <c:ptCount val="1"/>
                <c:pt idx="0">
                  <c:v>Мягкий дискаунтер</c:v>
                </c:pt>
              </c:strCache>
            </c:strRef>
          </c:tx>
          <c:invertIfNegative val="0"/>
          <c:cat>
            <c:strRef>
              <c:f>Лист1!$B$1:$BH$1</c:f>
              <c:strCache>
                <c:ptCount val="27"/>
                <c:pt idx="0">
                  <c:v>I кв. 
2019</c:v>
                </c:pt>
                <c:pt idx="1">
                  <c:v>II кв. 
2019</c:v>
                </c:pt>
                <c:pt idx="2">
                  <c:v>III кв. 
2019</c:v>
                </c:pt>
                <c:pt idx="3">
                  <c:v>IV кв. 2019</c:v>
                </c:pt>
                <c:pt idx="4">
                  <c:v>I кв.  2020</c:v>
                </c:pt>
                <c:pt idx="5">
                  <c:v>II кв. 2020</c:v>
                </c:pt>
                <c:pt idx="6">
                  <c:v>III кв. 2020</c:v>
                </c:pt>
                <c:pt idx="7">
                  <c:v>IV кв. 2020</c:v>
                </c:pt>
                <c:pt idx="8">
                  <c:v>I кв. 2021</c:v>
                </c:pt>
                <c:pt idx="9">
                  <c:v>II кв. 2021</c:v>
                </c:pt>
                <c:pt idx="10">
                  <c:v>III кв. 2021</c:v>
                </c:pt>
                <c:pt idx="11">
                  <c:v>IV кв. 2021</c:v>
                </c:pt>
                <c:pt idx="12">
                  <c:v>I кв. 2022</c:v>
                </c:pt>
                <c:pt idx="13">
                  <c:v>II кв. 2022</c:v>
                </c:pt>
                <c:pt idx="14">
                  <c:v>III кв. 2022</c:v>
                </c:pt>
                <c:pt idx="15">
                  <c:v>IV кв. 2022</c:v>
                </c:pt>
                <c:pt idx="16">
                  <c:v>I кв. 2023</c:v>
                </c:pt>
                <c:pt idx="17">
                  <c:v>II кв. 2023</c:v>
                </c:pt>
                <c:pt idx="18">
                  <c:v>III кв. 2023</c:v>
                </c:pt>
                <c:pt idx="19">
                  <c:v>IV кв. 2023</c:v>
                </c:pt>
                <c:pt idx="20">
                  <c:v>I кв. 2024</c:v>
                </c:pt>
                <c:pt idx="21">
                  <c:v>II кв. 2024</c:v>
                </c:pt>
                <c:pt idx="22">
                  <c:v>III кв. 2024</c:v>
                </c:pt>
                <c:pt idx="23">
                  <c:v>IV кв. 2024</c:v>
                </c:pt>
                <c:pt idx="24">
                  <c:v>I кв. 2025</c:v>
                </c:pt>
                <c:pt idx="25">
                  <c:v>II кв. 2025</c:v>
                </c:pt>
                <c:pt idx="26">
                  <c:v>III кв. 2025</c:v>
                </c:pt>
              </c:strCache>
            </c:strRef>
          </c:cat>
          <c:val>
            <c:numRef>
              <c:f>Лист1!$B$4:$BH$4</c:f>
              <c:numCache>
                <c:formatCode>0</c:formatCode>
                <c:ptCount val="27"/>
                <c:pt idx="0">
                  <c:v>930</c:v>
                </c:pt>
                <c:pt idx="1">
                  <c:v>928</c:v>
                </c:pt>
                <c:pt idx="2">
                  <c:v>894</c:v>
                </c:pt>
                <c:pt idx="3">
                  <c:v>790</c:v>
                </c:pt>
                <c:pt idx="4">
                  <c:v>482</c:v>
                </c:pt>
                <c:pt idx="5">
                  <c:v>435</c:v>
                </c:pt>
                <c:pt idx="6">
                  <c:v>528</c:v>
                </c:pt>
                <c:pt idx="7">
                  <c:v>641</c:v>
                </c:pt>
                <c:pt idx="8">
                  <c:v>474</c:v>
                </c:pt>
                <c:pt idx="9">
                  <c:v>498</c:v>
                </c:pt>
                <c:pt idx="10">
                  <c:v>567</c:v>
                </c:pt>
                <c:pt idx="11">
                  <c:v>915</c:v>
                </c:pt>
                <c:pt idx="12">
                  <c:v>685</c:v>
                </c:pt>
                <c:pt idx="13">
                  <c:v>358</c:v>
                </c:pt>
                <c:pt idx="14">
                  <c:v>559</c:v>
                </c:pt>
                <c:pt idx="15">
                  <c:v>484</c:v>
                </c:pt>
                <c:pt idx="16">
                  <c:v>677</c:v>
                </c:pt>
                <c:pt idx="17">
                  <c:v>506</c:v>
                </c:pt>
                <c:pt idx="18">
                  <c:v>854</c:v>
                </c:pt>
                <c:pt idx="19">
                  <c:v>897</c:v>
                </c:pt>
                <c:pt idx="20">
                  <c:v>759</c:v>
                </c:pt>
                <c:pt idx="21">
                  <c:v>900</c:v>
                </c:pt>
                <c:pt idx="22">
                  <c:v>860</c:v>
                </c:pt>
                <c:pt idx="23">
                  <c:v>1154</c:v>
                </c:pt>
                <c:pt idx="24">
                  <c:v>800</c:v>
                </c:pt>
                <c:pt idx="25">
                  <c:v>1185</c:v>
                </c:pt>
                <c:pt idx="26">
                  <c:v>1388</c:v>
                </c:pt>
              </c:numCache>
            </c:numRef>
          </c:val>
          <c:extLst>
            <c:ext xmlns:c16="http://schemas.microsoft.com/office/drawing/2014/chart" uri="{C3380CC4-5D6E-409C-BE32-E72D297353CC}">
              <c16:uniqueId val="{00000001-BF21-4D52-856D-DCBE79B0F430}"/>
            </c:ext>
          </c:extLst>
        </c:ser>
        <c:ser>
          <c:idx val="3"/>
          <c:order val="3"/>
          <c:tx>
            <c:strRef>
              <c:f>Лист1!$A$5</c:f>
              <c:strCache>
                <c:ptCount val="1"/>
                <c:pt idx="0">
                  <c:v>Жесткий дискаунтер</c:v>
                </c:pt>
              </c:strCache>
            </c:strRef>
          </c:tx>
          <c:invertIfNegative val="0"/>
          <c:cat>
            <c:strRef>
              <c:f>Лист1!$B$1:$BH$1</c:f>
              <c:strCache>
                <c:ptCount val="27"/>
                <c:pt idx="0">
                  <c:v>I кв. 
2019</c:v>
                </c:pt>
                <c:pt idx="1">
                  <c:v>II кв. 
2019</c:v>
                </c:pt>
                <c:pt idx="2">
                  <c:v>III кв. 
2019</c:v>
                </c:pt>
                <c:pt idx="3">
                  <c:v>IV кв. 2019</c:v>
                </c:pt>
                <c:pt idx="4">
                  <c:v>I кв.  2020</c:v>
                </c:pt>
                <c:pt idx="5">
                  <c:v>II кв. 2020</c:v>
                </c:pt>
                <c:pt idx="6">
                  <c:v>III кв. 2020</c:v>
                </c:pt>
                <c:pt idx="7">
                  <c:v>IV кв. 2020</c:v>
                </c:pt>
                <c:pt idx="8">
                  <c:v>I кв. 2021</c:v>
                </c:pt>
                <c:pt idx="9">
                  <c:v>II кв. 2021</c:v>
                </c:pt>
                <c:pt idx="10">
                  <c:v>III кв. 2021</c:v>
                </c:pt>
                <c:pt idx="11">
                  <c:v>IV кв. 2021</c:v>
                </c:pt>
                <c:pt idx="12">
                  <c:v>I кв. 2022</c:v>
                </c:pt>
                <c:pt idx="13">
                  <c:v>II кв. 2022</c:v>
                </c:pt>
                <c:pt idx="14">
                  <c:v>III кв. 2022</c:v>
                </c:pt>
                <c:pt idx="15">
                  <c:v>IV кв. 2022</c:v>
                </c:pt>
                <c:pt idx="16">
                  <c:v>I кв. 2023</c:v>
                </c:pt>
                <c:pt idx="17">
                  <c:v>II кв. 2023</c:v>
                </c:pt>
                <c:pt idx="18">
                  <c:v>III кв. 2023</c:v>
                </c:pt>
                <c:pt idx="19">
                  <c:v>IV кв. 2023</c:v>
                </c:pt>
                <c:pt idx="20">
                  <c:v>I кв. 2024</c:v>
                </c:pt>
                <c:pt idx="21">
                  <c:v>II кв. 2024</c:v>
                </c:pt>
                <c:pt idx="22">
                  <c:v>III кв. 2024</c:v>
                </c:pt>
                <c:pt idx="23">
                  <c:v>IV кв. 2024</c:v>
                </c:pt>
                <c:pt idx="24">
                  <c:v>I кв. 2025</c:v>
                </c:pt>
                <c:pt idx="25">
                  <c:v>II кв. 2025</c:v>
                </c:pt>
                <c:pt idx="26">
                  <c:v>III кв. 2025</c:v>
                </c:pt>
              </c:strCache>
            </c:strRef>
          </c:cat>
          <c:val>
            <c:numRef>
              <c:f>Лист1!$B$5:$BH$5</c:f>
              <c:numCache>
                <c:formatCode>0</c:formatCode>
                <c:ptCount val="27"/>
                <c:pt idx="0">
                  <c:v>178</c:v>
                </c:pt>
                <c:pt idx="1">
                  <c:v>195</c:v>
                </c:pt>
                <c:pt idx="2">
                  <c:v>196</c:v>
                </c:pt>
                <c:pt idx="3">
                  <c:v>240</c:v>
                </c:pt>
                <c:pt idx="4">
                  <c:v>171</c:v>
                </c:pt>
                <c:pt idx="5">
                  <c:v>-118</c:v>
                </c:pt>
                <c:pt idx="6">
                  <c:v>208</c:v>
                </c:pt>
                <c:pt idx="7">
                  <c:v>271</c:v>
                </c:pt>
                <c:pt idx="8">
                  <c:v>246</c:v>
                </c:pt>
                <c:pt idx="9">
                  <c:v>351</c:v>
                </c:pt>
                <c:pt idx="10">
                  <c:v>410</c:v>
                </c:pt>
                <c:pt idx="11">
                  <c:v>429</c:v>
                </c:pt>
                <c:pt idx="12">
                  <c:v>252</c:v>
                </c:pt>
                <c:pt idx="13">
                  <c:v>402</c:v>
                </c:pt>
                <c:pt idx="14">
                  <c:v>589</c:v>
                </c:pt>
                <c:pt idx="15">
                  <c:v>766</c:v>
                </c:pt>
                <c:pt idx="16">
                  <c:v>366</c:v>
                </c:pt>
                <c:pt idx="17">
                  <c:v>594</c:v>
                </c:pt>
                <c:pt idx="18">
                  <c:v>501</c:v>
                </c:pt>
                <c:pt idx="19">
                  <c:v>679</c:v>
                </c:pt>
                <c:pt idx="20">
                  <c:v>179</c:v>
                </c:pt>
                <c:pt idx="21">
                  <c:v>333</c:v>
                </c:pt>
                <c:pt idx="22">
                  <c:v>334</c:v>
                </c:pt>
                <c:pt idx="23">
                  <c:v>579</c:v>
                </c:pt>
                <c:pt idx="24">
                  <c:v>342</c:v>
                </c:pt>
                <c:pt idx="25">
                  <c:v>624</c:v>
                </c:pt>
                <c:pt idx="26">
                  <c:v>144</c:v>
                </c:pt>
              </c:numCache>
            </c:numRef>
          </c:val>
          <c:extLst>
            <c:ext xmlns:c16="http://schemas.microsoft.com/office/drawing/2014/chart" uri="{C3380CC4-5D6E-409C-BE32-E72D297353CC}">
              <c16:uniqueId val="{00000002-BF21-4D52-856D-DCBE79B0F430}"/>
            </c:ext>
          </c:extLst>
        </c:ser>
        <c:ser>
          <c:idx val="4"/>
          <c:order val="4"/>
          <c:tx>
            <c:strRef>
              <c:f>Лист1!$A$6</c:f>
              <c:strCache>
                <c:ptCount val="1"/>
                <c:pt idx="0">
                  <c:v>Магазин у дома</c:v>
                </c:pt>
              </c:strCache>
            </c:strRef>
          </c:tx>
          <c:spPr>
            <a:ln w="28575">
              <a:noFill/>
            </a:ln>
          </c:spPr>
          <c:invertIfNegative val="0"/>
          <c:cat>
            <c:strRef>
              <c:f>Лист1!$B$1:$BH$1</c:f>
              <c:strCache>
                <c:ptCount val="27"/>
                <c:pt idx="0">
                  <c:v>I кв. 
2019</c:v>
                </c:pt>
                <c:pt idx="1">
                  <c:v>II кв. 
2019</c:v>
                </c:pt>
                <c:pt idx="2">
                  <c:v>III кв. 
2019</c:v>
                </c:pt>
                <c:pt idx="3">
                  <c:v>IV кв. 2019</c:v>
                </c:pt>
                <c:pt idx="4">
                  <c:v>I кв.  2020</c:v>
                </c:pt>
                <c:pt idx="5">
                  <c:v>II кв. 2020</c:v>
                </c:pt>
                <c:pt idx="6">
                  <c:v>III кв. 2020</c:v>
                </c:pt>
                <c:pt idx="7">
                  <c:v>IV кв. 2020</c:v>
                </c:pt>
                <c:pt idx="8">
                  <c:v>I кв. 2021</c:v>
                </c:pt>
                <c:pt idx="9">
                  <c:v>II кв. 2021</c:v>
                </c:pt>
                <c:pt idx="10">
                  <c:v>III кв. 2021</c:v>
                </c:pt>
                <c:pt idx="11">
                  <c:v>IV кв. 2021</c:v>
                </c:pt>
                <c:pt idx="12">
                  <c:v>I кв. 2022</c:v>
                </c:pt>
                <c:pt idx="13">
                  <c:v>II кв. 2022</c:v>
                </c:pt>
                <c:pt idx="14">
                  <c:v>III кв. 2022</c:v>
                </c:pt>
                <c:pt idx="15">
                  <c:v>IV кв. 2022</c:v>
                </c:pt>
                <c:pt idx="16">
                  <c:v>I кв. 2023</c:v>
                </c:pt>
                <c:pt idx="17">
                  <c:v>II кв. 2023</c:v>
                </c:pt>
                <c:pt idx="18">
                  <c:v>III кв. 2023</c:v>
                </c:pt>
                <c:pt idx="19">
                  <c:v>IV кв. 2023</c:v>
                </c:pt>
                <c:pt idx="20">
                  <c:v>I кв. 2024</c:v>
                </c:pt>
                <c:pt idx="21">
                  <c:v>II кв. 2024</c:v>
                </c:pt>
                <c:pt idx="22">
                  <c:v>III кв. 2024</c:v>
                </c:pt>
                <c:pt idx="23">
                  <c:v>IV кв. 2024</c:v>
                </c:pt>
                <c:pt idx="24">
                  <c:v>I кв. 2025</c:v>
                </c:pt>
                <c:pt idx="25">
                  <c:v>II кв. 2025</c:v>
                </c:pt>
                <c:pt idx="26">
                  <c:v>III кв. 2025</c:v>
                </c:pt>
              </c:strCache>
            </c:strRef>
          </c:cat>
          <c:val>
            <c:numRef>
              <c:f>Лист1!$B$6:$BH$6</c:f>
              <c:numCache>
                <c:formatCode>0</c:formatCode>
                <c:ptCount val="27"/>
                <c:pt idx="0">
                  <c:v>763</c:v>
                </c:pt>
                <c:pt idx="1">
                  <c:v>1119</c:v>
                </c:pt>
                <c:pt idx="2">
                  <c:v>696</c:v>
                </c:pt>
                <c:pt idx="3">
                  <c:v>1057</c:v>
                </c:pt>
                <c:pt idx="4">
                  <c:v>556</c:v>
                </c:pt>
                <c:pt idx="5">
                  <c:v>476</c:v>
                </c:pt>
                <c:pt idx="6">
                  <c:v>497</c:v>
                </c:pt>
                <c:pt idx="7">
                  <c:v>1021</c:v>
                </c:pt>
                <c:pt idx="8">
                  <c:v>944</c:v>
                </c:pt>
                <c:pt idx="9">
                  <c:v>986</c:v>
                </c:pt>
                <c:pt idx="10">
                  <c:v>1349</c:v>
                </c:pt>
                <c:pt idx="11">
                  <c:v>1244</c:v>
                </c:pt>
                <c:pt idx="12">
                  <c:v>1204</c:v>
                </c:pt>
                <c:pt idx="13">
                  <c:v>1480</c:v>
                </c:pt>
                <c:pt idx="14">
                  <c:v>1207</c:v>
                </c:pt>
                <c:pt idx="15">
                  <c:v>1870</c:v>
                </c:pt>
                <c:pt idx="16">
                  <c:v>1621</c:v>
                </c:pt>
                <c:pt idx="17">
                  <c:v>1859</c:v>
                </c:pt>
                <c:pt idx="18">
                  <c:v>1622</c:v>
                </c:pt>
                <c:pt idx="19">
                  <c:v>2051</c:v>
                </c:pt>
                <c:pt idx="20">
                  <c:v>1625</c:v>
                </c:pt>
                <c:pt idx="21">
                  <c:v>1545</c:v>
                </c:pt>
                <c:pt idx="22">
                  <c:v>1062</c:v>
                </c:pt>
                <c:pt idx="23">
                  <c:v>1433</c:v>
                </c:pt>
                <c:pt idx="24">
                  <c:v>205</c:v>
                </c:pt>
                <c:pt idx="25">
                  <c:v>501</c:v>
                </c:pt>
                <c:pt idx="26">
                  <c:v>282</c:v>
                </c:pt>
              </c:numCache>
            </c:numRef>
          </c:val>
          <c:extLst>
            <c:ext xmlns:c16="http://schemas.microsoft.com/office/drawing/2014/chart" uri="{C3380CC4-5D6E-409C-BE32-E72D297353CC}">
              <c16:uniqueId val="{00000001-D749-4F10-8EF6-303B3AF27455}"/>
            </c:ext>
          </c:extLst>
        </c:ser>
        <c:dLbls>
          <c:showLegendKey val="0"/>
          <c:showVal val="0"/>
          <c:showCatName val="0"/>
          <c:showSerName val="0"/>
          <c:showPercent val="0"/>
          <c:showBubbleSize val="0"/>
        </c:dLbls>
        <c:gapWidth val="150"/>
        <c:axId val="-1680744672"/>
        <c:axId val="-1680744128"/>
      </c:barChart>
      <c:lineChart>
        <c:grouping val="standard"/>
        <c:varyColors val="0"/>
        <c:ser>
          <c:idx val="0"/>
          <c:order val="0"/>
          <c:tx>
            <c:strRef>
              <c:f>Лист1!$A$2</c:f>
              <c:strCache>
                <c:ptCount val="1"/>
                <c:pt idx="0">
                  <c:v>Гипермаркет</c:v>
                </c:pt>
              </c:strCache>
            </c:strRef>
          </c:tx>
          <c:spPr>
            <a:ln>
              <a:noFill/>
            </a:ln>
          </c:spPr>
          <c:marker>
            <c:symbol val="diamond"/>
            <c:size val="6"/>
            <c:spPr>
              <a:ln>
                <a:noFill/>
              </a:ln>
            </c:spPr>
          </c:marker>
          <c:cat>
            <c:strRef>
              <c:f>Лист1!$B$1:$BH$1</c:f>
              <c:strCache>
                <c:ptCount val="27"/>
                <c:pt idx="0">
                  <c:v>I кв. 
2019</c:v>
                </c:pt>
                <c:pt idx="1">
                  <c:v>II кв. 
2019</c:v>
                </c:pt>
                <c:pt idx="2">
                  <c:v>III кв. 
2019</c:v>
                </c:pt>
                <c:pt idx="3">
                  <c:v>IV кв. 2019</c:v>
                </c:pt>
                <c:pt idx="4">
                  <c:v>I кв.  2020</c:v>
                </c:pt>
                <c:pt idx="5">
                  <c:v>II кв. 2020</c:v>
                </c:pt>
                <c:pt idx="6">
                  <c:v>III кв. 2020</c:v>
                </c:pt>
                <c:pt idx="7">
                  <c:v>IV кв. 2020</c:v>
                </c:pt>
                <c:pt idx="8">
                  <c:v>I кв. 2021</c:v>
                </c:pt>
                <c:pt idx="9">
                  <c:v>II кв. 2021</c:v>
                </c:pt>
                <c:pt idx="10">
                  <c:v>III кв. 2021</c:v>
                </c:pt>
                <c:pt idx="11">
                  <c:v>IV кв. 2021</c:v>
                </c:pt>
                <c:pt idx="12">
                  <c:v>I кв. 2022</c:v>
                </c:pt>
                <c:pt idx="13">
                  <c:v>II кв. 2022</c:v>
                </c:pt>
                <c:pt idx="14">
                  <c:v>III кв. 2022</c:v>
                </c:pt>
                <c:pt idx="15">
                  <c:v>IV кв. 2022</c:v>
                </c:pt>
                <c:pt idx="16">
                  <c:v>I кв. 2023</c:v>
                </c:pt>
                <c:pt idx="17">
                  <c:v>II кв. 2023</c:v>
                </c:pt>
                <c:pt idx="18">
                  <c:v>III кв. 2023</c:v>
                </c:pt>
                <c:pt idx="19">
                  <c:v>IV кв. 2023</c:v>
                </c:pt>
                <c:pt idx="20">
                  <c:v>I кв. 2024</c:v>
                </c:pt>
                <c:pt idx="21">
                  <c:v>II кв. 2024</c:v>
                </c:pt>
                <c:pt idx="22">
                  <c:v>III кв. 2024</c:v>
                </c:pt>
                <c:pt idx="23">
                  <c:v>IV кв. 2024</c:v>
                </c:pt>
                <c:pt idx="24">
                  <c:v>I кв. 2025</c:v>
                </c:pt>
                <c:pt idx="25">
                  <c:v>II кв. 2025</c:v>
                </c:pt>
                <c:pt idx="26">
                  <c:v>III кв. 2025</c:v>
                </c:pt>
              </c:strCache>
            </c:strRef>
          </c:cat>
          <c:val>
            <c:numRef>
              <c:f>Лист1!$B$2:$BH$2</c:f>
              <c:numCache>
                <c:formatCode>0</c:formatCode>
                <c:ptCount val="27"/>
                <c:pt idx="0">
                  <c:v>-7</c:v>
                </c:pt>
                <c:pt idx="1">
                  <c:v>2</c:v>
                </c:pt>
                <c:pt idx="2">
                  <c:v>-3</c:v>
                </c:pt>
                <c:pt idx="3">
                  <c:v>-4</c:v>
                </c:pt>
                <c:pt idx="4">
                  <c:v>-21</c:v>
                </c:pt>
                <c:pt idx="5">
                  <c:v>-20</c:v>
                </c:pt>
                <c:pt idx="6">
                  <c:v>-10</c:v>
                </c:pt>
                <c:pt idx="7">
                  <c:v>3</c:v>
                </c:pt>
                <c:pt idx="8">
                  <c:v>-7</c:v>
                </c:pt>
                <c:pt idx="9">
                  <c:v>-8</c:v>
                </c:pt>
                <c:pt idx="10">
                  <c:v>-3</c:v>
                </c:pt>
                <c:pt idx="11">
                  <c:v>3</c:v>
                </c:pt>
                <c:pt idx="12">
                  <c:v>-8</c:v>
                </c:pt>
                <c:pt idx="13">
                  <c:v>-3</c:v>
                </c:pt>
                <c:pt idx="14">
                  <c:v>-5</c:v>
                </c:pt>
                <c:pt idx="15">
                  <c:v>-3</c:v>
                </c:pt>
                <c:pt idx="16">
                  <c:v>-13</c:v>
                </c:pt>
                <c:pt idx="17">
                  <c:v>2</c:v>
                </c:pt>
                <c:pt idx="18">
                  <c:v>0</c:v>
                </c:pt>
                <c:pt idx="19">
                  <c:v>2</c:v>
                </c:pt>
                <c:pt idx="20">
                  <c:v>-1</c:v>
                </c:pt>
                <c:pt idx="21">
                  <c:v>-1</c:v>
                </c:pt>
                <c:pt idx="22">
                  <c:v>-2</c:v>
                </c:pt>
                <c:pt idx="23">
                  <c:v>2</c:v>
                </c:pt>
                <c:pt idx="24">
                  <c:v>-12</c:v>
                </c:pt>
                <c:pt idx="25">
                  <c:v>-6</c:v>
                </c:pt>
                <c:pt idx="26">
                  <c:v>-2</c:v>
                </c:pt>
              </c:numCache>
            </c:numRef>
          </c:val>
          <c:smooth val="0"/>
          <c:extLst>
            <c:ext xmlns:c16="http://schemas.microsoft.com/office/drawing/2014/chart" uri="{C3380CC4-5D6E-409C-BE32-E72D297353CC}">
              <c16:uniqueId val="{00000003-BF21-4D52-856D-DCBE79B0F430}"/>
            </c:ext>
          </c:extLst>
        </c:ser>
        <c:dLbls>
          <c:showLegendKey val="0"/>
          <c:showVal val="0"/>
          <c:showCatName val="0"/>
          <c:showSerName val="0"/>
          <c:showPercent val="0"/>
          <c:showBubbleSize val="0"/>
        </c:dLbls>
        <c:marker val="1"/>
        <c:smooth val="0"/>
        <c:axId val="-1696902864"/>
        <c:axId val="-1696914288"/>
      </c:lineChart>
      <c:catAx>
        <c:axId val="-1680744672"/>
        <c:scaling>
          <c:orientation val="minMax"/>
        </c:scaling>
        <c:delete val="0"/>
        <c:axPos val="b"/>
        <c:numFmt formatCode="General" sourceLinked="0"/>
        <c:majorTickMark val="out"/>
        <c:minorTickMark val="none"/>
        <c:tickLblPos val="low"/>
        <c:spPr>
          <a:ln>
            <a:noFill/>
          </a:ln>
        </c:spPr>
        <c:txPr>
          <a:bodyPr/>
          <a:lstStyle/>
          <a:p>
            <a:pPr>
              <a:defRPr>
                <a:solidFill>
                  <a:srgbClr val="7F7F7F"/>
                </a:solidFill>
              </a:defRPr>
            </a:pPr>
            <a:endParaRPr lang="ru-RU"/>
          </a:p>
        </c:txPr>
        <c:crossAx val="-1680744128"/>
        <c:crosses val="autoZero"/>
        <c:auto val="1"/>
        <c:lblAlgn val="ctr"/>
        <c:lblOffset val="100"/>
        <c:tickLblSkip val="2"/>
        <c:noMultiLvlLbl val="0"/>
      </c:catAx>
      <c:valAx>
        <c:axId val="-1680744128"/>
        <c:scaling>
          <c:orientation val="minMax"/>
          <c:min val="-200"/>
        </c:scaling>
        <c:delete val="0"/>
        <c:axPos val="l"/>
        <c:majorGridlines>
          <c:spPr>
            <a:ln>
              <a:solidFill>
                <a:srgbClr val="D9D9D9"/>
              </a:solidFill>
            </a:ln>
          </c:spPr>
        </c:majorGridlines>
        <c:numFmt formatCode="0" sourceLinked="1"/>
        <c:majorTickMark val="out"/>
        <c:minorTickMark val="none"/>
        <c:tickLblPos val="nextTo"/>
        <c:spPr>
          <a:ln>
            <a:noFill/>
          </a:ln>
        </c:spPr>
        <c:txPr>
          <a:bodyPr/>
          <a:lstStyle/>
          <a:p>
            <a:pPr>
              <a:defRPr>
                <a:solidFill>
                  <a:srgbClr val="7F7F7F"/>
                </a:solidFill>
              </a:defRPr>
            </a:pPr>
            <a:endParaRPr lang="ru-RU"/>
          </a:p>
        </c:txPr>
        <c:crossAx val="-1680744672"/>
        <c:crosses val="autoZero"/>
        <c:crossBetween val="between"/>
        <c:majorUnit val="200"/>
      </c:valAx>
      <c:valAx>
        <c:axId val="-1696914288"/>
        <c:scaling>
          <c:orientation val="minMax"/>
        </c:scaling>
        <c:delete val="0"/>
        <c:axPos val="r"/>
        <c:numFmt formatCode="0" sourceLinked="1"/>
        <c:majorTickMark val="out"/>
        <c:minorTickMark val="none"/>
        <c:tickLblPos val="none"/>
        <c:spPr>
          <a:ln>
            <a:noFill/>
          </a:ln>
        </c:spPr>
        <c:txPr>
          <a:bodyPr/>
          <a:lstStyle/>
          <a:p>
            <a:pPr>
              <a:defRPr>
                <a:solidFill>
                  <a:srgbClr val="7F7F7F"/>
                </a:solidFill>
              </a:defRPr>
            </a:pPr>
            <a:endParaRPr lang="ru-RU"/>
          </a:p>
        </c:txPr>
        <c:crossAx val="-1696902864"/>
        <c:crosses val="max"/>
        <c:crossBetween val="between"/>
      </c:valAx>
      <c:catAx>
        <c:axId val="-1696902864"/>
        <c:scaling>
          <c:orientation val="minMax"/>
        </c:scaling>
        <c:delete val="1"/>
        <c:axPos val="b"/>
        <c:numFmt formatCode="General" sourceLinked="1"/>
        <c:majorTickMark val="out"/>
        <c:minorTickMark val="none"/>
        <c:tickLblPos val="none"/>
        <c:crossAx val="-1696914288"/>
        <c:crosses val="autoZero"/>
        <c:auto val="1"/>
        <c:lblAlgn val="ctr"/>
        <c:lblOffset val="100"/>
        <c:noMultiLvlLbl val="0"/>
      </c:catAx>
    </c:plotArea>
    <c:legend>
      <c:legendPos val="b"/>
      <c:layout>
        <c:manualLayout>
          <c:xMode val="edge"/>
          <c:yMode val="edge"/>
          <c:x val="0"/>
          <c:y val="0.85416398758238476"/>
          <c:w val="0.99829255999356914"/>
          <c:h val="0.14583601241761518"/>
        </c:manualLayout>
      </c:layout>
      <c:overlay val="0"/>
      <c:txPr>
        <a:bodyPr/>
        <a:lstStyle/>
        <a:p>
          <a:pPr>
            <a:defRPr>
              <a:solidFill>
                <a:srgbClr val="7F7F7F"/>
              </a:solidFill>
            </a:defRPr>
          </a:pPr>
          <a:endParaRPr lang="ru-RU"/>
        </a:p>
      </c:txPr>
    </c:legend>
    <c:plotVisOnly val="1"/>
    <c:dispBlanksAs val="gap"/>
    <c:showDLblsOverMax val="0"/>
  </c:chart>
  <c:txPr>
    <a:bodyPr/>
    <a:lstStyle/>
    <a:p>
      <a:pPr>
        <a:defRPr sz="600">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52875886401707E-2"/>
          <c:y val="0.16416011982260995"/>
          <c:w val="0.85397050808777564"/>
          <c:h val="0.56058992817408193"/>
        </c:manualLayout>
      </c:layout>
      <c:barChart>
        <c:barDir val="col"/>
        <c:grouping val="stacked"/>
        <c:varyColors val="0"/>
        <c:ser>
          <c:idx val="0"/>
          <c:order val="0"/>
          <c:tx>
            <c:strRef>
              <c:f>Лист1!$A$2</c:f>
              <c:strCache>
                <c:ptCount val="1"/>
                <c:pt idx="0">
                  <c:v>Гипермаркет</c:v>
                </c:pt>
              </c:strCache>
            </c:strRef>
          </c:tx>
          <c:spPr>
            <a:solidFill>
              <a:srgbClr val="558ED5"/>
            </a:solidFill>
          </c:spPr>
          <c:invertIfNegative val="0"/>
          <c:cat>
            <c:strRef>
              <c:f>Лист1!$B$1:$O$1</c:f>
              <c:strCache>
                <c:ptCount val="8"/>
                <c:pt idx="0">
                  <c:v>2018</c:v>
                </c:pt>
                <c:pt idx="1">
                  <c:v>2019</c:v>
                </c:pt>
                <c:pt idx="2">
                  <c:v>2020</c:v>
                </c:pt>
                <c:pt idx="3">
                  <c:v>2021</c:v>
                </c:pt>
                <c:pt idx="4">
                  <c:v>2022</c:v>
                </c:pt>
                <c:pt idx="5">
                  <c:v>2023</c:v>
                </c:pt>
                <c:pt idx="6">
                  <c:v>2024</c:v>
                </c:pt>
                <c:pt idx="7">
                  <c:v>9 мес. 2025</c:v>
                </c:pt>
              </c:strCache>
            </c:strRef>
          </c:cat>
          <c:val>
            <c:numRef>
              <c:f>Лист1!$B$2:$O$2</c:f>
              <c:numCache>
                <c:formatCode>General</c:formatCode>
                <c:ptCount val="8"/>
                <c:pt idx="0">
                  <c:v>5796.3851930000001</c:v>
                </c:pt>
                <c:pt idx="1">
                  <c:v>5777.4351619999998</c:v>
                </c:pt>
                <c:pt idx="2">
                  <c:v>5575.089691000001</c:v>
                </c:pt>
                <c:pt idx="3">
                  <c:v>5506.725549948038</c:v>
                </c:pt>
                <c:pt idx="4">
                  <c:v>5447.5378510000019</c:v>
                </c:pt>
                <c:pt idx="5">
                  <c:v>5378.2710342847849</c:v>
                </c:pt>
                <c:pt idx="6">
                  <c:v>5312.3060342847839</c:v>
                </c:pt>
                <c:pt idx="7">
                  <c:v>5170.1706057133551</c:v>
                </c:pt>
              </c:numCache>
            </c:numRef>
          </c:val>
          <c:extLst>
            <c:ext xmlns:c16="http://schemas.microsoft.com/office/drawing/2014/chart" uri="{C3380CC4-5D6E-409C-BE32-E72D297353CC}">
              <c16:uniqueId val="{00000000-4CC7-4970-8B77-5B538FF5D6AD}"/>
            </c:ext>
          </c:extLst>
        </c:ser>
        <c:ser>
          <c:idx val="1"/>
          <c:order val="1"/>
          <c:tx>
            <c:strRef>
              <c:f>Лист1!$A$3</c:f>
              <c:strCache>
                <c:ptCount val="1"/>
                <c:pt idx="0">
                  <c:v>Супермаркет</c:v>
                </c:pt>
              </c:strCache>
            </c:strRef>
          </c:tx>
          <c:spPr>
            <a:solidFill>
              <a:srgbClr val="C0504D"/>
            </a:solidFill>
          </c:spPr>
          <c:invertIfNegative val="0"/>
          <c:cat>
            <c:strRef>
              <c:f>Лист1!$B$1:$O$1</c:f>
              <c:strCache>
                <c:ptCount val="8"/>
                <c:pt idx="0">
                  <c:v>2018</c:v>
                </c:pt>
                <c:pt idx="1">
                  <c:v>2019</c:v>
                </c:pt>
                <c:pt idx="2">
                  <c:v>2020</c:v>
                </c:pt>
                <c:pt idx="3">
                  <c:v>2021</c:v>
                </c:pt>
                <c:pt idx="4">
                  <c:v>2022</c:v>
                </c:pt>
                <c:pt idx="5">
                  <c:v>2023</c:v>
                </c:pt>
                <c:pt idx="6">
                  <c:v>2024</c:v>
                </c:pt>
                <c:pt idx="7">
                  <c:v>9 мес. 2025</c:v>
                </c:pt>
              </c:strCache>
            </c:strRef>
          </c:cat>
          <c:val>
            <c:numRef>
              <c:f>Лист1!$B$3:$O$3</c:f>
              <c:numCache>
                <c:formatCode>General</c:formatCode>
                <c:ptCount val="8"/>
                <c:pt idx="0">
                  <c:v>3035.2237343999045</c:v>
                </c:pt>
                <c:pt idx="1">
                  <c:v>3178.0074320016406</c:v>
                </c:pt>
                <c:pt idx="2">
                  <c:v>3323.6626366374626</c:v>
                </c:pt>
                <c:pt idx="3">
                  <c:v>3471.6674019298953</c:v>
                </c:pt>
                <c:pt idx="4">
                  <c:v>3497.7658308235455</c:v>
                </c:pt>
                <c:pt idx="5">
                  <c:v>3411.1792399336719</c:v>
                </c:pt>
                <c:pt idx="6">
                  <c:v>3420.9887221910453</c:v>
                </c:pt>
                <c:pt idx="7">
                  <c:v>3314.1073985648554</c:v>
                </c:pt>
              </c:numCache>
            </c:numRef>
          </c:val>
          <c:extLst>
            <c:ext xmlns:c16="http://schemas.microsoft.com/office/drawing/2014/chart" uri="{C3380CC4-5D6E-409C-BE32-E72D297353CC}">
              <c16:uniqueId val="{00000001-4CC7-4970-8B77-5B538FF5D6AD}"/>
            </c:ext>
          </c:extLst>
        </c:ser>
        <c:ser>
          <c:idx val="2"/>
          <c:order val="2"/>
          <c:tx>
            <c:strRef>
              <c:f>Лист1!$A$4</c:f>
              <c:strCache>
                <c:ptCount val="1"/>
                <c:pt idx="0">
                  <c:v>Мягкий дискаунтер</c:v>
                </c:pt>
              </c:strCache>
            </c:strRef>
          </c:tx>
          <c:spPr>
            <a:solidFill>
              <a:srgbClr val="9BBB59"/>
            </a:solidFill>
          </c:spPr>
          <c:invertIfNegative val="0"/>
          <c:cat>
            <c:strRef>
              <c:f>Лист1!$B$1:$O$1</c:f>
              <c:strCache>
                <c:ptCount val="8"/>
                <c:pt idx="0">
                  <c:v>2018</c:v>
                </c:pt>
                <c:pt idx="1">
                  <c:v>2019</c:v>
                </c:pt>
                <c:pt idx="2">
                  <c:v>2020</c:v>
                </c:pt>
                <c:pt idx="3">
                  <c:v>2021</c:v>
                </c:pt>
                <c:pt idx="4">
                  <c:v>2022</c:v>
                </c:pt>
                <c:pt idx="5">
                  <c:v>2023</c:v>
                </c:pt>
                <c:pt idx="6">
                  <c:v>2024</c:v>
                </c:pt>
                <c:pt idx="7">
                  <c:v>9 мес. 2025</c:v>
                </c:pt>
              </c:strCache>
            </c:strRef>
          </c:cat>
          <c:val>
            <c:numRef>
              <c:f>Лист1!$B$4:$O$4</c:f>
              <c:numCache>
                <c:formatCode>General</c:formatCode>
                <c:ptCount val="8"/>
                <c:pt idx="0">
                  <c:v>11818.169832106234</c:v>
                </c:pt>
                <c:pt idx="1">
                  <c:v>13186.169240696818</c:v>
                </c:pt>
                <c:pt idx="2">
                  <c:v>14029.780494981535</c:v>
                </c:pt>
                <c:pt idx="3">
                  <c:v>15102.869851056357</c:v>
                </c:pt>
                <c:pt idx="4">
                  <c:v>16009.829820390334</c:v>
                </c:pt>
                <c:pt idx="5">
                  <c:v>17173.888666897845</c:v>
                </c:pt>
                <c:pt idx="6">
                  <c:v>18479.933258222605</c:v>
                </c:pt>
                <c:pt idx="7">
                  <c:v>19590.585061375281</c:v>
                </c:pt>
              </c:numCache>
            </c:numRef>
          </c:val>
          <c:extLst>
            <c:ext xmlns:c16="http://schemas.microsoft.com/office/drawing/2014/chart" uri="{C3380CC4-5D6E-409C-BE32-E72D297353CC}">
              <c16:uniqueId val="{00000002-4CC7-4970-8B77-5B538FF5D6AD}"/>
            </c:ext>
          </c:extLst>
        </c:ser>
        <c:ser>
          <c:idx val="3"/>
          <c:order val="3"/>
          <c:tx>
            <c:strRef>
              <c:f>Лист1!$A$5</c:f>
              <c:strCache>
                <c:ptCount val="1"/>
                <c:pt idx="0">
                  <c:v>Жесткий дискаунтер</c:v>
                </c:pt>
              </c:strCache>
            </c:strRef>
          </c:tx>
          <c:spPr>
            <a:solidFill>
              <a:srgbClr val="AB98C2"/>
            </a:solidFill>
          </c:spPr>
          <c:invertIfNegative val="0"/>
          <c:cat>
            <c:strRef>
              <c:f>Лист1!$B$1:$O$1</c:f>
              <c:strCache>
                <c:ptCount val="8"/>
                <c:pt idx="0">
                  <c:v>2018</c:v>
                </c:pt>
                <c:pt idx="1">
                  <c:v>2019</c:v>
                </c:pt>
                <c:pt idx="2">
                  <c:v>2020</c:v>
                </c:pt>
                <c:pt idx="3">
                  <c:v>2021</c:v>
                </c:pt>
                <c:pt idx="4">
                  <c:v>2022</c:v>
                </c:pt>
                <c:pt idx="5">
                  <c:v>2023</c:v>
                </c:pt>
                <c:pt idx="6">
                  <c:v>2024</c:v>
                </c:pt>
                <c:pt idx="7">
                  <c:v>9 мес. 2025</c:v>
                </c:pt>
              </c:strCache>
            </c:strRef>
          </c:cat>
          <c:val>
            <c:numRef>
              <c:f>Лист1!$B$5:$O$5</c:f>
              <c:numCache>
                <c:formatCode>General</c:formatCode>
                <c:ptCount val="8"/>
                <c:pt idx="0">
                  <c:v>1547.7160702754713</c:v>
                </c:pt>
                <c:pt idx="1">
                  <c:v>2268.9002612723893</c:v>
                </c:pt>
                <c:pt idx="2">
                  <c:v>2874.7473101560486</c:v>
                </c:pt>
                <c:pt idx="3">
                  <c:v>3919.6441490991915</c:v>
                </c:pt>
                <c:pt idx="4">
                  <c:v>5014.4695159929415</c:v>
                </c:pt>
                <c:pt idx="5">
                  <c:v>5851.5436576798347</c:v>
                </c:pt>
                <c:pt idx="6">
                  <c:v>6287.5180796897539</c:v>
                </c:pt>
                <c:pt idx="7">
                  <c:v>6643.3400936557</c:v>
                </c:pt>
              </c:numCache>
            </c:numRef>
          </c:val>
          <c:extLst>
            <c:ext xmlns:c16="http://schemas.microsoft.com/office/drawing/2014/chart" uri="{C3380CC4-5D6E-409C-BE32-E72D297353CC}">
              <c16:uniqueId val="{00000003-4CC7-4970-8B77-5B538FF5D6AD}"/>
            </c:ext>
          </c:extLst>
        </c:ser>
        <c:ser>
          <c:idx val="4"/>
          <c:order val="4"/>
          <c:tx>
            <c:strRef>
              <c:f>Лист1!$A$6</c:f>
              <c:strCache>
                <c:ptCount val="1"/>
                <c:pt idx="0">
                  <c:v>Магазин у дома</c:v>
                </c:pt>
              </c:strCache>
            </c:strRef>
          </c:tx>
          <c:invertIfNegative val="0"/>
          <c:cat>
            <c:strRef>
              <c:f>Лист1!$B$1:$O$1</c:f>
              <c:strCache>
                <c:ptCount val="8"/>
                <c:pt idx="0">
                  <c:v>2018</c:v>
                </c:pt>
                <c:pt idx="1">
                  <c:v>2019</c:v>
                </c:pt>
                <c:pt idx="2">
                  <c:v>2020</c:v>
                </c:pt>
                <c:pt idx="3">
                  <c:v>2021</c:v>
                </c:pt>
                <c:pt idx="4">
                  <c:v>2022</c:v>
                </c:pt>
                <c:pt idx="5">
                  <c:v>2023</c:v>
                </c:pt>
                <c:pt idx="6">
                  <c:v>2024</c:v>
                </c:pt>
                <c:pt idx="7">
                  <c:v>9 мес. 2025</c:v>
                </c:pt>
              </c:strCache>
            </c:strRef>
          </c:cat>
          <c:val>
            <c:numRef>
              <c:f>Лист1!$B$6:$O$6</c:f>
              <c:numCache>
                <c:formatCode>General</c:formatCode>
                <c:ptCount val="8"/>
                <c:pt idx="0">
                  <c:v>3409.1997318868453</c:v>
                </c:pt>
                <c:pt idx="1">
                  <c:v>3723.8977774801906</c:v>
                </c:pt>
                <c:pt idx="2">
                  <c:v>4050.827963290234</c:v>
                </c:pt>
                <c:pt idx="3">
                  <c:v>4589.7992808078143</c:v>
                </c:pt>
                <c:pt idx="4">
                  <c:v>5106.4849003924937</c:v>
                </c:pt>
                <c:pt idx="5">
                  <c:v>5694.1572203962241</c:v>
                </c:pt>
                <c:pt idx="6">
                  <c:v>6262.0520300725138</c:v>
                </c:pt>
                <c:pt idx="7">
                  <c:v>6384.3020627661144</c:v>
                </c:pt>
              </c:numCache>
            </c:numRef>
          </c:val>
          <c:extLst>
            <c:ext xmlns:c16="http://schemas.microsoft.com/office/drawing/2014/chart" uri="{C3380CC4-5D6E-409C-BE32-E72D297353CC}">
              <c16:uniqueId val="{00000001-D2B1-4F73-AE8E-56BB8E2029FF}"/>
            </c:ext>
          </c:extLst>
        </c:ser>
        <c:dLbls>
          <c:showLegendKey val="0"/>
          <c:showVal val="0"/>
          <c:showCatName val="0"/>
          <c:showSerName val="0"/>
          <c:showPercent val="0"/>
          <c:showBubbleSize val="0"/>
        </c:dLbls>
        <c:gapWidth val="150"/>
        <c:overlap val="100"/>
        <c:axId val="-1696903408"/>
        <c:axId val="-1696897424"/>
      </c:barChart>
      <c:catAx>
        <c:axId val="-1696903408"/>
        <c:scaling>
          <c:orientation val="minMax"/>
        </c:scaling>
        <c:delete val="0"/>
        <c:axPos val="b"/>
        <c:numFmt formatCode="General" sourceLinked="0"/>
        <c:majorTickMark val="out"/>
        <c:minorTickMark val="none"/>
        <c:tickLblPos val="nextTo"/>
        <c:spPr>
          <a:ln>
            <a:noFill/>
          </a:ln>
        </c:spPr>
        <c:txPr>
          <a:bodyPr rot="0" vert="horz"/>
          <a:lstStyle/>
          <a:p>
            <a:pPr>
              <a:defRPr>
                <a:solidFill>
                  <a:srgbClr val="7F7F7F"/>
                </a:solidFill>
              </a:defRPr>
            </a:pPr>
            <a:endParaRPr lang="ru-RU"/>
          </a:p>
        </c:txPr>
        <c:crossAx val="-1696897424"/>
        <c:crosses val="autoZero"/>
        <c:auto val="1"/>
        <c:lblAlgn val="ctr"/>
        <c:lblOffset val="100"/>
        <c:tickLblSkip val="1"/>
        <c:noMultiLvlLbl val="0"/>
      </c:catAx>
      <c:valAx>
        <c:axId val="-1696897424"/>
        <c:scaling>
          <c:orientation val="minMax"/>
        </c:scaling>
        <c:delete val="0"/>
        <c:axPos val="l"/>
        <c:majorGridlines>
          <c:spPr>
            <a:ln>
              <a:solidFill>
                <a:srgbClr val="D9D9D9"/>
              </a:solidFill>
            </a:ln>
          </c:spPr>
        </c:majorGridlines>
        <c:numFmt formatCode="0" sourceLinked="0"/>
        <c:majorTickMark val="out"/>
        <c:minorTickMark val="none"/>
        <c:tickLblPos val="nextTo"/>
        <c:spPr>
          <a:ln>
            <a:noFill/>
          </a:ln>
        </c:spPr>
        <c:txPr>
          <a:bodyPr/>
          <a:lstStyle/>
          <a:p>
            <a:pPr>
              <a:defRPr>
                <a:solidFill>
                  <a:srgbClr val="7F7F7F"/>
                </a:solidFill>
              </a:defRPr>
            </a:pPr>
            <a:endParaRPr lang="ru-RU"/>
          </a:p>
        </c:txPr>
        <c:crossAx val="-1696903408"/>
        <c:crosses val="autoZero"/>
        <c:crossBetween val="between"/>
        <c:dispUnits>
          <c:builtInUnit val="thousands"/>
        </c:dispUnits>
      </c:valAx>
    </c:plotArea>
    <c:legend>
      <c:legendPos val="b"/>
      <c:layout>
        <c:manualLayout>
          <c:xMode val="edge"/>
          <c:yMode val="edge"/>
          <c:x val="0"/>
          <c:y val="0.84967436090558679"/>
          <c:w val="0.99816834487143702"/>
          <c:h val="0.13387861386506522"/>
        </c:manualLayout>
      </c:layout>
      <c:overlay val="0"/>
      <c:txPr>
        <a:bodyPr/>
        <a:lstStyle/>
        <a:p>
          <a:pPr>
            <a:defRPr lang="ru-RU" sz="600" b="0" i="0" u="none" strike="noStrike" kern="1200" baseline="0">
              <a:solidFill>
                <a:srgbClr val="7F7F7F"/>
              </a:solidFill>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legend>
    <c:plotVisOnly val="1"/>
    <c:dispBlanksAs val="gap"/>
    <c:showDLblsOverMax val="0"/>
  </c:chart>
  <c:txPr>
    <a:bodyPr/>
    <a:lstStyle/>
    <a:p>
      <a:pPr>
        <a:defRPr sz="600">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52918260217025E-2"/>
          <c:y val="0.16418525766470973"/>
          <c:w val="0.85397050808777564"/>
          <c:h val="0.56061483721757688"/>
        </c:manualLayout>
      </c:layout>
      <c:barChart>
        <c:barDir val="col"/>
        <c:grouping val="percentStacked"/>
        <c:varyColors val="0"/>
        <c:ser>
          <c:idx val="0"/>
          <c:order val="0"/>
          <c:tx>
            <c:strRef>
              <c:f>Лист1!$A$2</c:f>
              <c:strCache>
                <c:ptCount val="1"/>
                <c:pt idx="0">
                  <c:v>Гипермаркет</c:v>
                </c:pt>
              </c:strCache>
            </c:strRef>
          </c:tx>
          <c:spPr>
            <a:solidFill>
              <a:srgbClr val="558ED5"/>
            </a:solidFill>
          </c:spPr>
          <c:invertIfNegative val="0"/>
          <c:dLbls>
            <c:delete val="1"/>
            <c:extLst/>
          </c:dLbls>
          <c:cat>
            <c:strRef>
              <c:f>Лист1!$B$1:$P$1</c:f>
              <c:strCache>
                <c:ptCount val="8"/>
                <c:pt idx="0">
                  <c:v>2018</c:v>
                </c:pt>
                <c:pt idx="1">
                  <c:v>2019</c:v>
                </c:pt>
                <c:pt idx="2">
                  <c:v>2020</c:v>
                </c:pt>
                <c:pt idx="3">
                  <c:v>2021</c:v>
                </c:pt>
                <c:pt idx="4">
                  <c:v>2022</c:v>
                </c:pt>
                <c:pt idx="5">
                  <c:v>2023</c:v>
                </c:pt>
                <c:pt idx="6">
                  <c:v>2024</c:v>
                </c:pt>
                <c:pt idx="7">
                  <c:v>9 мес. 2025</c:v>
                </c:pt>
              </c:strCache>
            </c:strRef>
          </c:cat>
          <c:val>
            <c:numRef>
              <c:f>Лист1!$B$2:$P$2</c:f>
              <c:numCache>
                <c:formatCode>General</c:formatCode>
                <c:ptCount val="8"/>
                <c:pt idx="0">
                  <c:v>0.22636210148250877</c:v>
                </c:pt>
                <c:pt idx="1">
                  <c:v>0.20535121184297031</c:v>
                </c:pt>
                <c:pt idx="2">
                  <c:v>0.18674447325843199</c:v>
                </c:pt>
                <c:pt idx="3">
                  <c:v>0.16896613134449268</c:v>
                </c:pt>
                <c:pt idx="4">
                  <c:v>0.15530631191374714</c:v>
                </c:pt>
                <c:pt idx="5">
                  <c:v>0.14338599602149424</c:v>
                </c:pt>
                <c:pt idx="6" formatCode="0.0%">
                  <c:v>0.13359990455543008</c:v>
                </c:pt>
                <c:pt idx="7" formatCode="0.0%">
                  <c:v>0.12578723797440364</c:v>
                </c:pt>
              </c:numCache>
            </c:numRef>
          </c:val>
          <c:extLst>
            <c:ext xmlns:c16="http://schemas.microsoft.com/office/drawing/2014/chart" uri="{C3380CC4-5D6E-409C-BE32-E72D297353CC}">
              <c16:uniqueId val="{00000000-4B89-475E-9BEC-C49EB4118275}"/>
            </c:ext>
          </c:extLst>
        </c:ser>
        <c:ser>
          <c:idx val="1"/>
          <c:order val="1"/>
          <c:tx>
            <c:strRef>
              <c:f>Лист1!$A$3</c:f>
              <c:strCache>
                <c:ptCount val="1"/>
                <c:pt idx="0">
                  <c:v>Супермаркет</c:v>
                </c:pt>
              </c:strCache>
            </c:strRef>
          </c:tx>
          <c:spPr>
            <a:solidFill>
              <a:srgbClr val="C0504D"/>
            </a:solidFill>
          </c:spPr>
          <c:invertIfNegative val="0"/>
          <c:dLbls>
            <c:delete val="1"/>
            <c:extLst/>
          </c:dLbls>
          <c:cat>
            <c:strRef>
              <c:f>Лист1!$B$1:$P$1</c:f>
              <c:strCache>
                <c:ptCount val="8"/>
                <c:pt idx="0">
                  <c:v>2018</c:v>
                </c:pt>
                <c:pt idx="1">
                  <c:v>2019</c:v>
                </c:pt>
                <c:pt idx="2">
                  <c:v>2020</c:v>
                </c:pt>
                <c:pt idx="3">
                  <c:v>2021</c:v>
                </c:pt>
                <c:pt idx="4">
                  <c:v>2022</c:v>
                </c:pt>
                <c:pt idx="5">
                  <c:v>2023</c:v>
                </c:pt>
                <c:pt idx="6">
                  <c:v>2024</c:v>
                </c:pt>
                <c:pt idx="7">
                  <c:v>9 мес. 2025</c:v>
                </c:pt>
              </c:strCache>
            </c:strRef>
          </c:cat>
          <c:val>
            <c:numRef>
              <c:f>Лист1!$B$3:$P$3</c:f>
              <c:numCache>
                <c:formatCode>General</c:formatCode>
                <c:ptCount val="8"/>
                <c:pt idx="0">
                  <c:v>0.11853243014596018</c:v>
                </c:pt>
                <c:pt idx="1">
                  <c:v>0.11295802706708126</c:v>
                </c:pt>
                <c:pt idx="2">
                  <c:v>0.11133016018909356</c:v>
                </c:pt>
                <c:pt idx="3">
                  <c:v>0.10652323325327435</c:v>
                </c:pt>
                <c:pt idx="4">
                  <c:v>9.9719382587384664E-2</c:v>
                </c:pt>
                <c:pt idx="5">
                  <c:v>9.0942856878684045E-2</c:v>
                </c:pt>
                <c:pt idx="6" formatCode="0.0%">
                  <c:v>8.6034909099784188E-2</c:v>
                </c:pt>
                <c:pt idx="7" formatCode="0.0%">
                  <c:v>8.0630301745814675E-2</c:v>
                </c:pt>
              </c:numCache>
            </c:numRef>
          </c:val>
          <c:extLst>
            <c:ext xmlns:c16="http://schemas.microsoft.com/office/drawing/2014/chart" uri="{C3380CC4-5D6E-409C-BE32-E72D297353CC}">
              <c16:uniqueId val="{00000001-4B89-475E-9BEC-C49EB4118275}"/>
            </c:ext>
          </c:extLst>
        </c:ser>
        <c:ser>
          <c:idx val="2"/>
          <c:order val="2"/>
          <c:tx>
            <c:strRef>
              <c:f>Лист1!$A$4</c:f>
              <c:strCache>
                <c:ptCount val="1"/>
                <c:pt idx="0">
                  <c:v>Мягкий дискаунтер</c:v>
                </c:pt>
              </c:strCache>
            </c:strRef>
          </c:tx>
          <c:spPr>
            <a:solidFill>
              <a:srgbClr val="9BBB59"/>
            </a:solidFill>
          </c:spPr>
          <c:invertIfNegative val="0"/>
          <c:dLbls>
            <c:delete val="1"/>
            <c:extLst/>
          </c:dLbls>
          <c:cat>
            <c:strRef>
              <c:f>Лист1!$B$1:$P$1</c:f>
              <c:strCache>
                <c:ptCount val="8"/>
                <c:pt idx="0">
                  <c:v>2018</c:v>
                </c:pt>
                <c:pt idx="1">
                  <c:v>2019</c:v>
                </c:pt>
                <c:pt idx="2">
                  <c:v>2020</c:v>
                </c:pt>
                <c:pt idx="3">
                  <c:v>2021</c:v>
                </c:pt>
                <c:pt idx="4">
                  <c:v>2022</c:v>
                </c:pt>
                <c:pt idx="5">
                  <c:v>2023</c:v>
                </c:pt>
                <c:pt idx="6">
                  <c:v>2024</c:v>
                </c:pt>
                <c:pt idx="7">
                  <c:v>9 мес. 2025</c:v>
                </c:pt>
              </c:strCache>
            </c:strRef>
          </c:cat>
          <c:val>
            <c:numRef>
              <c:f>Лист1!$B$4:$P$4</c:f>
              <c:numCache>
                <c:formatCode>General</c:formatCode>
                <c:ptCount val="8"/>
                <c:pt idx="0">
                  <c:v>0.46152656695477051</c:v>
                </c:pt>
                <c:pt idx="1">
                  <c:v>0.46868476360472422</c:v>
                </c:pt>
                <c:pt idx="2">
                  <c:v>0.46994472083494049</c:v>
                </c:pt>
                <c:pt idx="3">
                  <c:v>0.4634103275687031</c:v>
                </c:pt>
                <c:pt idx="4">
                  <c:v>0.45643145431566284</c:v>
                </c:pt>
                <c:pt idx="5">
                  <c:v>0.4578599918761565</c:v>
                </c:pt>
                <c:pt idx="6" formatCode="0.0%">
                  <c:v>0.46475434652206704</c:v>
                </c:pt>
                <c:pt idx="7" formatCode="0.0%">
                  <c:v>0.47662751833563621</c:v>
                </c:pt>
              </c:numCache>
            </c:numRef>
          </c:val>
          <c:extLst>
            <c:ext xmlns:c16="http://schemas.microsoft.com/office/drawing/2014/chart" uri="{C3380CC4-5D6E-409C-BE32-E72D297353CC}">
              <c16:uniqueId val="{00000002-4B89-475E-9BEC-C49EB4118275}"/>
            </c:ext>
          </c:extLst>
        </c:ser>
        <c:ser>
          <c:idx val="3"/>
          <c:order val="3"/>
          <c:tx>
            <c:strRef>
              <c:f>Лист1!$A$5</c:f>
              <c:strCache>
                <c:ptCount val="1"/>
                <c:pt idx="0">
                  <c:v>Жесткий дискаунтер</c:v>
                </c:pt>
              </c:strCache>
            </c:strRef>
          </c:tx>
          <c:spPr>
            <a:solidFill>
              <a:srgbClr val="AB98C2"/>
            </a:solidFill>
          </c:spPr>
          <c:invertIfNegative val="0"/>
          <c:dLbls>
            <c:delete val="1"/>
            <c:extLst/>
          </c:dLbls>
          <c:cat>
            <c:strRef>
              <c:f>Лист1!$B$1:$P$1</c:f>
              <c:strCache>
                <c:ptCount val="8"/>
                <c:pt idx="0">
                  <c:v>2018</c:v>
                </c:pt>
                <c:pt idx="1">
                  <c:v>2019</c:v>
                </c:pt>
                <c:pt idx="2">
                  <c:v>2020</c:v>
                </c:pt>
                <c:pt idx="3">
                  <c:v>2021</c:v>
                </c:pt>
                <c:pt idx="4">
                  <c:v>2022</c:v>
                </c:pt>
                <c:pt idx="5">
                  <c:v>2023</c:v>
                </c:pt>
                <c:pt idx="6">
                  <c:v>2024</c:v>
                </c:pt>
                <c:pt idx="7">
                  <c:v>9 мес. 2025</c:v>
                </c:pt>
              </c:strCache>
            </c:strRef>
          </c:cat>
          <c:val>
            <c:numRef>
              <c:f>Лист1!$B$5:$P$5</c:f>
              <c:numCache>
                <c:formatCode>General</c:formatCode>
                <c:ptCount val="8"/>
                <c:pt idx="0">
                  <c:v>6.0441853068857278E-2</c:v>
                </c:pt>
                <c:pt idx="1">
                  <c:v>8.0645027618419365E-2</c:v>
                </c:pt>
                <c:pt idx="2">
                  <c:v>9.6293190233840392E-2</c:v>
                </c:pt>
                <c:pt idx="3">
                  <c:v>0.12026876990930038</c:v>
                </c:pt>
                <c:pt idx="4">
                  <c:v>0.14295977155804734</c:v>
                </c:pt>
                <c:pt idx="5">
                  <c:v>0.1560035576993298</c:v>
                </c:pt>
                <c:pt idx="6" formatCode="0.0%">
                  <c:v>0.15812564447827152</c:v>
                </c:pt>
                <c:pt idx="7" formatCode="0.0%">
                  <c:v>0.16162859314199904</c:v>
                </c:pt>
              </c:numCache>
            </c:numRef>
          </c:val>
          <c:extLst>
            <c:ext xmlns:c16="http://schemas.microsoft.com/office/drawing/2014/chart" uri="{C3380CC4-5D6E-409C-BE32-E72D297353CC}">
              <c16:uniqueId val="{00000003-4B89-475E-9BEC-C49EB4118275}"/>
            </c:ext>
          </c:extLst>
        </c:ser>
        <c:ser>
          <c:idx val="4"/>
          <c:order val="4"/>
          <c:tx>
            <c:strRef>
              <c:f>Лист1!$A$6</c:f>
              <c:strCache>
                <c:ptCount val="1"/>
                <c:pt idx="0">
                  <c:v>Магазин у дома</c:v>
                </c:pt>
              </c:strCache>
            </c:strRef>
          </c:tx>
          <c:invertIfNegative val="0"/>
          <c:dLbls>
            <c:delete val="1"/>
            <c:extLst/>
          </c:dLbls>
          <c:cat>
            <c:strRef>
              <c:f>Лист1!$B$1:$P$1</c:f>
              <c:strCache>
                <c:ptCount val="8"/>
                <c:pt idx="0">
                  <c:v>2018</c:v>
                </c:pt>
                <c:pt idx="1">
                  <c:v>2019</c:v>
                </c:pt>
                <c:pt idx="2">
                  <c:v>2020</c:v>
                </c:pt>
                <c:pt idx="3">
                  <c:v>2021</c:v>
                </c:pt>
                <c:pt idx="4">
                  <c:v>2022</c:v>
                </c:pt>
                <c:pt idx="5">
                  <c:v>2023</c:v>
                </c:pt>
                <c:pt idx="6">
                  <c:v>2024</c:v>
                </c:pt>
                <c:pt idx="7">
                  <c:v>9 мес. 2025</c:v>
                </c:pt>
              </c:strCache>
            </c:strRef>
          </c:cat>
          <c:val>
            <c:numRef>
              <c:f>Лист1!$B$6:$P$6</c:f>
              <c:numCache>
                <c:formatCode>General</c:formatCode>
                <c:ptCount val="8"/>
                <c:pt idx="0">
                  <c:v>0.1331370483479033</c:v>
                </c:pt>
                <c:pt idx="1">
                  <c:v>0.13236096986680487</c:v>
                </c:pt>
                <c:pt idx="2">
                  <c:v>0.1356874554836936</c:v>
                </c:pt>
                <c:pt idx="3">
                  <c:v>0.14083153792422959</c:v>
                </c:pt>
                <c:pt idx="4">
                  <c:v>0.14558307962515821</c:v>
                </c:pt>
                <c:pt idx="5">
                  <c:v>0.1518075975243354</c:v>
                </c:pt>
                <c:pt idx="6" formatCode="0.0%">
                  <c:v>0.15748519534444724</c:v>
                </c:pt>
                <c:pt idx="7" formatCode="0.0%">
                  <c:v>0.15532634880214644</c:v>
                </c:pt>
              </c:numCache>
            </c:numRef>
          </c:val>
          <c:extLst>
            <c:ext xmlns:c16="http://schemas.microsoft.com/office/drawing/2014/chart" uri="{C3380CC4-5D6E-409C-BE32-E72D297353CC}">
              <c16:uniqueId val="{00000004-4B89-475E-9BEC-C49EB4118275}"/>
            </c:ext>
          </c:extLst>
        </c:ser>
        <c:dLbls>
          <c:showLegendKey val="0"/>
          <c:showVal val="1"/>
          <c:showCatName val="0"/>
          <c:showSerName val="0"/>
          <c:showPercent val="0"/>
          <c:showBubbleSize val="0"/>
        </c:dLbls>
        <c:gapWidth val="150"/>
        <c:overlap val="100"/>
        <c:axId val="-1696922992"/>
        <c:axId val="-1696922448"/>
      </c:barChart>
      <c:catAx>
        <c:axId val="-1696922992"/>
        <c:scaling>
          <c:orientation val="minMax"/>
        </c:scaling>
        <c:delete val="0"/>
        <c:axPos val="b"/>
        <c:numFmt formatCode="General" sourceLinked="0"/>
        <c:majorTickMark val="out"/>
        <c:minorTickMark val="none"/>
        <c:tickLblPos val="nextTo"/>
        <c:spPr>
          <a:ln>
            <a:noFill/>
          </a:ln>
        </c:spPr>
        <c:txPr>
          <a:bodyPr rot="0" vert="horz"/>
          <a:lstStyle/>
          <a:p>
            <a:pPr>
              <a:defRPr>
                <a:solidFill>
                  <a:srgbClr val="7F7F7F"/>
                </a:solidFill>
              </a:defRPr>
            </a:pPr>
            <a:endParaRPr lang="ru-RU"/>
          </a:p>
        </c:txPr>
        <c:crossAx val="-1696922448"/>
        <c:crosses val="autoZero"/>
        <c:auto val="1"/>
        <c:lblAlgn val="ctr"/>
        <c:lblOffset val="100"/>
        <c:tickLblSkip val="1"/>
        <c:noMultiLvlLbl val="0"/>
      </c:catAx>
      <c:valAx>
        <c:axId val="-1696922448"/>
        <c:scaling>
          <c:orientation val="minMax"/>
          <c:min val="0"/>
        </c:scaling>
        <c:delete val="0"/>
        <c:axPos val="l"/>
        <c:majorGridlines>
          <c:spPr>
            <a:ln>
              <a:solidFill>
                <a:srgbClr val="D9D9D9"/>
              </a:solidFill>
            </a:ln>
          </c:spPr>
        </c:majorGridlines>
        <c:numFmt formatCode="0%" sourceLinked="0"/>
        <c:majorTickMark val="out"/>
        <c:minorTickMark val="none"/>
        <c:tickLblPos val="nextTo"/>
        <c:spPr>
          <a:ln>
            <a:noFill/>
          </a:ln>
        </c:spPr>
        <c:txPr>
          <a:bodyPr/>
          <a:lstStyle/>
          <a:p>
            <a:pPr>
              <a:defRPr>
                <a:solidFill>
                  <a:srgbClr val="7F7F7F"/>
                </a:solidFill>
              </a:defRPr>
            </a:pPr>
            <a:endParaRPr lang="ru-RU"/>
          </a:p>
        </c:txPr>
        <c:crossAx val="-1696922992"/>
        <c:crosses val="autoZero"/>
        <c:crossBetween val="between"/>
      </c:valAx>
    </c:plotArea>
    <c:legend>
      <c:legendPos val="b"/>
      <c:layout>
        <c:manualLayout>
          <c:xMode val="edge"/>
          <c:yMode val="edge"/>
          <c:x val="0"/>
          <c:y val="0.84354717428690029"/>
          <c:w val="0.97945006131211976"/>
          <c:h val="0.13934649825060785"/>
        </c:manualLayout>
      </c:layout>
      <c:overlay val="0"/>
      <c:txPr>
        <a:bodyPr/>
        <a:lstStyle/>
        <a:p>
          <a:pPr>
            <a:defRPr lang="ru-RU" sz="600" b="0" i="0" u="none" strike="noStrike" kern="1200" baseline="0">
              <a:solidFill>
                <a:srgbClr val="7F7F7F"/>
              </a:solidFill>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legend>
    <c:plotVisOnly val="1"/>
    <c:dispBlanksAs val="gap"/>
    <c:showDLblsOverMax val="0"/>
  </c:chart>
  <c:txPr>
    <a:bodyPr/>
    <a:lstStyle/>
    <a:p>
      <a:pPr>
        <a:defRPr sz="600">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22032328762016"/>
          <c:y val="0.17195722679969269"/>
          <c:w val="0.80206003095766665"/>
          <c:h val="0.5732954037367417"/>
        </c:manualLayout>
      </c:layout>
      <c:barChart>
        <c:barDir val="col"/>
        <c:grouping val="stacked"/>
        <c:varyColors val="0"/>
        <c:ser>
          <c:idx val="0"/>
          <c:order val="0"/>
          <c:tx>
            <c:strRef>
              <c:f>Лист1!$A$2</c:f>
              <c:strCache>
                <c:ptCount val="1"/>
                <c:pt idx="0">
                  <c:v>Магнит</c:v>
                </c:pt>
              </c:strCache>
            </c:strRef>
          </c:tx>
          <c:spPr>
            <a:solidFill>
              <a:srgbClr val="FF9999"/>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Лист1!$B$2:$N$2</c:f>
              <c:numCache>
                <c:formatCode>0.00</c:formatCode>
                <c:ptCount val="7"/>
                <c:pt idx="0">
                  <c:v>455</c:v>
                </c:pt>
                <c:pt idx="1">
                  <c:v>45</c:v>
                </c:pt>
                <c:pt idx="2">
                  <c:v>320.79860000000008</c:v>
                </c:pt>
                <c:pt idx="3">
                  <c:v>299.94900000000052</c:v>
                </c:pt>
                <c:pt idx="4">
                  <c:v>350.14740599999914</c:v>
                </c:pt>
                <c:pt idx="5">
                  <c:v>435.82949201087104</c:v>
                </c:pt>
                <c:pt idx="6" formatCode="General">
                  <c:v>327.31147162046909</c:v>
                </c:pt>
              </c:numCache>
            </c:numRef>
          </c:val>
          <c:extLst>
            <c:ext xmlns:c16="http://schemas.microsoft.com/office/drawing/2014/chart" uri="{C3380CC4-5D6E-409C-BE32-E72D297353CC}">
              <c16:uniqueId val="{00000000-81D8-4623-98C5-AF4EA82C3912}"/>
            </c:ext>
          </c:extLst>
        </c:ser>
        <c:ser>
          <c:idx val="1"/>
          <c:order val="1"/>
          <c:tx>
            <c:strRef>
              <c:f>Лист1!$A$3</c:f>
              <c:strCache>
                <c:ptCount val="1"/>
                <c:pt idx="0">
                  <c:v>X5</c:v>
                </c:pt>
              </c:strCache>
            </c:strRef>
          </c:tx>
          <c:spPr>
            <a:solidFill>
              <a:srgbClr val="339966"/>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Лист1!$B$3:$N$3</c:f>
              <c:numCache>
                <c:formatCode>0.00</c:formatCode>
                <c:ptCount val="7"/>
                <c:pt idx="0">
                  <c:v>536.12229999999909</c:v>
                </c:pt>
                <c:pt idx="1">
                  <c:v>400.30000000000018</c:v>
                </c:pt>
                <c:pt idx="2">
                  <c:v>352.64840000000095</c:v>
                </c:pt>
                <c:pt idx="3">
                  <c:v>345.2874000000138</c:v>
                </c:pt>
                <c:pt idx="4">
                  <c:v>526.80837157040446</c:v>
                </c:pt>
                <c:pt idx="5">
                  <c:v>520.88637999999992</c:v>
                </c:pt>
                <c:pt idx="6" formatCode="General">
                  <c:v>654.09175563626377</c:v>
                </c:pt>
              </c:numCache>
            </c:numRef>
          </c:val>
          <c:extLst>
            <c:ext xmlns:c16="http://schemas.microsoft.com/office/drawing/2014/chart" uri="{C3380CC4-5D6E-409C-BE32-E72D297353CC}">
              <c16:uniqueId val="{00000001-81D8-4623-98C5-AF4EA82C3912}"/>
            </c:ext>
          </c:extLst>
        </c:ser>
        <c:ser>
          <c:idx val="2"/>
          <c:order val="2"/>
          <c:tx>
            <c:strRef>
              <c:f>Лист1!$A$4</c:f>
              <c:strCache>
                <c:ptCount val="1"/>
                <c:pt idx="0">
                  <c:v>Меркурий Ритейл Холдинг</c:v>
                </c:pt>
              </c:strCache>
            </c:strRef>
          </c:tx>
          <c:spPr>
            <a:solidFill>
              <a:srgbClr val="993366"/>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Лист1!$B$4:$N$4</c:f>
              <c:numCache>
                <c:formatCode>0.00</c:formatCode>
                <c:ptCount val="7"/>
                <c:pt idx="0">
                  <c:v>85.004000000000019</c:v>
                </c:pt>
                <c:pt idx="1">
                  <c:v>40.850589999999954</c:v>
                </c:pt>
                <c:pt idx="2">
                  <c:v>106.62899999999991</c:v>
                </c:pt>
                <c:pt idx="3">
                  <c:v>202.97879999999992</c:v>
                </c:pt>
                <c:pt idx="4">
                  <c:v>130.02066268656745</c:v>
                </c:pt>
                <c:pt idx="5">
                  <c:v>231.26400000000024</c:v>
                </c:pt>
                <c:pt idx="6" formatCode="General">
                  <c:v>39.029999999999973</c:v>
                </c:pt>
              </c:numCache>
            </c:numRef>
          </c:val>
          <c:extLst>
            <c:ext xmlns:c16="http://schemas.microsoft.com/office/drawing/2014/chart" uri="{C3380CC4-5D6E-409C-BE32-E72D297353CC}">
              <c16:uniqueId val="{00000002-81D8-4623-98C5-AF4EA82C3912}"/>
            </c:ext>
          </c:extLst>
        </c:ser>
        <c:ser>
          <c:idx val="3"/>
          <c:order val="3"/>
          <c:tx>
            <c:strRef>
              <c:f>Лист1!$A$5</c:f>
              <c:strCache>
                <c:ptCount val="1"/>
                <c:pt idx="0">
                  <c:v>Лента</c:v>
                </c:pt>
              </c:strCache>
            </c:strRef>
          </c:tx>
          <c:spPr>
            <a:solidFill>
              <a:srgbClr val="99CCFF"/>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Лист1!$B$5:$N$5</c:f>
              <c:numCache>
                <c:formatCode>0.00</c:formatCode>
                <c:ptCount val="7"/>
                <c:pt idx="0">
                  <c:v>4.165000000000191</c:v>
                </c:pt>
                <c:pt idx="1">
                  <c:v>4.7540000000001328</c:v>
                </c:pt>
                <c:pt idx="2">
                  <c:v>32.198843333333457</c:v>
                </c:pt>
                <c:pt idx="3">
                  <c:v>25.336899999999787</c:v>
                </c:pt>
                <c:pt idx="4">
                  <c:v>0.67172517360495476</c:v>
                </c:pt>
                <c:pt idx="5">
                  <c:v>3.6069830951948916</c:v>
                </c:pt>
                <c:pt idx="6" formatCode="General">
                  <c:v>61.901655658999744</c:v>
                </c:pt>
              </c:numCache>
            </c:numRef>
          </c:val>
          <c:extLst>
            <c:ext xmlns:c16="http://schemas.microsoft.com/office/drawing/2014/chart" uri="{C3380CC4-5D6E-409C-BE32-E72D297353CC}">
              <c16:uniqueId val="{00000003-81D8-4623-98C5-AF4EA82C3912}"/>
            </c:ext>
          </c:extLst>
        </c:ser>
        <c:ser>
          <c:idx val="4"/>
          <c:order val="4"/>
          <c:tx>
            <c:strRef>
              <c:f>Лист1!$A$6</c:f>
              <c:strCache>
                <c:ptCount val="1"/>
                <c:pt idx="0">
                  <c:v>Светофор</c:v>
                </c:pt>
              </c:strCache>
            </c:strRef>
          </c:tx>
          <c:spPr>
            <a:solidFill>
              <a:srgbClr val="FFC000"/>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Лист1!$B$6:$N$6</c:f>
              <c:numCache>
                <c:formatCode>0.00</c:formatCode>
                <c:ptCount val="7"/>
                <c:pt idx="0">
                  <c:v>353.69999999999993</c:v>
                </c:pt>
                <c:pt idx="1">
                  <c:v>363.60000000000014</c:v>
                </c:pt>
                <c:pt idx="2">
                  <c:v>415.79999999999995</c:v>
                </c:pt>
                <c:pt idx="3">
                  <c:v>314.69999999999982</c:v>
                </c:pt>
                <c:pt idx="4">
                  <c:v>31.199999999999818</c:v>
                </c:pt>
                <c:pt idx="5">
                  <c:v>0</c:v>
                </c:pt>
                <c:pt idx="6" formatCode="General">
                  <c:v>91.300000000000182</c:v>
                </c:pt>
              </c:numCache>
            </c:numRef>
          </c:val>
          <c:extLst>
            <c:ext xmlns:c16="http://schemas.microsoft.com/office/drawing/2014/chart" uri="{C3380CC4-5D6E-409C-BE32-E72D297353CC}">
              <c16:uniqueId val="{00000004-81D8-4623-98C5-AF4EA82C3912}"/>
            </c:ext>
          </c:extLst>
        </c:ser>
        <c:ser>
          <c:idx val="5"/>
          <c:order val="5"/>
          <c:tx>
            <c:strRef>
              <c:f>Лист1!$A$7</c:f>
              <c:strCache>
                <c:ptCount val="1"/>
                <c:pt idx="0">
                  <c:v>АШАН Ритейл Россия</c:v>
                </c:pt>
              </c:strCache>
            </c:strRef>
          </c:tx>
          <c:spPr>
            <a:solidFill>
              <a:srgbClr val="808000"/>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Лист1!$B$7:$N$7</c:f>
              <c:numCache>
                <c:formatCode>0.00</c:formatCode>
                <c:ptCount val="7"/>
                <c:pt idx="0">
                  <c:v>0</c:v>
                </c:pt>
                <c:pt idx="1">
                  <c:v>0</c:v>
                </c:pt>
                <c:pt idx="2">
                  <c:v>0</c:v>
                </c:pt>
                <c:pt idx="3">
                  <c:v>0</c:v>
                </c:pt>
                <c:pt idx="4">
                  <c:v>0.20000000000027285</c:v>
                </c:pt>
                <c:pt idx="5">
                  <c:v>0</c:v>
                </c:pt>
                <c:pt idx="6" formatCode="General">
                  <c:v>1</c:v>
                </c:pt>
              </c:numCache>
            </c:numRef>
          </c:val>
          <c:extLst>
            <c:ext xmlns:c16="http://schemas.microsoft.com/office/drawing/2014/chart" uri="{C3380CC4-5D6E-409C-BE32-E72D297353CC}">
              <c16:uniqueId val="{00000005-81D8-4623-98C5-AF4EA82C3912}"/>
            </c:ext>
          </c:extLst>
        </c:ser>
        <c:ser>
          <c:idx val="6"/>
          <c:order val="6"/>
          <c:tx>
            <c:strRef>
              <c:f>Лист1!$A$8</c:f>
              <c:strCache>
                <c:ptCount val="1"/>
                <c:pt idx="0">
                  <c:v>METRO Group</c:v>
                </c:pt>
              </c:strCache>
            </c:strRef>
          </c:tx>
          <c:spPr>
            <a:solidFill>
              <a:srgbClr val="3366FF"/>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Лист1!$B$8:$N$8</c:f>
              <c:numCache>
                <c:formatCode>0.00</c:formatCode>
                <c:ptCount val="7"/>
                <c:pt idx="0">
                  <c:v>6.0430000000000064</c:v>
                </c:pt>
                <c:pt idx="1">
                  <c:v>0</c:v>
                </c:pt>
                <c:pt idx="2">
                  <c:v>0.20130000000051496</c:v>
                </c:pt>
                <c:pt idx="3">
                  <c:v>0</c:v>
                </c:pt>
                <c:pt idx="4">
                  <c:v>0</c:v>
                </c:pt>
                <c:pt idx="5">
                  <c:v>0</c:v>
                </c:pt>
                <c:pt idx="6" formatCode="General">
                  <c:v>0</c:v>
                </c:pt>
              </c:numCache>
            </c:numRef>
          </c:val>
          <c:extLst>
            <c:ext xmlns:c16="http://schemas.microsoft.com/office/drawing/2014/chart" uri="{C3380CC4-5D6E-409C-BE32-E72D297353CC}">
              <c16:uniqueId val="{00000006-81D8-4623-98C5-AF4EA82C3912}"/>
            </c:ext>
          </c:extLst>
        </c:ser>
        <c:ser>
          <c:idx val="7"/>
          <c:order val="7"/>
          <c:tx>
            <c:strRef>
              <c:f>Лист1!$A$9</c:f>
              <c:strCache>
                <c:ptCount val="1"/>
                <c:pt idx="0">
                  <c:v>ГК О'КЕЙ</c:v>
                </c:pt>
              </c:strCache>
            </c:strRef>
          </c:tx>
          <c:spPr>
            <a:solidFill>
              <a:srgbClr val="FFFF00"/>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Лист1!$B$9:$N$9</c:f>
              <c:numCache>
                <c:formatCode>0.00</c:formatCode>
                <c:ptCount val="7"/>
                <c:pt idx="0">
                  <c:v>4.4479999999999791</c:v>
                </c:pt>
                <c:pt idx="1">
                  <c:v>0</c:v>
                </c:pt>
                <c:pt idx="2">
                  <c:v>5.4200000000001864</c:v>
                </c:pt>
                <c:pt idx="3">
                  <c:v>16.442999999999984</c:v>
                </c:pt>
                <c:pt idx="4">
                  <c:v>12.063999999999965</c:v>
                </c:pt>
                <c:pt idx="5">
                  <c:v>0</c:v>
                </c:pt>
                <c:pt idx="6" formatCode="General">
                  <c:v>1.8059999999999263</c:v>
                </c:pt>
              </c:numCache>
            </c:numRef>
          </c:val>
          <c:extLst>
            <c:ext xmlns:c16="http://schemas.microsoft.com/office/drawing/2014/chart" uri="{C3380CC4-5D6E-409C-BE32-E72D297353CC}">
              <c16:uniqueId val="{00000007-81D8-4623-98C5-AF4EA82C3912}"/>
            </c:ext>
          </c:extLst>
        </c:ser>
        <c:ser>
          <c:idx val="8"/>
          <c:order val="8"/>
          <c:tx>
            <c:strRef>
              <c:f>Лист1!$A$10</c:f>
              <c:strCache>
                <c:ptCount val="1"/>
                <c:pt idx="0">
                  <c:v>ВкусВилл</c:v>
                </c:pt>
              </c:strCache>
            </c:strRef>
          </c:tx>
          <c:spPr>
            <a:solidFill>
              <a:srgbClr val="99CC00"/>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Лист1!$B$10:$N$10</c:f>
              <c:numCache>
                <c:formatCode>0.00</c:formatCode>
                <c:ptCount val="7"/>
                <c:pt idx="0">
                  <c:v>46.707980475524437</c:v>
                </c:pt>
                <c:pt idx="1">
                  <c:v>4.5645200000001296</c:v>
                </c:pt>
                <c:pt idx="2">
                  <c:v>29.357140000000101</c:v>
                </c:pt>
                <c:pt idx="3">
                  <c:v>0.86458000000004631</c:v>
                </c:pt>
                <c:pt idx="4">
                  <c:v>35.541120000000177</c:v>
                </c:pt>
                <c:pt idx="5">
                  <c:v>41.973540000000185</c:v>
                </c:pt>
                <c:pt idx="6" formatCode="General">
                  <c:v>0</c:v>
                </c:pt>
              </c:numCache>
            </c:numRef>
          </c:val>
          <c:extLst>
            <c:ext xmlns:c16="http://schemas.microsoft.com/office/drawing/2014/chart" uri="{C3380CC4-5D6E-409C-BE32-E72D297353CC}">
              <c16:uniqueId val="{00000008-81D8-4623-98C5-AF4EA82C3912}"/>
            </c:ext>
          </c:extLst>
        </c:ser>
        <c:ser>
          <c:idx val="9"/>
          <c:order val="9"/>
          <c:tx>
            <c:strRef>
              <c:f>Лист1!$A$11</c:f>
              <c:strCache>
                <c:ptCount val="1"/>
                <c:pt idx="0">
                  <c:v>Монетка</c:v>
                </c:pt>
              </c:strCache>
            </c:strRef>
          </c:tx>
          <c:spPr>
            <a:solidFill>
              <a:srgbClr val="4F81BD"/>
            </a:solidFill>
            <a:ln>
              <a:noFill/>
            </a:ln>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Лист1!$B$11:$N$11</c:f>
              <c:numCache>
                <c:formatCode>0.00</c:formatCode>
                <c:ptCount val="7"/>
                <c:pt idx="0">
                  <c:v>49.951160682372006</c:v>
                </c:pt>
                <c:pt idx="1">
                  <c:v>0</c:v>
                </c:pt>
                <c:pt idx="2">
                  <c:v>21.824001996438994</c:v>
                </c:pt>
                <c:pt idx="3">
                  <c:v>36.318931242239842</c:v>
                </c:pt>
                <c:pt idx="4">
                  <c:v>44.256024151894962</c:v>
                </c:pt>
                <c:pt idx="5">
                  <c:v>117.2597735849057</c:v>
                </c:pt>
                <c:pt idx="6" formatCode="General">
                  <c:v>181.22588999999994</c:v>
                </c:pt>
              </c:numCache>
            </c:numRef>
          </c:val>
          <c:extLst>
            <c:ext xmlns:c16="http://schemas.microsoft.com/office/drawing/2014/chart" uri="{C3380CC4-5D6E-409C-BE32-E72D297353CC}">
              <c16:uniqueId val="{00000009-81D8-4623-98C5-AF4EA82C3912}"/>
            </c:ext>
          </c:extLst>
        </c:ser>
        <c:ser>
          <c:idx val="10"/>
          <c:order val="10"/>
          <c:tx>
            <c:strRef>
              <c:f>Лист1!$A$12</c:f>
              <c:strCache>
                <c:ptCount val="1"/>
                <c:pt idx="0">
                  <c:v>Прочие сети</c:v>
                </c:pt>
              </c:strCache>
            </c:strRef>
          </c:tx>
          <c:spPr>
            <a:solidFill>
              <a:srgbClr val="CCCCFF"/>
            </a:solidFill>
            <a:ln w="28575">
              <a:noFill/>
            </a:ln>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Лист1!$B$12:$N$12</c:f>
              <c:numCache>
                <c:formatCode>0.00</c:formatCode>
                <c:ptCount val="7"/>
                <c:pt idx="0">
                  <c:v>504.16035238558106</c:v>
                </c:pt>
                <c:pt idx="1">
                  <c:v>505.14746423528641</c:v>
                </c:pt>
                <c:pt idx="2">
                  <c:v>699.28746063646349</c:v>
                </c:pt>
                <c:pt idx="3">
                  <c:v>585.2813540158686</c:v>
                </c:pt>
                <c:pt idx="4">
                  <c:v>780.59948224930849</c:v>
                </c:pt>
                <c:pt idx="5">
                  <c:v>454.10778755548904</c:v>
                </c:pt>
                <c:pt idx="6" formatCode="General">
                  <c:v>473.12316620295377</c:v>
                </c:pt>
              </c:numCache>
            </c:numRef>
          </c:val>
          <c:extLst>
            <c:ext xmlns:c16="http://schemas.microsoft.com/office/drawing/2014/chart" uri="{C3380CC4-5D6E-409C-BE32-E72D297353CC}">
              <c16:uniqueId val="{00000000-7BA5-4D46-A3C8-E4CF7CA89FAF}"/>
            </c:ext>
          </c:extLst>
        </c:ser>
        <c:dLbls>
          <c:showLegendKey val="0"/>
          <c:showVal val="0"/>
          <c:showCatName val="0"/>
          <c:showSerName val="0"/>
          <c:showPercent val="0"/>
          <c:showBubbleSize val="0"/>
        </c:dLbls>
        <c:gapWidth val="150"/>
        <c:overlap val="100"/>
        <c:axId val="141745152"/>
        <c:axId val="141746944"/>
      </c:barChart>
      <c:lineChart>
        <c:grouping val="standard"/>
        <c:varyColors val="0"/>
        <c:ser>
          <c:idx val="11"/>
          <c:order val="11"/>
          <c:tx>
            <c:strRef>
              <c:f>Лист1!$A$13</c:f>
              <c:strCache>
                <c:ptCount val="1"/>
                <c:pt idx="0">
                  <c:v>Чистый прирост</c:v>
                </c:pt>
              </c:strCache>
            </c:strRef>
          </c:tx>
          <c:spPr>
            <a:ln>
              <a:noFill/>
            </a:ln>
          </c:spPr>
          <c:marker>
            <c:symbol val="diamond"/>
            <c:size val="5"/>
            <c:spPr>
              <a:solidFill>
                <a:srgbClr val="00FFFF"/>
              </a:solidFill>
              <a:ln>
                <a:noFill/>
              </a:ln>
            </c:spPr>
          </c:marker>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Лист1!$B$13:$N$13</c:f>
              <c:numCache>
                <c:formatCode>0.00</c:formatCode>
                <c:ptCount val="7"/>
                <c:pt idx="0">
                  <c:v>1848.053149491984</c:v>
                </c:pt>
                <c:pt idx="1">
                  <c:v>1065.5541237202617</c:v>
                </c:pt>
                <c:pt idx="2">
                  <c:v>1912.7977095812425</c:v>
                </c:pt>
                <c:pt idx="3">
                  <c:v>1687.1491581798296</c:v>
                </c:pt>
                <c:pt idx="4">
                  <c:v>1442.2544254276545</c:v>
                </c:pt>
                <c:pt idx="5">
                  <c:v>1494.5043792453637</c:v>
                </c:pt>
                <c:pt idx="6" formatCode="General">
                  <c:v>1346.4526847705606</c:v>
                </c:pt>
              </c:numCache>
            </c:numRef>
          </c:val>
          <c:smooth val="0"/>
          <c:extLst>
            <c:ext xmlns:c16="http://schemas.microsoft.com/office/drawing/2014/chart" uri="{C3380CC4-5D6E-409C-BE32-E72D297353CC}">
              <c16:uniqueId val="{00000002-7BA5-4D46-A3C8-E4CF7CA89FAF}"/>
            </c:ext>
          </c:extLst>
        </c:ser>
        <c:ser>
          <c:idx val="12"/>
          <c:order val="12"/>
          <c:tx>
            <c:strRef>
              <c:f>Лист1!$A$14</c:f>
              <c:strCache>
                <c:ptCount val="1"/>
                <c:pt idx="0">
                  <c:v>Чистый прирост без Светофора</c:v>
                </c:pt>
              </c:strCache>
            </c:strRef>
          </c:tx>
          <c:spPr>
            <a:ln w="28575">
              <a:noFill/>
            </a:ln>
          </c:spPr>
          <c:marker>
            <c:symbol val="diamond"/>
            <c:size val="5"/>
            <c:spPr>
              <a:solidFill>
                <a:srgbClr val="FF0000"/>
              </a:solidFill>
              <a:ln>
                <a:noFill/>
              </a:ln>
            </c:spPr>
          </c:marker>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Лист1!$B$14:$N$14</c:f>
              <c:numCache>
                <c:formatCode>0.00</c:formatCode>
                <c:ptCount val="7"/>
                <c:pt idx="0">
                  <c:v>1494.3531494919839</c:v>
                </c:pt>
                <c:pt idx="1">
                  <c:v>701.95412372026158</c:v>
                </c:pt>
                <c:pt idx="2">
                  <c:v>1496.9977095812426</c:v>
                </c:pt>
                <c:pt idx="3">
                  <c:v>1372.4491581798297</c:v>
                </c:pt>
                <c:pt idx="4">
                  <c:v>1411.0544254276547</c:v>
                </c:pt>
                <c:pt idx="5">
                  <c:v>1575.8043792453639</c:v>
                </c:pt>
                <c:pt idx="6" formatCode="General">
                  <c:v>1324.7526847705608</c:v>
                </c:pt>
              </c:numCache>
            </c:numRef>
          </c:val>
          <c:smooth val="0"/>
          <c:extLst>
            <c:ext xmlns:c16="http://schemas.microsoft.com/office/drawing/2014/chart" uri="{C3380CC4-5D6E-409C-BE32-E72D297353CC}">
              <c16:uniqueId val="{00000003-AC60-4818-A1B2-DAB672AE55EA}"/>
            </c:ext>
          </c:extLst>
        </c:ser>
        <c:dLbls>
          <c:showLegendKey val="0"/>
          <c:showVal val="0"/>
          <c:showCatName val="0"/>
          <c:showSerName val="0"/>
          <c:showPercent val="0"/>
          <c:showBubbleSize val="0"/>
        </c:dLbls>
        <c:marker val="1"/>
        <c:smooth val="0"/>
        <c:axId val="141750272"/>
        <c:axId val="141748480"/>
      </c:lineChart>
      <c:catAx>
        <c:axId val="141745152"/>
        <c:scaling>
          <c:orientation val="minMax"/>
        </c:scaling>
        <c:delete val="0"/>
        <c:axPos val="b"/>
        <c:numFmt formatCode="General" sourceLinked="0"/>
        <c:majorTickMark val="out"/>
        <c:minorTickMark val="none"/>
        <c:tickLblPos val="nextTo"/>
        <c:spPr>
          <a:ln>
            <a:noFill/>
          </a:ln>
        </c:spPr>
        <c:txPr>
          <a:bodyPr rot="0" vert="horz"/>
          <a:lstStyle/>
          <a:p>
            <a:pPr>
              <a:defRPr>
                <a:solidFill>
                  <a:srgbClr val="7F7F7F"/>
                </a:solidFill>
              </a:defRPr>
            </a:pPr>
            <a:endParaRPr lang="ru-RU"/>
          </a:p>
        </c:txPr>
        <c:crossAx val="141746944"/>
        <c:crosses val="autoZero"/>
        <c:auto val="1"/>
        <c:lblAlgn val="ctr"/>
        <c:lblOffset val="10"/>
        <c:tickLblSkip val="1"/>
        <c:noMultiLvlLbl val="0"/>
      </c:catAx>
      <c:valAx>
        <c:axId val="141746944"/>
        <c:scaling>
          <c:orientation val="minMax"/>
        </c:scaling>
        <c:delete val="0"/>
        <c:axPos val="l"/>
        <c:majorGridlines>
          <c:spPr>
            <a:ln>
              <a:solidFill>
                <a:srgbClr val="D9D9D9"/>
              </a:solidFill>
            </a:ln>
          </c:spPr>
        </c:majorGridlines>
        <c:numFmt formatCode="0" sourceLinked="0"/>
        <c:majorTickMark val="out"/>
        <c:minorTickMark val="none"/>
        <c:tickLblPos val="nextTo"/>
        <c:spPr>
          <a:ln>
            <a:noFill/>
          </a:ln>
        </c:spPr>
        <c:txPr>
          <a:bodyPr/>
          <a:lstStyle/>
          <a:p>
            <a:pPr>
              <a:defRPr>
                <a:solidFill>
                  <a:srgbClr val="7F7F7F"/>
                </a:solidFill>
              </a:defRPr>
            </a:pPr>
            <a:endParaRPr lang="ru-RU"/>
          </a:p>
        </c:txPr>
        <c:crossAx val="141745152"/>
        <c:crosses val="autoZero"/>
        <c:crossBetween val="between"/>
      </c:valAx>
      <c:valAx>
        <c:axId val="141748480"/>
        <c:scaling>
          <c:orientation val="minMax"/>
        </c:scaling>
        <c:delete val="0"/>
        <c:axPos val="r"/>
        <c:numFmt formatCode="0" sourceLinked="0"/>
        <c:majorTickMark val="out"/>
        <c:minorTickMark val="none"/>
        <c:tickLblPos val="nextTo"/>
        <c:spPr>
          <a:ln>
            <a:noFill/>
          </a:ln>
        </c:spPr>
        <c:txPr>
          <a:bodyPr/>
          <a:lstStyle/>
          <a:p>
            <a:pPr>
              <a:defRPr baseline="0">
                <a:solidFill>
                  <a:schemeClr val="bg1">
                    <a:lumMod val="50000"/>
                  </a:schemeClr>
                </a:solidFill>
              </a:defRPr>
            </a:pPr>
            <a:endParaRPr lang="ru-RU"/>
          </a:p>
        </c:txPr>
        <c:crossAx val="141750272"/>
        <c:crosses val="max"/>
        <c:crossBetween val="between"/>
      </c:valAx>
      <c:catAx>
        <c:axId val="141750272"/>
        <c:scaling>
          <c:orientation val="minMax"/>
        </c:scaling>
        <c:delete val="1"/>
        <c:axPos val="b"/>
        <c:numFmt formatCode="General" sourceLinked="1"/>
        <c:majorTickMark val="out"/>
        <c:minorTickMark val="none"/>
        <c:tickLblPos val="nextTo"/>
        <c:crossAx val="141748480"/>
        <c:crosses val="autoZero"/>
        <c:auto val="1"/>
        <c:lblAlgn val="ctr"/>
        <c:lblOffset val="100"/>
        <c:noMultiLvlLbl val="0"/>
      </c:catAx>
    </c:plotArea>
    <c:legend>
      <c:legendPos val="b"/>
      <c:layout>
        <c:manualLayout>
          <c:xMode val="edge"/>
          <c:yMode val="edge"/>
          <c:x val="4.843304843304843E-2"/>
          <c:y val="0.79168689909682433"/>
          <c:w val="0.94313390313390311"/>
          <c:h val="0.20831310090317567"/>
        </c:manualLayout>
      </c:layout>
      <c:overlay val="0"/>
      <c:txPr>
        <a:bodyPr/>
        <a:lstStyle/>
        <a:p>
          <a:pPr>
            <a:defRPr lang="ru-RU" sz="600" b="0" i="0" u="none" strike="noStrike" kern="1200" baseline="0">
              <a:solidFill>
                <a:srgbClr val="7F7F7F"/>
              </a:solidFill>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legend>
    <c:plotVisOnly val="1"/>
    <c:dispBlanksAs val="gap"/>
    <c:showDLblsOverMax val="0"/>
  </c:chart>
  <c:txPr>
    <a:bodyPr/>
    <a:lstStyle/>
    <a:p>
      <a:pPr>
        <a:defRPr sz="600">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252918260217025E-2"/>
          <c:y val="0.15933078376594609"/>
          <c:w val="0.85397050808777564"/>
          <c:h val="0.53733217608288797"/>
        </c:manualLayout>
      </c:layout>
      <c:barChart>
        <c:barDir val="col"/>
        <c:grouping val="percentStacked"/>
        <c:varyColors val="0"/>
        <c:ser>
          <c:idx val="0"/>
          <c:order val="0"/>
          <c:tx>
            <c:strRef>
              <c:f>Лист1!$A$2</c:f>
              <c:strCache>
                <c:ptCount val="1"/>
                <c:pt idx="0">
                  <c:v>Магнит</c:v>
                </c:pt>
              </c:strCache>
            </c:strRef>
          </c:tx>
          <c:spPr>
            <a:solidFill>
              <a:srgbClr val="FF9999"/>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Лист1!$B$2:$N$2</c:f>
              <c:numCache>
                <c:formatCode>0.0%</c:formatCode>
                <c:ptCount val="7"/>
                <c:pt idx="0">
                  <c:v>0.22245528398241593</c:v>
                </c:pt>
                <c:pt idx="1">
                  <c:v>3.2985964875280008E-2</c:v>
                </c:pt>
                <c:pt idx="2">
                  <c:v>0.16167941732266761</c:v>
                </c:pt>
                <c:pt idx="3">
                  <c:v>0.16417086363855177</c:v>
                </c:pt>
                <c:pt idx="4">
                  <c:v>0.18317854853518953</c:v>
                </c:pt>
                <c:pt idx="5">
                  <c:v>0.24146642003220151</c:v>
                </c:pt>
                <c:pt idx="6">
                  <c:v>0.1787815546867336</c:v>
                </c:pt>
              </c:numCache>
            </c:numRef>
          </c:val>
          <c:extLst>
            <c:ext xmlns:c16="http://schemas.microsoft.com/office/drawing/2014/chart" uri="{C3380CC4-5D6E-409C-BE32-E72D297353CC}">
              <c16:uniqueId val="{00000000-81D8-4623-98C5-AF4EA82C3912}"/>
            </c:ext>
          </c:extLst>
        </c:ser>
        <c:ser>
          <c:idx val="1"/>
          <c:order val="1"/>
          <c:tx>
            <c:strRef>
              <c:f>Лист1!$A$3</c:f>
              <c:strCache>
                <c:ptCount val="1"/>
                <c:pt idx="0">
                  <c:v>X5</c:v>
                </c:pt>
              </c:strCache>
            </c:strRef>
          </c:tx>
          <c:spPr>
            <a:solidFill>
              <a:srgbClr val="339966"/>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Лист1!$B$3:$N$3</c:f>
              <c:numCache>
                <c:formatCode>0.0%</c:formatCode>
                <c:ptCount val="7"/>
                <c:pt idx="0">
                  <c:v>0.26211700768308965</c:v>
                </c:pt>
                <c:pt idx="1">
                  <c:v>0.29342848310165764</c:v>
                </c:pt>
                <c:pt idx="2">
                  <c:v>0.17773141102165393</c:v>
                </c:pt>
                <c:pt idx="3">
                  <c:v>0.1889858964741081</c:v>
                </c:pt>
                <c:pt idx="4">
                  <c:v>0.27559819438003702</c:v>
                </c:pt>
                <c:pt idx="5">
                  <c:v>0.28859123057921843</c:v>
                </c:pt>
                <c:pt idx="6">
                  <c:v>0.35727296816538839</c:v>
                </c:pt>
              </c:numCache>
            </c:numRef>
          </c:val>
          <c:extLst>
            <c:ext xmlns:c16="http://schemas.microsoft.com/office/drawing/2014/chart" uri="{C3380CC4-5D6E-409C-BE32-E72D297353CC}">
              <c16:uniqueId val="{00000001-81D8-4623-98C5-AF4EA82C3912}"/>
            </c:ext>
          </c:extLst>
        </c:ser>
        <c:ser>
          <c:idx val="2"/>
          <c:order val="2"/>
          <c:tx>
            <c:strRef>
              <c:f>Лист1!$A$4</c:f>
              <c:strCache>
                <c:ptCount val="1"/>
                <c:pt idx="0">
                  <c:v>Меркурий Ритейл Холдинг</c:v>
                </c:pt>
              </c:strCache>
            </c:strRef>
          </c:tx>
          <c:spPr>
            <a:solidFill>
              <a:srgbClr val="993366"/>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Лист1!$B$4:$N$4</c:f>
              <c:numCache>
                <c:formatCode>0.0%</c:formatCode>
                <c:ptCount val="7"/>
                <c:pt idx="0">
                  <c:v>4.1559536175035799E-2</c:v>
                </c:pt>
                <c:pt idx="1">
                  <c:v>2.9944358374988073E-2</c:v>
                </c:pt>
                <c:pt idx="2">
                  <c:v>5.373999322222324E-2</c:v>
                </c:pt>
                <c:pt idx="3">
                  <c:v>0.11109623601451181</c:v>
                </c:pt>
                <c:pt idx="4">
                  <c:v>6.8019913506110516E-2</c:v>
                </c:pt>
                <c:pt idx="5">
                  <c:v>0.12812921380027723</c:v>
                </c:pt>
                <c:pt idx="6">
                  <c:v>2.1318666421549379E-2</c:v>
                </c:pt>
              </c:numCache>
            </c:numRef>
          </c:val>
          <c:extLst>
            <c:ext xmlns:c16="http://schemas.microsoft.com/office/drawing/2014/chart" uri="{C3380CC4-5D6E-409C-BE32-E72D297353CC}">
              <c16:uniqueId val="{00000002-81D8-4623-98C5-AF4EA82C3912}"/>
            </c:ext>
          </c:extLst>
        </c:ser>
        <c:ser>
          <c:idx val="3"/>
          <c:order val="3"/>
          <c:tx>
            <c:strRef>
              <c:f>Лист1!$A$5</c:f>
              <c:strCache>
                <c:ptCount val="1"/>
                <c:pt idx="0">
                  <c:v>Лента</c:v>
                </c:pt>
              </c:strCache>
            </c:strRef>
          </c:tx>
          <c:spPr>
            <a:solidFill>
              <a:srgbClr val="99CCFF"/>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Лист1!$B$5:$N$5</c:f>
              <c:numCache>
                <c:formatCode>0.0%</c:formatCode>
                <c:ptCount val="7"/>
                <c:pt idx="0">
                  <c:v>2.0363214456852853E-3</c:v>
                </c:pt>
                <c:pt idx="1">
                  <c:v>3.4847839337130123E-3</c:v>
                </c:pt>
                <c:pt idx="2">
                  <c:v>1.6227908190987156E-2</c:v>
                </c:pt>
                <c:pt idx="3">
                  <c:v>1.3867626679614135E-2</c:v>
                </c:pt>
                <c:pt idx="4">
                  <c:v>3.5141097779688857E-4</c:v>
                </c:pt>
                <c:pt idx="5">
                  <c:v>1.998408347940931E-3</c:v>
                </c:pt>
                <c:pt idx="6">
                  <c:v>3.3811446270454293E-2</c:v>
                </c:pt>
              </c:numCache>
            </c:numRef>
          </c:val>
          <c:extLst>
            <c:ext xmlns:c16="http://schemas.microsoft.com/office/drawing/2014/chart" uri="{C3380CC4-5D6E-409C-BE32-E72D297353CC}">
              <c16:uniqueId val="{00000003-81D8-4623-98C5-AF4EA82C3912}"/>
            </c:ext>
          </c:extLst>
        </c:ser>
        <c:ser>
          <c:idx val="4"/>
          <c:order val="4"/>
          <c:tx>
            <c:strRef>
              <c:f>Лист1!$A$6</c:f>
              <c:strCache>
                <c:ptCount val="1"/>
                <c:pt idx="0">
                  <c:v>Светофор</c:v>
                </c:pt>
              </c:strCache>
            </c:strRef>
          </c:tx>
          <c:spPr>
            <a:solidFill>
              <a:srgbClr val="FFC000"/>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Лист1!$B$6:$N$6</c:f>
              <c:numCache>
                <c:formatCode>0.0%</c:formatCode>
                <c:ptCount val="7"/>
                <c:pt idx="0">
                  <c:v>0.17292842625182528</c:v>
                </c:pt>
                <c:pt idx="1">
                  <c:v>0.2665265961922626</c:v>
                </c:pt>
                <c:pt idx="2">
                  <c:v>0.20955921167600222</c:v>
                </c:pt>
                <c:pt idx="3">
                  <c:v>0.17224451752481965</c:v>
                </c:pt>
                <c:pt idx="4">
                  <c:v>1.632218493230218E-2</c:v>
                </c:pt>
                <c:pt idx="5">
                  <c:v>0</c:v>
                </c:pt>
                <c:pt idx="6">
                  <c:v>4.9869183814692894E-2</c:v>
                </c:pt>
              </c:numCache>
            </c:numRef>
          </c:val>
          <c:extLst>
            <c:ext xmlns:c16="http://schemas.microsoft.com/office/drawing/2014/chart" uri="{C3380CC4-5D6E-409C-BE32-E72D297353CC}">
              <c16:uniqueId val="{00000004-81D8-4623-98C5-AF4EA82C3912}"/>
            </c:ext>
          </c:extLst>
        </c:ser>
        <c:ser>
          <c:idx val="5"/>
          <c:order val="5"/>
          <c:tx>
            <c:strRef>
              <c:f>Лист1!$A$7</c:f>
              <c:strCache>
                <c:ptCount val="1"/>
                <c:pt idx="0">
                  <c:v>АШАН Ритейл Россия</c:v>
                </c:pt>
              </c:strCache>
            </c:strRef>
          </c:tx>
          <c:spPr>
            <a:solidFill>
              <a:srgbClr val="5D7430"/>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Лист1!$B$7:$N$7</c:f>
              <c:numCache>
                <c:formatCode>0.0%</c:formatCode>
                <c:ptCount val="7"/>
                <c:pt idx="0">
                  <c:v>0</c:v>
                </c:pt>
                <c:pt idx="1">
                  <c:v>0</c:v>
                </c:pt>
                <c:pt idx="2">
                  <c:v>0</c:v>
                </c:pt>
                <c:pt idx="3">
                  <c:v>0</c:v>
                </c:pt>
                <c:pt idx="4">
                  <c:v>1.04629390591824E-4</c:v>
                </c:pt>
                <c:pt idx="5">
                  <c:v>0</c:v>
                </c:pt>
                <c:pt idx="6">
                  <c:v>5.4621230903277975E-4</c:v>
                </c:pt>
              </c:numCache>
            </c:numRef>
          </c:val>
          <c:extLst>
            <c:ext xmlns:c16="http://schemas.microsoft.com/office/drawing/2014/chart" uri="{C3380CC4-5D6E-409C-BE32-E72D297353CC}">
              <c16:uniqueId val="{00000005-81D8-4623-98C5-AF4EA82C3912}"/>
            </c:ext>
          </c:extLst>
        </c:ser>
        <c:ser>
          <c:idx val="6"/>
          <c:order val="6"/>
          <c:tx>
            <c:strRef>
              <c:f>Лист1!$A$8</c:f>
              <c:strCache>
                <c:ptCount val="1"/>
                <c:pt idx="0">
                  <c:v>METRO Group</c:v>
                </c:pt>
              </c:strCache>
            </c:strRef>
          </c:tx>
          <c:spPr>
            <a:solidFill>
              <a:srgbClr val="3366FF"/>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Лист1!$B$8:$N$8</c:f>
              <c:numCache>
                <c:formatCode>0.0%</c:formatCode>
                <c:ptCount val="7"/>
                <c:pt idx="0">
                  <c:v>2.954499518913716E-3</c:v>
                </c:pt>
                <c:pt idx="1">
                  <c:v>0</c:v>
                </c:pt>
                <c:pt idx="2">
                  <c:v>1.0145326914499078E-4</c:v>
                </c:pt>
                <c:pt idx="3">
                  <c:v>0</c:v>
                </c:pt>
                <c:pt idx="4">
                  <c:v>0</c:v>
                </c:pt>
                <c:pt idx="5">
                  <c:v>0</c:v>
                </c:pt>
                <c:pt idx="6">
                  <c:v>0</c:v>
                </c:pt>
              </c:numCache>
            </c:numRef>
          </c:val>
          <c:extLst>
            <c:ext xmlns:c16="http://schemas.microsoft.com/office/drawing/2014/chart" uri="{C3380CC4-5D6E-409C-BE32-E72D297353CC}">
              <c16:uniqueId val="{00000006-81D8-4623-98C5-AF4EA82C3912}"/>
            </c:ext>
          </c:extLst>
        </c:ser>
        <c:ser>
          <c:idx val="7"/>
          <c:order val="7"/>
          <c:tx>
            <c:strRef>
              <c:f>Лист1!$A$9</c:f>
              <c:strCache>
                <c:ptCount val="1"/>
                <c:pt idx="0">
                  <c:v>ГК О'КЕЙ</c:v>
                </c:pt>
              </c:strCache>
            </c:strRef>
          </c:tx>
          <c:spPr>
            <a:solidFill>
              <a:srgbClr val="FFFF00"/>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Лист1!$B$9:$N$9</c:f>
              <c:numCache>
                <c:formatCode>0.0%</c:formatCode>
                <c:ptCount val="7"/>
                <c:pt idx="0">
                  <c:v>2.1746837431951241E-3</c:v>
                </c:pt>
                <c:pt idx="1">
                  <c:v>0</c:v>
                </c:pt>
                <c:pt idx="2">
                  <c:v>2.7316280117459625E-3</c:v>
                </c:pt>
                <c:pt idx="3">
                  <c:v>8.9997349909774638E-3</c:v>
                </c:pt>
                <c:pt idx="4">
                  <c:v>6.3112448404901954E-3</c:v>
                </c:pt>
                <c:pt idx="5">
                  <c:v>0</c:v>
                </c:pt>
                <c:pt idx="6">
                  <c:v>1.0005939537640575E-3</c:v>
                </c:pt>
              </c:numCache>
            </c:numRef>
          </c:val>
          <c:extLst>
            <c:ext xmlns:c16="http://schemas.microsoft.com/office/drawing/2014/chart" uri="{C3380CC4-5D6E-409C-BE32-E72D297353CC}">
              <c16:uniqueId val="{00000007-81D8-4623-98C5-AF4EA82C3912}"/>
            </c:ext>
          </c:extLst>
        </c:ser>
        <c:ser>
          <c:idx val="8"/>
          <c:order val="8"/>
          <c:tx>
            <c:strRef>
              <c:f>Лист1!$A$10</c:f>
              <c:strCache>
                <c:ptCount val="1"/>
                <c:pt idx="0">
                  <c:v>ВкусВилл</c:v>
                </c:pt>
              </c:strCache>
            </c:strRef>
          </c:tx>
          <c:spPr>
            <a:solidFill>
              <a:srgbClr val="99CC00"/>
            </a:solidFill>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Лист1!$B$10:$N$10</c:f>
              <c:numCache>
                <c:formatCode>0.0%</c:formatCode>
                <c:ptCount val="7"/>
                <c:pt idx="0">
                  <c:v>2.2836125408632807E-2</c:v>
                </c:pt>
                <c:pt idx="1">
                  <c:v>3.3458910309448306E-3</c:v>
                </c:pt>
                <c:pt idx="2">
                  <c:v>1.4795716968403207E-2</c:v>
                </c:pt>
                <c:pt idx="3">
                  <c:v>4.732099299701831E-4</c:v>
                </c:pt>
                <c:pt idx="4">
                  <c:v>1.8593228632729168E-2</c:v>
                </c:pt>
                <c:pt idx="5">
                  <c:v>2.3254966966819331E-2</c:v>
                </c:pt>
                <c:pt idx="6">
                  <c:v>0</c:v>
                </c:pt>
              </c:numCache>
            </c:numRef>
          </c:val>
          <c:extLst>
            <c:ext xmlns:c16="http://schemas.microsoft.com/office/drawing/2014/chart" uri="{C3380CC4-5D6E-409C-BE32-E72D297353CC}">
              <c16:uniqueId val="{00000008-81D8-4623-98C5-AF4EA82C3912}"/>
            </c:ext>
          </c:extLst>
        </c:ser>
        <c:ser>
          <c:idx val="9"/>
          <c:order val="9"/>
          <c:tx>
            <c:strRef>
              <c:f>Лист1!$A$11</c:f>
              <c:strCache>
                <c:ptCount val="1"/>
                <c:pt idx="0">
                  <c:v>Монетка</c:v>
                </c:pt>
              </c:strCache>
            </c:strRef>
          </c:tx>
          <c:spPr>
            <a:solidFill>
              <a:srgbClr val="4F81BD"/>
            </a:solidFill>
            <a:ln>
              <a:noFill/>
            </a:ln>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Лист1!$B$11:$N$11</c:f>
              <c:numCache>
                <c:formatCode>0.0%</c:formatCode>
                <c:ptCount val="7"/>
                <c:pt idx="0">
                  <c:v>2.442175743922715E-2</c:v>
                </c:pt>
                <c:pt idx="1">
                  <c:v>0</c:v>
                </c:pt>
                <c:pt idx="2">
                  <c:v>1.0999087671931829E-2</c:v>
                </c:pt>
                <c:pt idx="3">
                  <c:v>1.987841369188657E-2</c:v>
                </c:pt>
                <c:pt idx="4">
                  <c:v>2.3152404185117485E-2</c:v>
                </c:pt>
                <c:pt idx="5">
                  <c:v>6.4966456516502638E-2</c:v>
                </c:pt>
                <c:pt idx="6">
                  <c:v>9.8987811833420522E-2</c:v>
                </c:pt>
              </c:numCache>
            </c:numRef>
          </c:val>
          <c:extLst>
            <c:ext xmlns:c16="http://schemas.microsoft.com/office/drawing/2014/chart" uri="{C3380CC4-5D6E-409C-BE32-E72D297353CC}">
              <c16:uniqueId val="{00000009-81D8-4623-98C5-AF4EA82C3912}"/>
            </c:ext>
          </c:extLst>
        </c:ser>
        <c:ser>
          <c:idx val="10"/>
          <c:order val="10"/>
          <c:tx>
            <c:strRef>
              <c:f>Лист1!$A$12</c:f>
              <c:strCache>
                <c:ptCount val="1"/>
                <c:pt idx="0">
                  <c:v>Прочие сети</c:v>
                </c:pt>
              </c:strCache>
            </c:strRef>
          </c:tx>
          <c:spPr>
            <a:solidFill>
              <a:srgbClr val="CCCCFF"/>
            </a:solidFill>
            <a:ln w="28575">
              <a:noFill/>
            </a:ln>
          </c:spPr>
          <c:invertIfNegative val="0"/>
          <c:cat>
            <c:strRef>
              <c:f>Лист1!$B$1:$N$1</c:f>
              <c:strCache>
                <c:ptCount val="7"/>
                <c:pt idx="0">
                  <c:v>9 мес. 2019</c:v>
                </c:pt>
                <c:pt idx="1">
                  <c:v>9 мес. 2020</c:v>
                </c:pt>
                <c:pt idx="2">
                  <c:v>9 мес. 2021</c:v>
                </c:pt>
                <c:pt idx="3">
                  <c:v>9 мес. 2022</c:v>
                </c:pt>
                <c:pt idx="4">
                  <c:v>9 мес. 2023</c:v>
                </c:pt>
                <c:pt idx="5">
                  <c:v>9 мес. 2024</c:v>
                </c:pt>
                <c:pt idx="6">
                  <c:v>9 мес. 2025</c:v>
                </c:pt>
              </c:strCache>
            </c:strRef>
          </c:cat>
          <c:val>
            <c:numRef>
              <c:f>Лист1!$B$12:$N$12</c:f>
              <c:numCache>
                <c:formatCode>0.0%</c:formatCode>
                <c:ptCount val="7"/>
                <c:pt idx="0">
                  <c:v>0.24651635835197924</c:v>
                </c:pt>
                <c:pt idx="1">
                  <c:v>0.37028392249115383</c:v>
                </c:pt>
                <c:pt idx="2">
                  <c:v>0.35243417264523985</c:v>
                </c:pt>
                <c:pt idx="3">
                  <c:v>0.32028350105556042</c:v>
                </c:pt>
                <c:pt idx="4">
                  <c:v>0.40836824061963528</c:v>
                </c:pt>
                <c:pt idx="5">
                  <c:v>0.25159330375703987</c:v>
                </c:pt>
                <c:pt idx="6">
                  <c:v>0.25842569706861501</c:v>
                </c:pt>
              </c:numCache>
            </c:numRef>
          </c:val>
          <c:extLst>
            <c:ext xmlns:c16="http://schemas.microsoft.com/office/drawing/2014/chart" uri="{C3380CC4-5D6E-409C-BE32-E72D297353CC}">
              <c16:uniqueId val="{00000000-88D7-4E02-B1DB-2CE4BE9592BD}"/>
            </c:ext>
          </c:extLst>
        </c:ser>
        <c:dLbls>
          <c:showLegendKey val="0"/>
          <c:showVal val="0"/>
          <c:showCatName val="0"/>
          <c:showSerName val="0"/>
          <c:showPercent val="0"/>
          <c:showBubbleSize val="0"/>
        </c:dLbls>
        <c:gapWidth val="150"/>
        <c:overlap val="100"/>
        <c:axId val="141433856"/>
        <c:axId val="141439744"/>
      </c:barChart>
      <c:catAx>
        <c:axId val="141433856"/>
        <c:scaling>
          <c:orientation val="minMax"/>
        </c:scaling>
        <c:delete val="0"/>
        <c:axPos val="b"/>
        <c:numFmt formatCode="General" sourceLinked="0"/>
        <c:majorTickMark val="out"/>
        <c:minorTickMark val="none"/>
        <c:tickLblPos val="nextTo"/>
        <c:spPr>
          <a:ln>
            <a:noFill/>
          </a:ln>
        </c:spPr>
        <c:txPr>
          <a:bodyPr rot="0" vert="horz"/>
          <a:lstStyle/>
          <a:p>
            <a:pPr>
              <a:defRPr>
                <a:solidFill>
                  <a:srgbClr val="7F7F7F"/>
                </a:solidFill>
              </a:defRPr>
            </a:pPr>
            <a:endParaRPr lang="ru-RU"/>
          </a:p>
        </c:txPr>
        <c:crossAx val="141439744"/>
        <c:crosses val="autoZero"/>
        <c:auto val="1"/>
        <c:lblAlgn val="ctr"/>
        <c:lblOffset val="10"/>
        <c:tickLblSkip val="1"/>
        <c:noMultiLvlLbl val="0"/>
      </c:catAx>
      <c:valAx>
        <c:axId val="141439744"/>
        <c:scaling>
          <c:orientation val="minMax"/>
          <c:min val="0"/>
        </c:scaling>
        <c:delete val="0"/>
        <c:axPos val="l"/>
        <c:majorGridlines>
          <c:spPr>
            <a:ln>
              <a:solidFill>
                <a:srgbClr val="D9D9D9"/>
              </a:solidFill>
            </a:ln>
          </c:spPr>
        </c:majorGridlines>
        <c:numFmt formatCode="0%" sourceLinked="0"/>
        <c:majorTickMark val="out"/>
        <c:minorTickMark val="none"/>
        <c:tickLblPos val="nextTo"/>
        <c:spPr>
          <a:ln>
            <a:noFill/>
          </a:ln>
        </c:spPr>
        <c:txPr>
          <a:bodyPr/>
          <a:lstStyle/>
          <a:p>
            <a:pPr>
              <a:defRPr>
                <a:solidFill>
                  <a:srgbClr val="7F7F7F"/>
                </a:solidFill>
              </a:defRPr>
            </a:pPr>
            <a:endParaRPr lang="ru-RU"/>
          </a:p>
        </c:txPr>
        <c:crossAx val="141433856"/>
        <c:crosses val="autoZero"/>
        <c:crossBetween val="between"/>
      </c:valAx>
    </c:plotArea>
    <c:legend>
      <c:legendPos val="b"/>
      <c:layout>
        <c:manualLayout>
          <c:xMode val="edge"/>
          <c:yMode val="edge"/>
          <c:x val="1.8095528718340245E-2"/>
          <c:y val="0.76024618695019297"/>
          <c:w val="0.98190447128165981"/>
          <c:h val="0.17842722431672497"/>
        </c:manualLayout>
      </c:layout>
      <c:overlay val="0"/>
      <c:txPr>
        <a:bodyPr/>
        <a:lstStyle/>
        <a:p>
          <a:pPr>
            <a:lnSpc>
              <a:spcPts val="600"/>
            </a:lnSpc>
            <a:defRPr lang="ru-RU" sz="600" b="0" i="0" u="none" strike="noStrike" kern="1200" baseline="0">
              <a:solidFill>
                <a:srgbClr val="7F7F7F"/>
              </a:solidFill>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legend>
    <c:plotVisOnly val="1"/>
    <c:dispBlanksAs val="gap"/>
    <c:showDLblsOverMax val="0"/>
  </c:chart>
  <c:txPr>
    <a:bodyPr/>
    <a:lstStyle/>
    <a:p>
      <a:pPr>
        <a:defRPr sz="600">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672133514278289E-2"/>
          <c:y val="0.16984374058104634"/>
          <c:w val="0.82235324690324252"/>
          <c:h val="0.55701092586941758"/>
        </c:manualLayout>
      </c:layout>
      <c:barChart>
        <c:barDir val="col"/>
        <c:grouping val="clustered"/>
        <c:varyColors val="0"/>
        <c:ser>
          <c:idx val="0"/>
          <c:order val="0"/>
          <c:tx>
            <c:strRef>
              <c:f>Лист1!$A$2</c:f>
              <c:strCache>
                <c:ptCount val="1"/>
                <c:pt idx="0">
                  <c:v>2019, млрд руб.</c:v>
                </c:pt>
              </c:strCache>
            </c:strRef>
          </c:tx>
          <c:spPr>
            <a:solidFill>
              <a:srgbClr val="8064A2"/>
            </a:solidFill>
            <a:ln>
              <a:noFill/>
            </a:ln>
            <a:effectLst/>
          </c:spPr>
          <c:invertIfNegative val="0"/>
          <c:cat>
            <c:strRef>
              <c:f>Лист1!$B$1:$F$1</c:f>
              <c:strCache>
                <c:ptCount val="5"/>
                <c:pt idx="0">
                  <c:v>Гипер Лента</c:v>
                </c:pt>
                <c:pt idx="1">
                  <c:v>МЕТРО</c:v>
                </c:pt>
                <c:pt idx="2">
                  <c:v>Ашан</c:v>
                </c:pt>
                <c:pt idx="3">
                  <c:v>Магнит</c:v>
                </c:pt>
                <c:pt idx="4">
                  <c:v>Гиперглобус</c:v>
                </c:pt>
              </c:strCache>
            </c:strRef>
          </c:cat>
          <c:val>
            <c:numRef>
              <c:f>Лист1!$B$2:$F$2</c:f>
            </c:numRef>
          </c:val>
          <c:extLst>
            <c:ext xmlns:c16="http://schemas.microsoft.com/office/drawing/2014/chart" uri="{C3380CC4-5D6E-409C-BE32-E72D297353CC}">
              <c16:uniqueId val="{00000007-371A-442C-A3F1-27CD23053457}"/>
            </c:ext>
          </c:extLst>
        </c:ser>
        <c:dLbls>
          <c:showLegendKey val="0"/>
          <c:showVal val="0"/>
          <c:showCatName val="0"/>
          <c:showSerName val="0"/>
          <c:showPercent val="0"/>
          <c:showBubbleSize val="0"/>
        </c:dLbls>
        <c:gapWidth val="219"/>
        <c:axId val="387331952"/>
        <c:axId val="387334248"/>
      </c:barChart>
      <c:barChart>
        <c:barDir val="col"/>
        <c:grouping val="clustered"/>
        <c:varyColors val="0"/>
        <c:ser>
          <c:idx val="1"/>
          <c:order val="1"/>
          <c:tx>
            <c:strRef>
              <c:f>Лист1!$A$3</c:f>
              <c:strCache>
                <c:ptCount val="1"/>
                <c:pt idx="0">
                  <c:v>I пол. 2021, млрд руб.</c:v>
                </c:pt>
              </c:strCache>
            </c:strRef>
          </c:tx>
          <c:spPr>
            <a:solidFill>
              <a:srgbClr val="8064A2"/>
            </a:solidFill>
            <a:ln>
              <a:noFill/>
            </a:ln>
            <a:effectLst/>
          </c:spPr>
          <c:invertIfNegative val="0"/>
          <c:cat>
            <c:strRef>
              <c:f>Лист1!$B$1:$F$1</c:f>
              <c:strCache>
                <c:ptCount val="5"/>
                <c:pt idx="0">
                  <c:v>Гипер Лента</c:v>
                </c:pt>
                <c:pt idx="1">
                  <c:v>МЕТРО</c:v>
                </c:pt>
                <c:pt idx="2">
                  <c:v>Ашан</c:v>
                </c:pt>
                <c:pt idx="3">
                  <c:v>Магнит</c:v>
                </c:pt>
                <c:pt idx="4">
                  <c:v>Гиперглобус</c:v>
                </c:pt>
              </c:strCache>
            </c:strRef>
          </c:cat>
          <c:val>
            <c:numRef>
              <c:f>Лист1!$B$3:$F$3</c:f>
              <c:numCache>
                <c:formatCode>General</c:formatCode>
                <c:ptCount val="5"/>
                <c:pt idx="0" formatCode="0.00">
                  <c:v>198.84299999999999</c:v>
                </c:pt>
                <c:pt idx="1">
                  <c:v>99.429999999999993</c:v>
                </c:pt>
                <c:pt idx="2" formatCode="0.00">
                  <c:v>105.10865891953692</c:v>
                </c:pt>
                <c:pt idx="3" formatCode="0.00">
                  <c:v>68.864922858738126</c:v>
                </c:pt>
                <c:pt idx="4" formatCode="0.00">
                  <c:v>58.096436665926483</c:v>
                </c:pt>
              </c:numCache>
            </c:numRef>
          </c:val>
          <c:extLst>
            <c:ext xmlns:c16="http://schemas.microsoft.com/office/drawing/2014/chart" uri="{C3380CC4-5D6E-409C-BE32-E72D297353CC}">
              <c16:uniqueId val="{00000000-371A-442C-A3F1-27CD23053457}"/>
            </c:ext>
          </c:extLst>
        </c:ser>
        <c:ser>
          <c:idx val="2"/>
          <c:order val="2"/>
          <c:tx>
            <c:strRef>
              <c:f>Лист1!$A$4</c:f>
              <c:strCache>
                <c:ptCount val="1"/>
                <c:pt idx="0">
                  <c:v>I пол. 2022, млрд руб.</c:v>
                </c:pt>
              </c:strCache>
            </c:strRef>
          </c:tx>
          <c:spPr>
            <a:solidFill>
              <a:srgbClr val="F79646"/>
            </a:solidFill>
            <a:ln>
              <a:noFill/>
            </a:ln>
            <a:effectLst/>
          </c:spPr>
          <c:invertIfNegative val="0"/>
          <c:cat>
            <c:strRef>
              <c:f>Лист1!$B$1:$F$1</c:f>
              <c:strCache>
                <c:ptCount val="5"/>
                <c:pt idx="0">
                  <c:v>Гипер Лента</c:v>
                </c:pt>
                <c:pt idx="1">
                  <c:v>МЕТРО</c:v>
                </c:pt>
                <c:pt idx="2">
                  <c:v>Ашан</c:v>
                </c:pt>
                <c:pt idx="3">
                  <c:v>Магнит</c:v>
                </c:pt>
                <c:pt idx="4">
                  <c:v>Гиперглобус</c:v>
                </c:pt>
              </c:strCache>
            </c:strRef>
          </c:cat>
          <c:val>
            <c:numRef>
              <c:f>Лист1!$B$4:$F$4</c:f>
              <c:numCache>
                <c:formatCode>General</c:formatCode>
                <c:ptCount val="5"/>
                <c:pt idx="0" formatCode="0.00">
                  <c:v>211.46202666379</c:v>
                </c:pt>
                <c:pt idx="1">
                  <c:v>108.75999999999999</c:v>
                </c:pt>
                <c:pt idx="2" formatCode="0.00">
                  <c:v>112.72238759471233</c:v>
                </c:pt>
                <c:pt idx="3" formatCode="0.00">
                  <c:v>81.755484251872247</c:v>
                </c:pt>
                <c:pt idx="4" formatCode="0.00">
                  <c:v>66.544153797161002</c:v>
                </c:pt>
              </c:numCache>
            </c:numRef>
          </c:val>
          <c:extLst>
            <c:ext xmlns:c16="http://schemas.microsoft.com/office/drawing/2014/chart" uri="{C3380CC4-5D6E-409C-BE32-E72D297353CC}">
              <c16:uniqueId val="{00000001-371A-442C-A3F1-27CD23053457}"/>
            </c:ext>
          </c:extLst>
        </c:ser>
        <c:ser>
          <c:idx val="3"/>
          <c:order val="3"/>
          <c:tx>
            <c:strRef>
              <c:f>Лист1!$A$5</c:f>
              <c:strCache>
                <c:ptCount val="1"/>
                <c:pt idx="0">
                  <c:v>I пол. 2023, млрд руб.</c:v>
                </c:pt>
              </c:strCache>
            </c:strRef>
          </c:tx>
          <c:spPr>
            <a:solidFill>
              <a:srgbClr val="3CCFD6"/>
            </a:solidFill>
            <a:ln>
              <a:noFill/>
            </a:ln>
            <a:effectLst/>
          </c:spPr>
          <c:invertIfNegative val="0"/>
          <c:cat>
            <c:strRef>
              <c:f>Лист1!$B$1:$F$1</c:f>
              <c:strCache>
                <c:ptCount val="5"/>
                <c:pt idx="0">
                  <c:v>Гипер Лента</c:v>
                </c:pt>
                <c:pt idx="1">
                  <c:v>МЕТРО</c:v>
                </c:pt>
                <c:pt idx="2">
                  <c:v>Ашан</c:v>
                </c:pt>
                <c:pt idx="3">
                  <c:v>Магнит</c:v>
                </c:pt>
                <c:pt idx="4">
                  <c:v>Гиперглобус</c:v>
                </c:pt>
              </c:strCache>
            </c:strRef>
          </c:cat>
          <c:val>
            <c:numRef>
              <c:f>Лист1!$B$5:$F$5</c:f>
              <c:numCache>
                <c:formatCode>General</c:formatCode>
                <c:ptCount val="5"/>
                <c:pt idx="0" formatCode="0.00">
                  <c:v>213.43032552214132</c:v>
                </c:pt>
                <c:pt idx="1">
                  <c:v>99.362068938306578</c:v>
                </c:pt>
                <c:pt idx="2" formatCode="0.00">
                  <c:v>106.19960359086373</c:v>
                </c:pt>
                <c:pt idx="3" formatCode="0.00">
                  <c:v>80.91168959128531</c:v>
                </c:pt>
                <c:pt idx="4" formatCode="0.00">
                  <c:v>66.79999999999994</c:v>
                </c:pt>
              </c:numCache>
            </c:numRef>
          </c:val>
          <c:extLst>
            <c:ext xmlns:c16="http://schemas.microsoft.com/office/drawing/2014/chart" uri="{C3380CC4-5D6E-409C-BE32-E72D297353CC}">
              <c16:uniqueId val="{00000002-371A-442C-A3F1-27CD23053457}"/>
            </c:ext>
          </c:extLst>
        </c:ser>
        <c:ser>
          <c:idx val="4"/>
          <c:order val="4"/>
          <c:tx>
            <c:strRef>
              <c:f>Лист1!$A$6</c:f>
              <c:strCache>
                <c:ptCount val="1"/>
                <c:pt idx="0">
                  <c:v>I пол. 2024, млрд руб.</c:v>
                </c:pt>
              </c:strCache>
            </c:strRef>
          </c:tx>
          <c:spPr>
            <a:solidFill>
              <a:srgbClr val="D19392"/>
            </a:solidFill>
            <a:ln>
              <a:noFill/>
            </a:ln>
            <a:effectLst/>
          </c:spPr>
          <c:invertIfNegative val="0"/>
          <c:cat>
            <c:strRef>
              <c:f>Лист1!$B$1:$F$1</c:f>
              <c:strCache>
                <c:ptCount val="5"/>
                <c:pt idx="0">
                  <c:v>Гипер Лента</c:v>
                </c:pt>
                <c:pt idx="1">
                  <c:v>МЕТРО</c:v>
                </c:pt>
                <c:pt idx="2">
                  <c:v>Ашан</c:v>
                </c:pt>
                <c:pt idx="3">
                  <c:v>Магнит</c:v>
                </c:pt>
                <c:pt idx="4">
                  <c:v>Гиперглобус</c:v>
                </c:pt>
              </c:strCache>
            </c:strRef>
          </c:cat>
          <c:val>
            <c:numRef>
              <c:f>Лист1!$B$6:$F$6</c:f>
              <c:numCache>
                <c:formatCode>General</c:formatCode>
                <c:ptCount val="5"/>
                <c:pt idx="0" formatCode="0.00">
                  <c:v>244.82958417652006</c:v>
                </c:pt>
                <c:pt idx="1">
                  <c:v>112.2141350636515</c:v>
                </c:pt>
                <c:pt idx="2" formatCode="0.00">
                  <c:v>106.94079999999998</c:v>
                </c:pt>
                <c:pt idx="3" formatCode="0.00">
                  <c:v>85.755406409227561</c:v>
                </c:pt>
                <c:pt idx="4" formatCode="0.00">
                  <c:v>73.388533790097298</c:v>
                </c:pt>
              </c:numCache>
            </c:numRef>
          </c:val>
          <c:extLst>
            <c:ext xmlns:c16="http://schemas.microsoft.com/office/drawing/2014/chart" uri="{C3380CC4-5D6E-409C-BE32-E72D297353CC}">
              <c16:uniqueId val="{00000003-371A-442C-A3F1-27CD23053457}"/>
            </c:ext>
          </c:extLst>
        </c:ser>
        <c:ser>
          <c:idx val="5"/>
          <c:order val="5"/>
          <c:tx>
            <c:strRef>
              <c:f>Лист1!$A$7</c:f>
              <c:strCache>
                <c:ptCount val="1"/>
                <c:pt idx="0">
                  <c:v>I пол. 2025, млрд руб.</c:v>
                </c:pt>
              </c:strCache>
            </c:strRef>
          </c:tx>
          <c:spPr>
            <a:solidFill>
              <a:srgbClr val="C6D6AC"/>
            </a:solidFill>
            <a:ln>
              <a:noFill/>
            </a:ln>
            <a:effectLst/>
          </c:spPr>
          <c:invertIfNegative val="0"/>
          <c:cat>
            <c:strRef>
              <c:f>Лист1!$B$1:$F$1</c:f>
              <c:strCache>
                <c:ptCount val="5"/>
                <c:pt idx="0">
                  <c:v>Гипер Лента</c:v>
                </c:pt>
                <c:pt idx="1">
                  <c:v>МЕТРО</c:v>
                </c:pt>
                <c:pt idx="2">
                  <c:v>Ашан</c:v>
                </c:pt>
                <c:pt idx="3">
                  <c:v>Магнит</c:v>
                </c:pt>
                <c:pt idx="4">
                  <c:v>Гиперглобус</c:v>
                </c:pt>
              </c:strCache>
            </c:strRef>
          </c:cat>
          <c:val>
            <c:numRef>
              <c:f>Лист1!$B$7:$F$7</c:f>
              <c:numCache>
                <c:formatCode>General</c:formatCode>
                <c:ptCount val="5"/>
                <c:pt idx="0" formatCode="0.00">
                  <c:v>272.42798538585868</c:v>
                </c:pt>
                <c:pt idx="1">
                  <c:v>118.16061158257</c:v>
                </c:pt>
                <c:pt idx="2" formatCode="0.00">
                  <c:v>103.2976</c:v>
                </c:pt>
                <c:pt idx="3" formatCode="0.00">
                  <c:v>94.902506221328224</c:v>
                </c:pt>
                <c:pt idx="4" formatCode="0.00">
                  <c:v>78.195942402658915</c:v>
                </c:pt>
              </c:numCache>
            </c:numRef>
          </c:val>
          <c:extLst>
            <c:ext xmlns:c16="http://schemas.microsoft.com/office/drawing/2014/chart" uri="{C3380CC4-5D6E-409C-BE32-E72D297353CC}">
              <c16:uniqueId val="{00000006-371A-442C-A3F1-27CD23053457}"/>
            </c:ext>
          </c:extLst>
        </c:ser>
        <c:dLbls>
          <c:showLegendKey val="0"/>
          <c:showVal val="0"/>
          <c:showCatName val="0"/>
          <c:showSerName val="0"/>
          <c:showPercent val="0"/>
          <c:showBubbleSize val="0"/>
        </c:dLbls>
        <c:gapWidth val="150"/>
        <c:axId val="387331952"/>
        <c:axId val="387334248"/>
      </c:barChart>
      <c:lineChart>
        <c:grouping val="standard"/>
        <c:varyColors val="0"/>
        <c:ser>
          <c:idx val="6"/>
          <c:order val="6"/>
          <c:tx>
            <c:strRef>
              <c:f>Лист1!$A$8</c:f>
              <c:strCache>
                <c:ptCount val="1"/>
                <c:pt idx="0">
                  <c:v>Динамика I пол. 2025/I пол. 2024, %</c:v>
                </c:pt>
              </c:strCache>
            </c:strRef>
          </c:tx>
          <c:spPr>
            <a:ln w="25400" cap="rnd">
              <a:noFill/>
              <a:round/>
            </a:ln>
            <a:effectLst/>
          </c:spPr>
          <c:marker>
            <c:symbol val="diamond"/>
            <c:size val="5"/>
            <c:spPr>
              <a:solidFill>
                <a:srgbClr val="A99BBD"/>
              </a:solidFill>
              <a:ln w="9525">
                <a:noFill/>
              </a:ln>
              <a:effectLst/>
            </c:spPr>
          </c:marker>
          <c:cat>
            <c:strRef>
              <c:f>Лист1!$B$1:$F$1</c:f>
              <c:strCache>
                <c:ptCount val="5"/>
                <c:pt idx="0">
                  <c:v>Гипер Лента</c:v>
                </c:pt>
                <c:pt idx="1">
                  <c:v>МЕТРО</c:v>
                </c:pt>
                <c:pt idx="2">
                  <c:v>Ашан</c:v>
                </c:pt>
                <c:pt idx="3">
                  <c:v>Магнит</c:v>
                </c:pt>
                <c:pt idx="4">
                  <c:v>Гиперглобус</c:v>
                </c:pt>
              </c:strCache>
            </c:strRef>
          </c:cat>
          <c:val>
            <c:numRef>
              <c:f>Лист1!$B$8:$F$8</c:f>
              <c:numCache>
                <c:formatCode>0.0%</c:formatCode>
                <c:ptCount val="5"/>
                <c:pt idx="0">
                  <c:v>0.11272494417766277</c:v>
                </c:pt>
                <c:pt idx="1">
                  <c:v>5.2992223444448205E-2</c:v>
                </c:pt>
                <c:pt idx="2">
                  <c:v>-3.4067446662078282E-2</c:v>
                </c:pt>
                <c:pt idx="3">
                  <c:v>0.10666499285713149</c:v>
                </c:pt>
                <c:pt idx="4">
                  <c:v>6.5506263230596273E-2</c:v>
                </c:pt>
              </c:numCache>
            </c:numRef>
          </c:val>
          <c:smooth val="0"/>
          <c:extLst>
            <c:ext xmlns:c16="http://schemas.microsoft.com/office/drawing/2014/chart" uri="{C3380CC4-5D6E-409C-BE32-E72D297353CC}">
              <c16:uniqueId val="{00000009-371A-442C-A3F1-27CD23053457}"/>
            </c:ext>
          </c:extLst>
        </c:ser>
        <c:dLbls>
          <c:showLegendKey val="0"/>
          <c:showVal val="0"/>
          <c:showCatName val="0"/>
          <c:showSerName val="0"/>
          <c:showPercent val="0"/>
          <c:showBubbleSize val="0"/>
        </c:dLbls>
        <c:marker val="1"/>
        <c:smooth val="0"/>
        <c:axId val="387341136"/>
        <c:axId val="387342448"/>
      </c:lineChart>
      <c:catAx>
        <c:axId val="387331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ru-RU"/>
          </a:p>
        </c:txPr>
        <c:crossAx val="387334248"/>
        <c:crosses val="autoZero"/>
        <c:auto val="1"/>
        <c:lblAlgn val="ctr"/>
        <c:lblOffset val="100"/>
        <c:noMultiLvlLbl val="0"/>
      </c:catAx>
      <c:valAx>
        <c:axId val="387334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rgbClr val="7F7F7F"/>
                </a:solidFill>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crossAx val="387331952"/>
        <c:crosses val="autoZero"/>
        <c:crossBetween val="between"/>
      </c:valAx>
      <c:valAx>
        <c:axId val="387342448"/>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600" b="0" i="0" u="none" strike="noStrike" kern="1200" baseline="0">
                <a:noFill/>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crossAx val="387341136"/>
        <c:crosses val="max"/>
        <c:crossBetween val="between"/>
      </c:valAx>
      <c:catAx>
        <c:axId val="387341136"/>
        <c:scaling>
          <c:orientation val="minMax"/>
        </c:scaling>
        <c:delete val="1"/>
        <c:axPos val="b"/>
        <c:numFmt formatCode="General" sourceLinked="1"/>
        <c:majorTickMark val="out"/>
        <c:minorTickMark val="none"/>
        <c:tickLblPos val="nextTo"/>
        <c:crossAx val="387342448"/>
        <c:crosses val="autoZero"/>
        <c:auto val="1"/>
        <c:lblAlgn val="ctr"/>
        <c:lblOffset val="100"/>
        <c:noMultiLvlLbl val="0"/>
      </c:catAx>
      <c:spPr>
        <a:noFill/>
        <a:ln>
          <a:noFill/>
        </a:ln>
        <a:effectLst/>
      </c:spPr>
    </c:plotArea>
    <c:legend>
      <c:legendPos val="b"/>
      <c:layout>
        <c:manualLayout>
          <c:xMode val="edge"/>
          <c:yMode val="edge"/>
          <c:x val="9.0942164987150978E-2"/>
          <c:y val="0.81935282179585012"/>
          <c:w val="0.82160552074610926"/>
          <c:h val="0.13910448151770566"/>
        </c:manualLayout>
      </c:layout>
      <c:overlay val="0"/>
      <c:spPr>
        <a:noFill/>
        <a:ln>
          <a:noFill/>
        </a:ln>
        <a:effectLst/>
      </c:spPr>
      <c:txPr>
        <a:bodyPr rot="0" spcFirstLastPara="1" vertOverflow="ellipsis" vert="horz" wrap="square" anchor="ctr" anchorCtr="1"/>
        <a:lstStyle/>
        <a:p>
          <a:pPr>
            <a:defRPr sz="600" b="0" i="0" u="none" strike="noStrike" kern="1200" baseline="0">
              <a:solidFill>
                <a:srgbClr val="7F7F7F"/>
              </a:solidFill>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526209715237788E-2"/>
          <c:y val="0.17639708160628578"/>
          <c:w val="0.8801323978927964"/>
          <c:h val="0.58298451357181691"/>
        </c:manualLayout>
      </c:layout>
      <c:barChart>
        <c:barDir val="col"/>
        <c:grouping val="clustered"/>
        <c:varyColors val="0"/>
        <c:ser>
          <c:idx val="5"/>
          <c:order val="5"/>
          <c:tx>
            <c:strRef>
              <c:f>Лист1!$A$7</c:f>
              <c:strCache>
                <c:ptCount val="1"/>
                <c:pt idx="0">
                  <c:v>I пол. 2021</c:v>
                </c:pt>
              </c:strCache>
            </c:strRef>
          </c:tx>
          <c:spPr>
            <a:solidFill>
              <a:srgbClr val="8064A2"/>
            </a:solidFill>
          </c:spPr>
          <c:invertIfNegative val="0"/>
          <c:cat>
            <c:strRef>
              <c:f>Лист1!$B$1:$F$1</c:f>
              <c:strCache>
                <c:ptCount val="5"/>
                <c:pt idx="0">
                  <c:v>Лента</c:v>
                </c:pt>
                <c:pt idx="1">
                  <c:v>METRO</c:v>
                </c:pt>
                <c:pt idx="2">
                  <c:v>Ашан</c:v>
                </c:pt>
                <c:pt idx="3">
                  <c:v>Магнит</c:v>
                </c:pt>
                <c:pt idx="4">
                  <c:v>Глобус</c:v>
                </c:pt>
              </c:strCache>
            </c:strRef>
          </c:cat>
          <c:val>
            <c:numRef>
              <c:f>Лист1!$B$7:$F$7</c:f>
              <c:numCache>
                <c:formatCode>General</c:formatCode>
                <c:ptCount val="5"/>
                <c:pt idx="0">
                  <c:v>255</c:v>
                </c:pt>
                <c:pt idx="1">
                  <c:v>92</c:v>
                </c:pt>
                <c:pt idx="2">
                  <c:v>95</c:v>
                </c:pt>
                <c:pt idx="3">
                  <c:v>240</c:v>
                </c:pt>
                <c:pt idx="4">
                  <c:v>18</c:v>
                </c:pt>
              </c:numCache>
            </c:numRef>
          </c:val>
          <c:extLst>
            <c:ext xmlns:c16="http://schemas.microsoft.com/office/drawing/2014/chart" uri="{C3380CC4-5D6E-409C-BE32-E72D297353CC}">
              <c16:uniqueId val="{0000000C-81CA-49AE-A5EC-B5039B5506DF}"/>
            </c:ext>
          </c:extLst>
        </c:ser>
        <c:ser>
          <c:idx val="6"/>
          <c:order val="6"/>
          <c:tx>
            <c:strRef>
              <c:f>Лист1!$A$8</c:f>
              <c:strCache>
                <c:ptCount val="1"/>
                <c:pt idx="0">
                  <c:v>I пол. 2022</c:v>
                </c:pt>
              </c:strCache>
            </c:strRef>
          </c:tx>
          <c:spPr>
            <a:solidFill>
              <a:srgbClr val="F79646"/>
            </a:solidFill>
          </c:spPr>
          <c:invertIfNegative val="0"/>
          <c:cat>
            <c:strRef>
              <c:f>Лист1!$B$1:$F$1</c:f>
              <c:strCache>
                <c:ptCount val="5"/>
                <c:pt idx="0">
                  <c:v>Лента</c:v>
                </c:pt>
                <c:pt idx="1">
                  <c:v>METRO</c:v>
                </c:pt>
                <c:pt idx="2">
                  <c:v>Ашан</c:v>
                </c:pt>
                <c:pt idx="3">
                  <c:v>Магнит</c:v>
                </c:pt>
                <c:pt idx="4">
                  <c:v>Глобус</c:v>
                </c:pt>
              </c:strCache>
            </c:strRef>
          </c:cat>
          <c:val>
            <c:numRef>
              <c:f>Лист1!$B$8:$F$8</c:f>
              <c:numCache>
                <c:formatCode>General</c:formatCode>
                <c:ptCount val="5"/>
                <c:pt idx="0">
                  <c:v>258</c:v>
                </c:pt>
                <c:pt idx="1">
                  <c:v>92</c:v>
                </c:pt>
                <c:pt idx="2">
                  <c:v>94</c:v>
                </c:pt>
                <c:pt idx="3">
                  <c:v>239</c:v>
                </c:pt>
                <c:pt idx="4">
                  <c:v>19</c:v>
                </c:pt>
              </c:numCache>
            </c:numRef>
          </c:val>
          <c:extLst>
            <c:ext xmlns:c16="http://schemas.microsoft.com/office/drawing/2014/chart" uri="{C3380CC4-5D6E-409C-BE32-E72D297353CC}">
              <c16:uniqueId val="{0000000D-81CA-49AE-A5EC-B5039B5506DF}"/>
            </c:ext>
          </c:extLst>
        </c:ser>
        <c:ser>
          <c:idx val="7"/>
          <c:order val="7"/>
          <c:tx>
            <c:strRef>
              <c:f>Лист1!$A$9</c:f>
              <c:strCache>
                <c:ptCount val="1"/>
                <c:pt idx="0">
                  <c:v>I пол. 2023</c:v>
                </c:pt>
              </c:strCache>
            </c:strRef>
          </c:tx>
          <c:spPr>
            <a:solidFill>
              <a:srgbClr val="3CCFD6"/>
            </a:solidFill>
          </c:spPr>
          <c:invertIfNegative val="0"/>
          <c:cat>
            <c:strRef>
              <c:f>Лист1!$B$1:$F$1</c:f>
              <c:strCache>
                <c:ptCount val="5"/>
                <c:pt idx="0">
                  <c:v>Лента</c:v>
                </c:pt>
                <c:pt idx="1">
                  <c:v>METRO</c:v>
                </c:pt>
                <c:pt idx="2">
                  <c:v>Ашан</c:v>
                </c:pt>
                <c:pt idx="3">
                  <c:v>Магнит</c:v>
                </c:pt>
                <c:pt idx="4">
                  <c:v>Глобус</c:v>
                </c:pt>
              </c:strCache>
            </c:strRef>
          </c:cat>
          <c:val>
            <c:numRef>
              <c:f>Лист1!$B$9:$F$9</c:f>
              <c:numCache>
                <c:formatCode>General</c:formatCode>
                <c:ptCount val="5"/>
                <c:pt idx="0">
                  <c:v>260</c:v>
                </c:pt>
                <c:pt idx="1">
                  <c:v>92</c:v>
                </c:pt>
                <c:pt idx="2">
                  <c:v>94</c:v>
                </c:pt>
                <c:pt idx="3">
                  <c:v>254</c:v>
                </c:pt>
                <c:pt idx="4">
                  <c:v>20</c:v>
                </c:pt>
              </c:numCache>
            </c:numRef>
          </c:val>
          <c:extLst>
            <c:ext xmlns:c16="http://schemas.microsoft.com/office/drawing/2014/chart" uri="{C3380CC4-5D6E-409C-BE32-E72D297353CC}">
              <c16:uniqueId val="{0000000E-81CA-49AE-A5EC-B5039B5506DF}"/>
            </c:ext>
          </c:extLst>
        </c:ser>
        <c:ser>
          <c:idx val="8"/>
          <c:order val="8"/>
          <c:tx>
            <c:strRef>
              <c:f>Лист1!$A$10</c:f>
              <c:strCache>
                <c:ptCount val="1"/>
                <c:pt idx="0">
                  <c:v>I пол. 2024</c:v>
                </c:pt>
              </c:strCache>
            </c:strRef>
          </c:tx>
          <c:spPr>
            <a:solidFill>
              <a:srgbClr val="D19392"/>
            </a:solidFill>
          </c:spPr>
          <c:invertIfNegative val="0"/>
          <c:cat>
            <c:strRef>
              <c:f>Лист1!$B$1:$F$1</c:f>
              <c:strCache>
                <c:ptCount val="5"/>
                <c:pt idx="0">
                  <c:v>Лента</c:v>
                </c:pt>
                <c:pt idx="1">
                  <c:v>METRO</c:v>
                </c:pt>
                <c:pt idx="2">
                  <c:v>Ашан</c:v>
                </c:pt>
                <c:pt idx="3">
                  <c:v>Магнит</c:v>
                </c:pt>
                <c:pt idx="4">
                  <c:v>Глобус</c:v>
                </c:pt>
              </c:strCache>
            </c:strRef>
          </c:cat>
          <c:val>
            <c:numRef>
              <c:f>Лист1!$B$10:$F$10</c:f>
              <c:numCache>
                <c:formatCode>General</c:formatCode>
                <c:ptCount val="5"/>
                <c:pt idx="0">
                  <c:v>262</c:v>
                </c:pt>
                <c:pt idx="1">
                  <c:v>92</c:v>
                </c:pt>
                <c:pt idx="2">
                  <c:v>94</c:v>
                </c:pt>
                <c:pt idx="3">
                  <c:v>253</c:v>
                </c:pt>
                <c:pt idx="4">
                  <c:v>20</c:v>
                </c:pt>
              </c:numCache>
            </c:numRef>
          </c:val>
          <c:extLst>
            <c:ext xmlns:c16="http://schemas.microsoft.com/office/drawing/2014/chart" uri="{C3380CC4-5D6E-409C-BE32-E72D297353CC}">
              <c16:uniqueId val="{0000000F-81CA-49AE-A5EC-B5039B5506DF}"/>
            </c:ext>
          </c:extLst>
        </c:ser>
        <c:ser>
          <c:idx val="9"/>
          <c:order val="9"/>
          <c:tx>
            <c:strRef>
              <c:f>Лист1!$A$11</c:f>
              <c:strCache>
                <c:ptCount val="1"/>
                <c:pt idx="0">
                  <c:v>I пол. 2025</c:v>
                </c:pt>
              </c:strCache>
            </c:strRef>
          </c:tx>
          <c:spPr>
            <a:solidFill>
              <a:srgbClr val="C6D6AC"/>
            </a:solidFill>
          </c:spPr>
          <c:invertIfNegative val="0"/>
          <c:cat>
            <c:strRef>
              <c:f>Лист1!$B$1:$F$1</c:f>
              <c:strCache>
                <c:ptCount val="5"/>
                <c:pt idx="0">
                  <c:v>Лента</c:v>
                </c:pt>
                <c:pt idx="1">
                  <c:v>METRO</c:v>
                </c:pt>
                <c:pt idx="2">
                  <c:v>Ашан</c:v>
                </c:pt>
                <c:pt idx="3">
                  <c:v>Магнит</c:v>
                </c:pt>
                <c:pt idx="4">
                  <c:v>Глобус</c:v>
                </c:pt>
              </c:strCache>
            </c:strRef>
          </c:cat>
          <c:val>
            <c:numRef>
              <c:f>Лист1!$B$11:$F$11</c:f>
              <c:numCache>
                <c:formatCode>General</c:formatCode>
                <c:ptCount val="5"/>
                <c:pt idx="0">
                  <c:v>268</c:v>
                </c:pt>
                <c:pt idx="1">
                  <c:v>92</c:v>
                </c:pt>
                <c:pt idx="2">
                  <c:v>93</c:v>
                </c:pt>
                <c:pt idx="3">
                  <c:v>249</c:v>
                </c:pt>
                <c:pt idx="4">
                  <c:v>20</c:v>
                </c:pt>
              </c:numCache>
            </c:numRef>
          </c:val>
          <c:extLst>
            <c:ext xmlns:c16="http://schemas.microsoft.com/office/drawing/2014/chart" uri="{C3380CC4-5D6E-409C-BE32-E72D297353CC}">
              <c16:uniqueId val="{00000010-81CA-49AE-A5EC-B5039B5506DF}"/>
            </c:ext>
          </c:extLst>
        </c:ser>
        <c:dLbls>
          <c:showLegendKey val="0"/>
          <c:showVal val="0"/>
          <c:showCatName val="0"/>
          <c:showSerName val="0"/>
          <c:showPercent val="0"/>
          <c:showBubbleSize val="0"/>
        </c:dLbls>
        <c:gapWidth val="100"/>
        <c:axId val="-225772800"/>
        <c:axId val="-225772256"/>
      </c:barChart>
      <c:barChart>
        <c:barDir val="col"/>
        <c:grouping val="clustered"/>
        <c:varyColors val="0"/>
        <c:ser>
          <c:idx val="0"/>
          <c:order val="0"/>
          <c:tx>
            <c:strRef>
              <c:f>Лист1!$A$2</c:f>
              <c:strCache>
                <c:ptCount val="1"/>
                <c:pt idx="0">
                  <c:v>2015, ед.</c:v>
                </c:pt>
              </c:strCache>
            </c:strRef>
          </c:tx>
          <c:spPr>
            <a:solidFill>
              <a:schemeClr val="accent2"/>
            </a:solidFill>
          </c:spPr>
          <c:invertIfNegative val="0"/>
          <c:cat>
            <c:strRef>
              <c:f>Лист1!$B$1:$F$1</c:f>
              <c:strCache>
                <c:ptCount val="5"/>
                <c:pt idx="0">
                  <c:v>Лента</c:v>
                </c:pt>
                <c:pt idx="1">
                  <c:v>METRO</c:v>
                </c:pt>
                <c:pt idx="2">
                  <c:v>Ашан</c:v>
                </c:pt>
                <c:pt idx="3">
                  <c:v>Магнит</c:v>
                </c:pt>
                <c:pt idx="4">
                  <c:v>Глобус</c:v>
                </c:pt>
              </c:strCache>
            </c:strRef>
          </c:cat>
          <c:val>
            <c:numRef>
              <c:f>Лист1!$B$2:$F$2</c:f>
            </c:numRef>
          </c:val>
          <c:extLst>
            <c:ext xmlns:c16="http://schemas.microsoft.com/office/drawing/2014/chart" uri="{C3380CC4-5D6E-409C-BE32-E72D297353CC}">
              <c16:uniqueId val="{00000000-81CA-49AE-A5EC-B5039B5506DF}"/>
            </c:ext>
          </c:extLst>
        </c:ser>
        <c:ser>
          <c:idx val="1"/>
          <c:order val="1"/>
          <c:tx>
            <c:strRef>
              <c:f>Лист1!$A$3</c:f>
              <c:strCache>
                <c:ptCount val="1"/>
                <c:pt idx="0">
                  <c:v>2016, ед.</c:v>
                </c:pt>
              </c:strCache>
            </c:strRef>
          </c:tx>
          <c:spPr>
            <a:solidFill>
              <a:schemeClr val="accent3"/>
            </a:solidFill>
          </c:spPr>
          <c:invertIfNegative val="0"/>
          <c:cat>
            <c:strRef>
              <c:f>Лист1!$B$1:$F$1</c:f>
              <c:strCache>
                <c:ptCount val="5"/>
                <c:pt idx="0">
                  <c:v>Лента</c:v>
                </c:pt>
                <c:pt idx="1">
                  <c:v>METRO</c:v>
                </c:pt>
                <c:pt idx="2">
                  <c:v>Ашан</c:v>
                </c:pt>
                <c:pt idx="3">
                  <c:v>Магнит</c:v>
                </c:pt>
                <c:pt idx="4">
                  <c:v>Глобус</c:v>
                </c:pt>
              </c:strCache>
            </c:strRef>
          </c:cat>
          <c:val>
            <c:numRef>
              <c:f>Лист1!$B$3:$F$3</c:f>
            </c:numRef>
          </c:val>
          <c:extLst>
            <c:ext xmlns:c16="http://schemas.microsoft.com/office/drawing/2014/chart" uri="{C3380CC4-5D6E-409C-BE32-E72D297353CC}">
              <c16:uniqueId val="{00000001-81CA-49AE-A5EC-B5039B5506DF}"/>
            </c:ext>
          </c:extLst>
        </c:ser>
        <c:ser>
          <c:idx val="2"/>
          <c:order val="2"/>
          <c:tx>
            <c:strRef>
              <c:f>Лист1!$A$4</c:f>
              <c:strCache>
                <c:ptCount val="1"/>
                <c:pt idx="0">
                  <c:v>2017, ед.</c:v>
                </c:pt>
              </c:strCache>
            </c:strRef>
          </c:tx>
          <c:spPr>
            <a:solidFill>
              <a:srgbClr val="9BBB59"/>
            </a:solidFill>
          </c:spPr>
          <c:invertIfNegative val="0"/>
          <c:dLbls>
            <c:dLbl>
              <c:idx val="0"/>
              <c:layout>
                <c:manualLayout>
                  <c:x val="-6.0588148719574256E-3"/>
                  <c:y val="1.81268968417807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CA-49AE-A5EC-B5039B5506DF}"/>
                </c:ext>
              </c:extLst>
            </c:dLbl>
            <c:dLbl>
              <c:idx val="1"/>
              <c:layout>
                <c:manualLayout>
                  <c:x val="0"/>
                  <c:y val="2.4169195789040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CA-49AE-A5EC-B5039B5506DF}"/>
                </c:ext>
              </c:extLst>
            </c:dLbl>
            <c:dLbl>
              <c:idx val="3"/>
              <c:layout>
                <c:manualLayout>
                  <c:x val="0"/>
                  <c:y val="2.4169195789040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CA-49AE-A5EC-B5039B5506DF}"/>
                </c:ext>
              </c:extLst>
            </c:dLbl>
            <c:dLbl>
              <c:idx val="4"/>
              <c:layout>
                <c:manualLayout>
                  <c:x val="-3.0294074359787215E-3"/>
                  <c:y val="1.2158060530866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CA-49AE-A5EC-B5039B5506DF}"/>
                </c:ext>
              </c:extLst>
            </c:dLbl>
            <c:numFmt formatCode="#,##0" sourceLinked="0"/>
            <c:spPr>
              <a:noFill/>
              <a:ln>
                <a:noFill/>
              </a:ln>
              <a:effectLst/>
            </c:spPr>
            <c:txPr>
              <a:bodyPr/>
              <a:lstStyle/>
              <a:p>
                <a:pPr>
                  <a:defRPr>
                    <a:solidFill>
                      <a:schemeClr val="tx1">
                        <a:lumMod val="65000"/>
                        <a:lumOff val="35000"/>
                      </a:schemeClr>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Лист1!$B$1:$F$1</c:f>
              <c:strCache>
                <c:ptCount val="5"/>
                <c:pt idx="0">
                  <c:v>Лента</c:v>
                </c:pt>
                <c:pt idx="1">
                  <c:v>METRO</c:v>
                </c:pt>
                <c:pt idx="2">
                  <c:v>Ашан</c:v>
                </c:pt>
                <c:pt idx="3">
                  <c:v>Магнит</c:v>
                </c:pt>
                <c:pt idx="4">
                  <c:v>Глобус</c:v>
                </c:pt>
              </c:strCache>
            </c:strRef>
          </c:cat>
          <c:val>
            <c:numRef>
              <c:f>Лист1!$B$4:$F$4</c:f>
            </c:numRef>
          </c:val>
          <c:extLst>
            <c:ext xmlns:c16="http://schemas.microsoft.com/office/drawing/2014/chart" uri="{C3380CC4-5D6E-409C-BE32-E72D297353CC}">
              <c16:uniqueId val="{00000006-81CA-49AE-A5EC-B5039B5506DF}"/>
            </c:ext>
          </c:extLst>
        </c:ser>
        <c:ser>
          <c:idx val="3"/>
          <c:order val="3"/>
          <c:tx>
            <c:strRef>
              <c:f>Лист1!$A$5</c:f>
              <c:strCache>
                <c:ptCount val="1"/>
                <c:pt idx="0">
                  <c:v>2018, ед.</c:v>
                </c:pt>
              </c:strCache>
            </c:strRef>
          </c:tx>
          <c:spPr>
            <a:solidFill>
              <a:srgbClr val="4F81BD"/>
            </a:solidFill>
          </c:spPr>
          <c:invertIfNegative val="0"/>
          <c:cat>
            <c:strRef>
              <c:f>Лист1!$B$1:$F$1</c:f>
              <c:strCache>
                <c:ptCount val="5"/>
                <c:pt idx="0">
                  <c:v>Лента</c:v>
                </c:pt>
                <c:pt idx="1">
                  <c:v>METRO</c:v>
                </c:pt>
                <c:pt idx="2">
                  <c:v>Ашан</c:v>
                </c:pt>
                <c:pt idx="3">
                  <c:v>Магнит</c:v>
                </c:pt>
                <c:pt idx="4">
                  <c:v>Глобус</c:v>
                </c:pt>
              </c:strCache>
            </c:strRef>
          </c:cat>
          <c:val>
            <c:numRef>
              <c:f>Лист1!$B$5:$F$5</c:f>
            </c:numRef>
          </c:val>
          <c:extLst>
            <c:ext xmlns:c16="http://schemas.microsoft.com/office/drawing/2014/chart" uri="{C3380CC4-5D6E-409C-BE32-E72D297353CC}">
              <c16:uniqueId val="{00000007-81CA-49AE-A5EC-B5039B5506DF}"/>
            </c:ext>
          </c:extLst>
        </c:ser>
        <c:ser>
          <c:idx val="4"/>
          <c:order val="4"/>
          <c:tx>
            <c:strRef>
              <c:f>Лист1!$A$6</c:f>
              <c:strCache>
                <c:ptCount val="1"/>
                <c:pt idx="0">
                  <c:v>9 мес. 2018, ед.</c:v>
                </c:pt>
              </c:strCache>
            </c:strRef>
          </c:tx>
          <c:spPr>
            <a:solidFill>
              <a:srgbClr val="95B3D7"/>
            </a:solidFill>
          </c:spPr>
          <c:invertIfNegative val="0"/>
          <c:dLbls>
            <c:dLbl>
              <c:idx val="0"/>
              <c:layout>
                <c:manualLayout>
                  <c:x val="0"/>
                  <c:y val="3.0211494736301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CA-49AE-A5EC-B5039B5506DF}"/>
                </c:ext>
              </c:extLst>
            </c:dLbl>
            <c:dLbl>
              <c:idx val="1"/>
              <c:layout>
                <c:manualLayout>
                  <c:x val="-6.0588148719574256E-3"/>
                  <c:y val="6.00531604016755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1CA-49AE-A5EC-B5039B5506DF}"/>
                </c:ext>
              </c:extLst>
            </c:dLbl>
            <c:dLbl>
              <c:idx val="3"/>
              <c:layout>
                <c:manualLayout>
                  <c:x val="6.0588148719574256E-3"/>
                  <c:y val="2.4316121061733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1CA-49AE-A5EC-B5039B5506DF}"/>
                </c:ext>
              </c:extLst>
            </c:dLbl>
            <c:numFmt formatCode="#,##0" sourceLinked="0"/>
            <c:spPr>
              <a:noFill/>
              <a:ln>
                <a:noFill/>
              </a:ln>
              <a:effectLst/>
            </c:spPr>
            <c:txPr>
              <a:bodyPr/>
              <a:lstStyle/>
              <a:p>
                <a:pPr algn="ctr">
                  <a:defRPr lang="ru-RU" sz="600" b="0" i="0" u="none" strike="noStrike" kern="1200" baseline="0">
                    <a:solidFill>
                      <a:srgbClr val="404040"/>
                    </a:solidFill>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Лист1!$B$1:$F$1</c:f>
              <c:strCache>
                <c:ptCount val="5"/>
                <c:pt idx="0">
                  <c:v>Лента</c:v>
                </c:pt>
                <c:pt idx="1">
                  <c:v>METRO</c:v>
                </c:pt>
                <c:pt idx="2">
                  <c:v>Ашан</c:v>
                </c:pt>
                <c:pt idx="3">
                  <c:v>Магнит</c:v>
                </c:pt>
                <c:pt idx="4">
                  <c:v>Глобус</c:v>
                </c:pt>
              </c:strCache>
            </c:strRef>
          </c:cat>
          <c:val>
            <c:numRef>
              <c:f>Лист1!$B$6:$F$6</c:f>
            </c:numRef>
          </c:val>
          <c:extLst>
            <c:ext xmlns:c16="http://schemas.microsoft.com/office/drawing/2014/chart" uri="{C3380CC4-5D6E-409C-BE32-E72D297353CC}">
              <c16:uniqueId val="{0000000B-81CA-49AE-A5EC-B5039B5506DF}"/>
            </c:ext>
          </c:extLst>
        </c:ser>
        <c:dLbls>
          <c:showLegendKey val="0"/>
          <c:showVal val="0"/>
          <c:showCatName val="0"/>
          <c:showSerName val="0"/>
          <c:showPercent val="0"/>
          <c:showBubbleSize val="0"/>
        </c:dLbls>
        <c:gapWidth val="100"/>
        <c:axId val="-225772800"/>
        <c:axId val="-225772256"/>
      </c:barChart>
      <c:lineChart>
        <c:grouping val="standard"/>
        <c:varyColors val="0"/>
        <c:ser>
          <c:idx val="10"/>
          <c:order val="10"/>
          <c:tx>
            <c:strRef>
              <c:f>Лист1!$A$12</c:f>
              <c:strCache>
                <c:ptCount val="1"/>
                <c:pt idx="0">
                  <c:v>Площадь I пол. 2024, тыс. кв.м</c:v>
                </c:pt>
              </c:strCache>
            </c:strRef>
          </c:tx>
          <c:spPr>
            <a:ln>
              <a:noFill/>
            </a:ln>
          </c:spPr>
          <c:marker>
            <c:symbol val="diamond"/>
            <c:size val="7"/>
            <c:spPr>
              <a:solidFill>
                <a:srgbClr val="F79646"/>
              </a:solidFill>
              <a:ln>
                <a:noFill/>
              </a:ln>
            </c:spPr>
          </c:marker>
          <c:cat>
            <c:strRef>
              <c:f>Лист1!$B$1:$F$1</c:f>
              <c:strCache>
                <c:ptCount val="5"/>
                <c:pt idx="0">
                  <c:v>Лента</c:v>
                </c:pt>
                <c:pt idx="1">
                  <c:v>METRO</c:v>
                </c:pt>
                <c:pt idx="2">
                  <c:v>Ашан</c:v>
                </c:pt>
                <c:pt idx="3">
                  <c:v>Магнит</c:v>
                </c:pt>
                <c:pt idx="4">
                  <c:v>Глобус</c:v>
                </c:pt>
              </c:strCache>
            </c:strRef>
          </c:cat>
          <c:val>
            <c:numRef>
              <c:f>Лист1!$B$12:$F$12</c:f>
              <c:numCache>
                <c:formatCode>General</c:formatCode>
                <c:ptCount val="5"/>
                <c:pt idx="0">
                  <c:v>1399.9658105069989</c:v>
                </c:pt>
                <c:pt idx="1">
                  <c:v>694.22730000000024</c:v>
                </c:pt>
                <c:pt idx="2">
                  <c:v>875.25400000000002</c:v>
                </c:pt>
                <c:pt idx="3">
                  <c:v>731.89161328478372</c:v>
                </c:pt>
                <c:pt idx="4">
                  <c:v>212.38185999999999</c:v>
                </c:pt>
              </c:numCache>
            </c:numRef>
          </c:val>
          <c:smooth val="0"/>
          <c:extLst>
            <c:ext xmlns:c16="http://schemas.microsoft.com/office/drawing/2014/chart" uri="{C3380CC4-5D6E-409C-BE32-E72D297353CC}">
              <c16:uniqueId val="{00000011-81CA-49AE-A5EC-B5039B5506DF}"/>
            </c:ext>
          </c:extLst>
        </c:ser>
        <c:ser>
          <c:idx val="11"/>
          <c:order val="11"/>
          <c:tx>
            <c:strRef>
              <c:f>Лист1!$A$13</c:f>
              <c:strCache>
                <c:ptCount val="1"/>
                <c:pt idx="0">
                  <c:v>Площадь I пол. 2025, тыс. кв.м</c:v>
                </c:pt>
              </c:strCache>
            </c:strRef>
          </c:tx>
          <c:spPr>
            <a:ln>
              <a:noFill/>
            </a:ln>
          </c:spPr>
          <c:marker>
            <c:symbol val="diamond"/>
            <c:size val="7"/>
            <c:spPr>
              <a:solidFill>
                <a:srgbClr val="2C4D75"/>
              </a:solidFill>
              <a:ln>
                <a:noFill/>
              </a:ln>
            </c:spPr>
          </c:marker>
          <c:cat>
            <c:strRef>
              <c:f>Лист1!$B$1:$F$1</c:f>
              <c:strCache>
                <c:ptCount val="5"/>
                <c:pt idx="0">
                  <c:v>Лента</c:v>
                </c:pt>
                <c:pt idx="1">
                  <c:v>METRO</c:v>
                </c:pt>
                <c:pt idx="2">
                  <c:v>Ашан</c:v>
                </c:pt>
                <c:pt idx="3">
                  <c:v>Магнит</c:v>
                </c:pt>
                <c:pt idx="4">
                  <c:v>Глобус</c:v>
                </c:pt>
              </c:strCache>
            </c:strRef>
          </c:cat>
          <c:val>
            <c:numRef>
              <c:f>Лист1!$B$13:$F$13</c:f>
              <c:numCache>
                <c:formatCode>General</c:formatCode>
                <c:ptCount val="5"/>
                <c:pt idx="0">
                  <c:v>1372.7550000000001</c:v>
                </c:pt>
                <c:pt idx="1">
                  <c:v>694.22730000000024</c:v>
                </c:pt>
                <c:pt idx="2">
                  <c:v>857.29399999999998</c:v>
                </c:pt>
                <c:pt idx="3">
                  <c:v>716.78661328478358</c:v>
                </c:pt>
                <c:pt idx="4">
                  <c:v>212.38185999999999</c:v>
                </c:pt>
              </c:numCache>
            </c:numRef>
          </c:val>
          <c:smooth val="0"/>
          <c:extLst>
            <c:ext xmlns:c16="http://schemas.microsoft.com/office/drawing/2014/chart" uri="{C3380CC4-5D6E-409C-BE32-E72D297353CC}">
              <c16:uniqueId val="{00000012-81CA-49AE-A5EC-B5039B5506DF}"/>
            </c:ext>
          </c:extLst>
        </c:ser>
        <c:dLbls>
          <c:showLegendKey val="0"/>
          <c:showVal val="0"/>
          <c:showCatName val="0"/>
          <c:showSerName val="0"/>
          <c:showPercent val="0"/>
          <c:showBubbleSize val="0"/>
        </c:dLbls>
        <c:marker val="1"/>
        <c:smooth val="0"/>
        <c:axId val="616051456"/>
        <c:axId val="616058672"/>
      </c:lineChart>
      <c:catAx>
        <c:axId val="-225772800"/>
        <c:scaling>
          <c:orientation val="minMax"/>
        </c:scaling>
        <c:delete val="0"/>
        <c:axPos val="b"/>
        <c:numFmt formatCode="General" sourceLinked="0"/>
        <c:majorTickMark val="out"/>
        <c:minorTickMark val="none"/>
        <c:tickLblPos val="nextTo"/>
        <c:spPr>
          <a:ln>
            <a:noFill/>
          </a:ln>
        </c:spPr>
        <c:txPr>
          <a:bodyPr rot="0" vert="horz"/>
          <a:lstStyle/>
          <a:p>
            <a:pPr>
              <a:defRPr>
                <a:solidFill>
                  <a:schemeClr val="bg1"/>
                </a:solidFill>
              </a:defRPr>
            </a:pPr>
            <a:endParaRPr lang="ru-RU"/>
          </a:p>
        </c:txPr>
        <c:crossAx val="-225772256"/>
        <c:crosses val="autoZero"/>
        <c:auto val="1"/>
        <c:lblAlgn val="ctr"/>
        <c:lblOffset val="100"/>
        <c:noMultiLvlLbl val="0"/>
      </c:catAx>
      <c:valAx>
        <c:axId val="-225772256"/>
        <c:scaling>
          <c:orientation val="minMax"/>
        </c:scaling>
        <c:delete val="0"/>
        <c:axPos val="l"/>
        <c:majorGridlines>
          <c:spPr>
            <a:ln>
              <a:solidFill>
                <a:srgbClr val="D9D9D9"/>
              </a:solidFill>
            </a:ln>
          </c:spPr>
        </c:majorGridlines>
        <c:numFmt formatCode="General" sourceLinked="1"/>
        <c:majorTickMark val="out"/>
        <c:minorTickMark val="none"/>
        <c:tickLblPos val="nextTo"/>
        <c:spPr>
          <a:ln>
            <a:noFill/>
          </a:ln>
        </c:spPr>
        <c:txPr>
          <a:bodyPr/>
          <a:lstStyle/>
          <a:p>
            <a:pPr>
              <a:defRPr>
                <a:solidFill>
                  <a:srgbClr val="7F7F7F"/>
                </a:solidFill>
              </a:defRPr>
            </a:pPr>
            <a:endParaRPr lang="ru-RU"/>
          </a:p>
        </c:txPr>
        <c:crossAx val="-225772800"/>
        <c:crosses val="autoZero"/>
        <c:crossBetween val="between"/>
      </c:valAx>
      <c:valAx>
        <c:axId val="616058672"/>
        <c:scaling>
          <c:orientation val="minMax"/>
        </c:scaling>
        <c:delete val="0"/>
        <c:axPos val="r"/>
        <c:numFmt formatCode="General" sourceLinked="1"/>
        <c:majorTickMark val="out"/>
        <c:minorTickMark val="none"/>
        <c:tickLblPos val="nextTo"/>
        <c:spPr>
          <a:ln>
            <a:noFill/>
          </a:ln>
        </c:spPr>
        <c:txPr>
          <a:bodyPr/>
          <a:lstStyle/>
          <a:p>
            <a:pPr>
              <a:defRPr sz="300">
                <a:noFill/>
              </a:defRPr>
            </a:pPr>
            <a:endParaRPr lang="ru-RU"/>
          </a:p>
        </c:txPr>
        <c:crossAx val="616051456"/>
        <c:crosses val="max"/>
        <c:crossBetween val="between"/>
      </c:valAx>
      <c:catAx>
        <c:axId val="616051456"/>
        <c:scaling>
          <c:orientation val="minMax"/>
        </c:scaling>
        <c:delete val="1"/>
        <c:axPos val="b"/>
        <c:numFmt formatCode="General" sourceLinked="1"/>
        <c:majorTickMark val="out"/>
        <c:minorTickMark val="none"/>
        <c:tickLblPos val="nextTo"/>
        <c:crossAx val="616058672"/>
        <c:crosses val="autoZero"/>
        <c:auto val="1"/>
        <c:lblAlgn val="ctr"/>
        <c:lblOffset val="100"/>
        <c:noMultiLvlLbl val="0"/>
      </c:catAx>
    </c:plotArea>
    <c:legend>
      <c:legendPos val="b"/>
      <c:layout>
        <c:manualLayout>
          <c:xMode val="edge"/>
          <c:yMode val="edge"/>
          <c:x val="9.9512079759727354E-2"/>
          <c:y val="0.85717438454747941"/>
          <c:w val="0.83740001477417958"/>
          <c:h val="0.14282561545252057"/>
        </c:manualLayout>
      </c:layout>
      <c:overlay val="0"/>
      <c:txPr>
        <a:bodyPr/>
        <a:lstStyle/>
        <a:p>
          <a:pPr>
            <a:defRPr>
              <a:solidFill>
                <a:srgbClr val="7F7F7F"/>
              </a:solidFill>
            </a:defRPr>
          </a:pPr>
          <a:endParaRPr lang="ru-RU"/>
        </a:p>
      </c:txPr>
    </c:legend>
    <c:plotVisOnly val="1"/>
    <c:dispBlanksAs val="gap"/>
    <c:showDLblsOverMax val="0"/>
  </c:chart>
  <c:txPr>
    <a:bodyPr/>
    <a:lstStyle/>
    <a:p>
      <a:pPr>
        <a:defRPr sz="600">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066882502328981E-2"/>
          <c:y val="0.16406000595250692"/>
          <c:w val="0.83368898128917401"/>
          <c:h val="0.53425550663173205"/>
        </c:manualLayout>
      </c:layout>
      <c:barChart>
        <c:barDir val="col"/>
        <c:grouping val="stacked"/>
        <c:varyColors val="0"/>
        <c:ser>
          <c:idx val="0"/>
          <c:order val="0"/>
          <c:tx>
            <c:strRef>
              <c:f>Лист1!$A$2</c:f>
              <c:strCache>
                <c:ptCount val="1"/>
                <c:pt idx="0">
                  <c:v>Экспресс-доставка</c:v>
                </c:pt>
              </c:strCache>
            </c:strRef>
          </c:tx>
          <c:spPr>
            <a:solidFill>
              <a:srgbClr val="9982B4"/>
            </a:solidFill>
          </c:spPr>
          <c:invertIfNegative val="0"/>
          <c:dPt>
            <c:idx val="6"/>
            <c:invertIfNegative val="0"/>
            <c:bubble3D val="0"/>
            <c:extLst>
              <c:ext xmlns:c16="http://schemas.microsoft.com/office/drawing/2014/chart" uri="{C3380CC4-5D6E-409C-BE32-E72D297353CC}">
                <c16:uniqueId val="{00000000-9797-4542-9299-F84B2892369A}"/>
              </c:ext>
            </c:extLst>
          </c:dPt>
          <c:dPt>
            <c:idx val="7"/>
            <c:invertIfNegative val="0"/>
            <c:bubble3D val="0"/>
            <c:extLst>
              <c:ext xmlns:c16="http://schemas.microsoft.com/office/drawing/2014/chart" uri="{C3380CC4-5D6E-409C-BE32-E72D297353CC}">
                <c16:uniqueId val="{00000001-9797-4542-9299-F84B2892369A}"/>
              </c:ext>
            </c:extLst>
          </c:dPt>
          <c:dPt>
            <c:idx val="8"/>
            <c:invertIfNegative val="0"/>
            <c:bubble3D val="0"/>
            <c:extLst>
              <c:ext xmlns:c16="http://schemas.microsoft.com/office/drawing/2014/chart" uri="{C3380CC4-5D6E-409C-BE32-E72D297353CC}">
                <c16:uniqueId val="{00000002-9797-4542-9299-F84B2892369A}"/>
              </c:ext>
            </c:extLst>
          </c:dPt>
          <c:dPt>
            <c:idx val="9"/>
            <c:invertIfNegative val="0"/>
            <c:bubble3D val="0"/>
            <c:extLst>
              <c:ext xmlns:c16="http://schemas.microsoft.com/office/drawing/2014/chart" uri="{C3380CC4-5D6E-409C-BE32-E72D297353CC}">
                <c16:uniqueId val="{00000003-9797-4542-9299-F84B2892369A}"/>
              </c:ext>
            </c:extLst>
          </c:dPt>
          <c:dPt>
            <c:idx val="10"/>
            <c:invertIfNegative val="0"/>
            <c:bubble3D val="0"/>
            <c:extLst>
              <c:ext xmlns:c16="http://schemas.microsoft.com/office/drawing/2014/chart" uri="{C3380CC4-5D6E-409C-BE32-E72D297353CC}">
                <c16:uniqueId val="{00000004-9797-4542-9299-F84B2892369A}"/>
              </c:ext>
            </c:extLst>
          </c:dPt>
          <c:cat>
            <c:strRef>
              <c:f>Лист1!$B$1:$M$1</c:f>
              <c:strCache>
                <c:ptCount val="8"/>
                <c:pt idx="0">
                  <c:v>2019</c:v>
                </c:pt>
                <c:pt idx="1">
                  <c:v>2020</c:v>
                </c:pt>
                <c:pt idx="2">
                  <c:v>2021</c:v>
                </c:pt>
                <c:pt idx="3">
                  <c:v>2022</c:v>
                </c:pt>
                <c:pt idx="4">
                  <c:v>2023</c:v>
                </c:pt>
                <c:pt idx="5">
                  <c:v>2024</c:v>
                </c:pt>
                <c:pt idx="6">
                  <c:v>I пол. 2024</c:v>
                </c:pt>
                <c:pt idx="7">
                  <c:v>I пол. 2025</c:v>
                </c:pt>
              </c:strCache>
            </c:strRef>
          </c:cat>
          <c:val>
            <c:numRef>
              <c:f>Лист1!$B$2:$M$2</c:f>
              <c:numCache>
                <c:formatCode>0.0</c:formatCode>
                <c:ptCount val="8"/>
                <c:pt idx="0">
                  <c:v>0.86856999999999984</c:v>
                </c:pt>
                <c:pt idx="1">
                  <c:v>48.35</c:v>
                </c:pt>
                <c:pt idx="2">
                  <c:v>199.7</c:v>
                </c:pt>
                <c:pt idx="3">
                  <c:v>366</c:v>
                </c:pt>
                <c:pt idx="4">
                  <c:v>574.5</c:v>
                </c:pt>
                <c:pt idx="5" formatCode="0">
                  <c:v>877</c:v>
                </c:pt>
                <c:pt idx="6" formatCode="0">
                  <c:v>412</c:v>
                </c:pt>
                <c:pt idx="7" formatCode="0">
                  <c:v>573</c:v>
                </c:pt>
              </c:numCache>
            </c:numRef>
          </c:val>
          <c:extLst>
            <c:ext xmlns:c16="http://schemas.microsoft.com/office/drawing/2014/chart" uri="{C3380CC4-5D6E-409C-BE32-E72D297353CC}">
              <c16:uniqueId val="{00000008-9797-4542-9299-F84B2892369A}"/>
            </c:ext>
          </c:extLst>
        </c:ser>
        <c:ser>
          <c:idx val="1"/>
          <c:order val="1"/>
          <c:tx>
            <c:strRef>
              <c:f>Лист1!$A$3</c:f>
              <c:strCache>
                <c:ptCount val="1"/>
                <c:pt idx="0">
                  <c:v>Плановая доставка и самовывоз (без маркетплейсов и алкомаркетов)</c:v>
                </c:pt>
              </c:strCache>
            </c:strRef>
          </c:tx>
          <c:spPr>
            <a:solidFill>
              <a:srgbClr val="4F81BD"/>
            </a:solidFill>
          </c:spPr>
          <c:invertIfNegative val="0"/>
          <c:dPt>
            <c:idx val="6"/>
            <c:invertIfNegative val="0"/>
            <c:bubble3D val="0"/>
            <c:extLst>
              <c:ext xmlns:c16="http://schemas.microsoft.com/office/drawing/2014/chart" uri="{C3380CC4-5D6E-409C-BE32-E72D297353CC}">
                <c16:uniqueId val="{00000009-9797-4542-9299-F84B2892369A}"/>
              </c:ext>
            </c:extLst>
          </c:dPt>
          <c:dPt>
            <c:idx val="7"/>
            <c:invertIfNegative val="0"/>
            <c:bubble3D val="0"/>
            <c:extLst>
              <c:ext xmlns:c16="http://schemas.microsoft.com/office/drawing/2014/chart" uri="{C3380CC4-5D6E-409C-BE32-E72D297353CC}">
                <c16:uniqueId val="{0000000A-9797-4542-9299-F84B2892369A}"/>
              </c:ext>
            </c:extLst>
          </c:dPt>
          <c:dPt>
            <c:idx val="8"/>
            <c:invertIfNegative val="0"/>
            <c:bubble3D val="0"/>
            <c:extLst>
              <c:ext xmlns:c16="http://schemas.microsoft.com/office/drawing/2014/chart" uri="{C3380CC4-5D6E-409C-BE32-E72D297353CC}">
                <c16:uniqueId val="{0000000B-9797-4542-9299-F84B2892369A}"/>
              </c:ext>
            </c:extLst>
          </c:dPt>
          <c:dPt>
            <c:idx val="9"/>
            <c:invertIfNegative val="0"/>
            <c:bubble3D val="0"/>
            <c:extLst>
              <c:ext xmlns:c16="http://schemas.microsoft.com/office/drawing/2014/chart" uri="{C3380CC4-5D6E-409C-BE32-E72D297353CC}">
                <c16:uniqueId val="{0000000C-9797-4542-9299-F84B2892369A}"/>
              </c:ext>
            </c:extLst>
          </c:dPt>
          <c:dPt>
            <c:idx val="10"/>
            <c:invertIfNegative val="0"/>
            <c:bubble3D val="0"/>
            <c:extLst>
              <c:ext xmlns:c16="http://schemas.microsoft.com/office/drawing/2014/chart" uri="{C3380CC4-5D6E-409C-BE32-E72D297353CC}">
                <c16:uniqueId val="{0000000D-9797-4542-9299-F84B2892369A}"/>
              </c:ext>
            </c:extLst>
          </c:dPt>
          <c:cat>
            <c:strRef>
              <c:f>Лист1!$B$1:$M$1</c:f>
              <c:strCache>
                <c:ptCount val="8"/>
                <c:pt idx="0">
                  <c:v>2019</c:v>
                </c:pt>
                <c:pt idx="1">
                  <c:v>2020</c:v>
                </c:pt>
                <c:pt idx="2">
                  <c:v>2021</c:v>
                </c:pt>
                <c:pt idx="3">
                  <c:v>2022</c:v>
                </c:pt>
                <c:pt idx="4">
                  <c:v>2023</c:v>
                </c:pt>
                <c:pt idx="5">
                  <c:v>2024</c:v>
                </c:pt>
                <c:pt idx="6">
                  <c:v>I пол. 2024</c:v>
                </c:pt>
                <c:pt idx="7">
                  <c:v>I пол. 2025</c:v>
                </c:pt>
              </c:strCache>
            </c:strRef>
          </c:cat>
          <c:val>
            <c:numRef>
              <c:f>Лист1!$B$3:$M$3</c:f>
              <c:numCache>
                <c:formatCode>0.00</c:formatCode>
                <c:ptCount val="8"/>
                <c:pt idx="0" formatCode="0.0">
                  <c:v>42.126593816632848</c:v>
                </c:pt>
                <c:pt idx="1">
                  <c:v>62.035342538990783</c:v>
                </c:pt>
                <c:pt idx="2">
                  <c:v>127.50489999999999</c:v>
                </c:pt>
                <c:pt idx="3">
                  <c:v>148.64984240656105</c:v>
                </c:pt>
                <c:pt idx="4">
                  <c:v>174.74993912512591</c:v>
                </c:pt>
                <c:pt idx="5" formatCode="0">
                  <c:v>188.85723458262981</c:v>
                </c:pt>
                <c:pt idx="6" formatCode="0">
                  <c:v>101.03575276671172</c:v>
                </c:pt>
                <c:pt idx="7" formatCode="0">
                  <c:v>77.880999999999986</c:v>
                </c:pt>
              </c:numCache>
            </c:numRef>
          </c:val>
          <c:extLst>
            <c:ext xmlns:c16="http://schemas.microsoft.com/office/drawing/2014/chart" uri="{C3380CC4-5D6E-409C-BE32-E72D297353CC}">
              <c16:uniqueId val="{0000000F-9797-4542-9299-F84B2892369A}"/>
            </c:ext>
          </c:extLst>
        </c:ser>
        <c:ser>
          <c:idx val="2"/>
          <c:order val="2"/>
          <c:tx>
            <c:strRef>
              <c:f>Лист1!$A$4</c:f>
              <c:strCache>
                <c:ptCount val="1"/>
                <c:pt idx="0">
                  <c:v>Плановая доставка маркетплейсы</c:v>
                </c:pt>
              </c:strCache>
            </c:strRef>
          </c:tx>
          <c:spPr>
            <a:solidFill>
              <a:srgbClr val="C0504D"/>
            </a:solidFill>
            <a:ln>
              <a:noFill/>
            </a:ln>
          </c:spPr>
          <c:invertIfNegative val="0"/>
          <c:dPt>
            <c:idx val="6"/>
            <c:invertIfNegative val="0"/>
            <c:bubble3D val="0"/>
            <c:extLst>
              <c:ext xmlns:c16="http://schemas.microsoft.com/office/drawing/2014/chart" uri="{C3380CC4-5D6E-409C-BE32-E72D297353CC}">
                <c16:uniqueId val="{00000010-9797-4542-9299-F84B2892369A}"/>
              </c:ext>
            </c:extLst>
          </c:dPt>
          <c:dPt>
            <c:idx val="7"/>
            <c:invertIfNegative val="0"/>
            <c:bubble3D val="0"/>
            <c:extLst>
              <c:ext xmlns:c16="http://schemas.microsoft.com/office/drawing/2014/chart" uri="{C3380CC4-5D6E-409C-BE32-E72D297353CC}">
                <c16:uniqueId val="{00000011-9797-4542-9299-F84B2892369A}"/>
              </c:ext>
            </c:extLst>
          </c:dPt>
          <c:dPt>
            <c:idx val="8"/>
            <c:invertIfNegative val="0"/>
            <c:bubble3D val="0"/>
            <c:extLst>
              <c:ext xmlns:c16="http://schemas.microsoft.com/office/drawing/2014/chart" uri="{C3380CC4-5D6E-409C-BE32-E72D297353CC}">
                <c16:uniqueId val="{00000012-9797-4542-9299-F84B2892369A}"/>
              </c:ext>
            </c:extLst>
          </c:dPt>
          <c:dPt>
            <c:idx val="9"/>
            <c:invertIfNegative val="0"/>
            <c:bubble3D val="0"/>
            <c:extLst>
              <c:ext xmlns:c16="http://schemas.microsoft.com/office/drawing/2014/chart" uri="{C3380CC4-5D6E-409C-BE32-E72D297353CC}">
                <c16:uniqueId val="{00000013-9797-4542-9299-F84B2892369A}"/>
              </c:ext>
            </c:extLst>
          </c:dPt>
          <c:dPt>
            <c:idx val="10"/>
            <c:invertIfNegative val="0"/>
            <c:bubble3D val="0"/>
            <c:extLst>
              <c:ext xmlns:c16="http://schemas.microsoft.com/office/drawing/2014/chart" uri="{C3380CC4-5D6E-409C-BE32-E72D297353CC}">
                <c16:uniqueId val="{00000014-9797-4542-9299-F84B2892369A}"/>
              </c:ext>
            </c:extLst>
          </c:dPt>
          <c:cat>
            <c:strRef>
              <c:f>Лист1!$B$1:$M$1</c:f>
              <c:strCache>
                <c:ptCount val="8"/>
                <c:pt idx="0">
                  <c:v>2019</c:v>
                </c:pt>
                <c:pt idx="1">
                  <c:v>2020</c:v>
                </c:pt>
                <c:pt idx="2">
                  <c:v>2021</c:v>
                </c:pt>
                <c:pt idx="3">
                  <c:v>2022</c:v>
                </c:pt>
                <c:pt idx="4">
                  <c:v>2023</c:v>
                </c:pt>
                <c:pt idx="5">
                  <c:v>2024</c:v>
                </c:pt>
                <c:pt idx="6">
                  <c:v>I пол. 2024</c:v>
                </c:pt>
                <c:pt idx="7">
                  <c:v>I пол. 2025</c:v>
                </c:pt>
              </c:strCache>
            </c:strRef>
          </c:cat>
          <c:val>
            <c:numRef>
              <c:f>Лист1!$B$4:$M$4</c:f>
              <c:numCache>
                <c:formatCode>0.00</c:formatCode>
                <c:ptCount val="8"/>
                <c:pt idx="1">
                  <c:v>44.614657461009202</c:v>
                </c:pt>
                <c:pt idx="2">
                  <c:v>55.795099999999998</c:v>
                </c:pt>
                <c:pt idx="3">
                  <c:v>110.35015759343895</c:v>
                </c:pt>
                <c:pt idx="4">
                  <c:v>175.75006087487409</c:v>
                </c:pt>
                <c:pt idx="5" formatCode="0.0">
                  <c:v>214.14276541737019</c:v>
                </c:pt>
                <c:pt idx="6" formatCode="0.0">
                  <c:v>91.964247233288276</c:v>
                </c:pt>
                <c:pt idx="7" formatCode="0.0">
                  <c:v>122.11900000000001</c:v>
                </c:pt>
              </c:numCache>
            </c:numRef>
          </c:val>
          <c:extLst>
            <c:ext xmlns:c16="http://schemas.microsoft.com/office/drawing/2014/chart" uri="{C3380CC4-5D6E-409C-BE32-E72D297353CC}">
              <c16:uniqueId val="{00000015-9797-4542-9299-F84B2892369A}"/>
            </c:ext>
          </c:extLst>
        </c:ser>
        <c:dLbls>
          <c:showLegendKey val="0"/>
          <c:showVal val="0"/>
          <c:showCatName val="0"/>
          <c:showSerName val="0"/>
          <c:showPercent val="0"/>
          <c:showBubbleSize val="0"/>
        </c:dLbls>
        <c:gapWidth val="150"/>
        <c:overlap val="100"/>
        <c:axId val="490367744"/>
        <c:axId val="490365392"/>
      </c:barChart>
      <c:lineChart>
        <c:grouping val="standard"/>
        <c:varyColors val="0"/>
        <c:ser>
          <c:idx val="3"/>
          <c:order val="3"/>
          <c:tx>
            <c:strRef>
              <c:f>Лист1!$A$5</c:f>
              <c:strCache>
                <c:ptCount val="1"/>
                <c:pt idx="0">
                  <c:v>Тотал</c:v>
                </c:pt>
              </c:strCache>
            </c:strRef>
          </c:tx>
          <c:spPr>
            <a:ln>
              <a:noFill/>
            </a:ln>
          </c:spPr>
          <c:marker>
            <c:symbol val="none"/>
          </c:marker>
          <c:cat>
            <c:strRef>
              <c:f>Лист1!$B$1:$M$1</c:f>
              <c:strCache>
                <c:ptCount val="8"/>
                <c:pt idx="0">
                  <c:v>2019</c:v>
                </c:pt>
                <c:pt idx="1">
                  <c:v>2020</c:v>
                </c:pt>
                <c:pt idx="2">
                  <c:v>2021</c:v>
                </c:pt>
                <c:pt idx="3">
                  <c:v>2022</c:v>
                </c:pt>
                <c:pt idx="4">
                  <c:v>2023</c:v>
                </c:pt>
                <c:pt idx="5">
                  <c:v>2024</c:v>
                </c:pt>
                <c:pt idx="6">
                  <c:v>I пол. 2024</c:v>
                </c:pt>
                <c:pt idx="7">
                  <c:v>I пол. 2025</c:v>
                </c:pt>
              </c:strCache>
            </c:strRef>
          </c:cat>
          <c:val>
            <c:numRef>
              <c:f>Лист1!$B$5:$M$5</c:f>
              <c:numCache>
                <c:formatCode>0</c:formatCode>
                <c:ptCount val="8"/>
                <c:pt idx="0">
                  <c:v>42.995163816632846</c:v>
                </c:pt>
                <c:pt idx="1">
                  <c:v>155</c:v>
                </c:pt>
                <c:pt idx="2">
                  <c:v>382.99999999999994</c:v>
                </c:pt>
                <c:pt idx="3">
                  <c:v>625</c:v>
                </c:pt>
                <c:pt idx="4">
                  <c:v>925</c:v>
                </c:pt>
                <c:pt idx="5">
                  <c:v>1280</c:v>
                </c:pt>
                <c:pt idx="6">
                  <c:v>605</c:v>
                </c:pt>
                <c:pt idx="7">
                  <c:v>773</c:v>
                </c:pt>
              </c:numCache>
            </c:numRef>
          </c:val>
          <c:smooth val="0"/>
          <c:extLst>
            <c:ext xmlns:c16="http://schemas.microsoft.com/office/drawing/2014/chart" uri="{C3380CC4-5D6E-409C-BE32-E72D297353CC}">
              <c16:uniqueId val="{00000016-9797-4542-9299-F84B2892369A}"/>
            </c:ext>
          </c:extLst>
        </c:ser>
        <c:dLbls>
          <c:showLegendKey val="0"/>
          <c:showVal val="0"/>
          <c:showCatName val="0"/>
          <c:showSerName val="0"/>
          <c:showPercent val="0"/>
          <c:showBubbleSize val="0"/>
        </c:dLbls>
        <c:marker val="1"/>
        <c:smooth val="0"/>
        <c:axId val="490367744"/>
        <c:axId val="490365392"/>
      </c:lineChart>
      <c:lineChart>
        <c:grouping val="standard"/>
        <c:varyColors val="0"/>
        <c:ser>
          <c:idx val="4"/>
          <c:order val="4"/>
          <c:tx>
            <c:strRef>
              <c:f>Лист1!$A$6</c:f>
              <c:strCache>
                <c:ptCount val="1"/>
                <c:pt idx="0">
                  <c:v>Доля экспресс-доставки, %</c:v>
                </c:pt>
              </c:strCache>
            </c:strRef>
          </c:tx>
          <c:spPr>
            <a:ln w="28575">
              <a:noFill/>
            </a:ln>
          </c:spPr>
          <c:marker>
            <c:symbol val="diamond"/>
            <c:size val="6"/>
            <c:spPr>
              <a:solidFill>
                <a:srgbClr val="1DE95C"/>
              </a:solidFill>
              <a:ln>
                <a:noFill/>
              </a:ln>
            </c:spPr>
          </c:marker>
          <c:cat>
            <c:strRef>
              <c:f>Лист1!$B$1:$M$1</c:f>
              <c:strCache>
                <c:ptCount val="8"/>
                <c:pt idx="0">
                  <c:v>2019</c:v>
                </c:pt>
                <c:pt idx="1">
                  <c:v>2020</c:v>
                </c:pt>
                <c:pt idx="2">
                  <c:v>2021</c:v>
                </c:pt>
                <c:pt idx="3">
                  <c:v>2022</c:v>
                </c:pt>
                <c:pt idx="4">
                  <c:v>2023</c:v>
                </c:pt>
                <c:pt idx="5">
                  <c:v>2024</c:v>
                </c:pt>
                <c:pt idx="6">
                  <c:v>I пол. 2024</c:v>
                </c:pt>
                <c:pt idx="7">
                  <c:v>I пол. 2025</c:v>
                </c:pt>
              </c:strCache>
            </c:strRef>
          </c:cat>
          <c:val>
            <c:numRef>
              <c:f>Лист1!$B$6:$M$6</c:f>
              <c:numCache>
                <c:formatCode>0.0%</c:formatCode>
                <c:ptCount val="8"/>
                <c:pt idx="0">
                  <c:v>2.0201574384140157E-2</c:v>
                </c:pt>
                <c:pt idx="1">
                  <c:v>0.31193548387096776</c:v>
                </c:pt>
                <c:pt idx="2">
                  <c:v>0.52140992167101829</c:v>
                </c:pt>
                <c:pt idx="3">
                  <c:v>0.58560000000000001</c:v>
                </c:pt>
                <c:pt idx="4">
                  <c:v>0.62108108108108107</c:v>
                </c:pt>
                <c:pt idx="5">
                  <c:v>0.68515625000000002</c:v>
                </c:pt>
                <c:pt idx="6">
                  <c:v>0.68099173553719006</c:v>
                </c:pt>
                <c:pt idx="7">
                  <c:v>0.74126778783958602</c:v>
                </c:pt>
              </c:numCache>
            </c:numRef>
          </c:val>
          <c:smooth val="0"/>
          <c:extLst>
            <c:ext xmlns:c16="http://schemas.microsoft.com/office/drawing/2014/chart" uri="{C3380CC4-5D6E-409C-BE32-E72D297353CC}">
              <c16:uniqueId val="{0000000F-2240-446B-8BF6-7E3875FD14FA}"/>
            </c:ext>
          </c:extLst>
        </c:ser>
        <c:dLbls>
          <c:showLegendKey val="0"/>
          <c:showVal val="0"/>
          <c:showCatName val="0"/>
          <c:showSerName val="0"/>
          <c:showPercent val="0"/>
          <c:showBubbleSize val="0"/>
        </c:dLbls>
        <c:marker val="1"/>
        <c:smooth val="0"/>
        <c:axId val="402558128"/>
        <c:axId val="457916896"/>
      </c:lineChart>
      <c:catAx>
        <c:axId val="490367744"/>
        <c:scaling>
          <c:orientation val="minMax"/>
        </c:scaling>
        <c:delete val="0"/>
        <c:axPos val="b"/>
        <c:numFmt formatCode="General" sourceLinked="0"/>
        <c:majorTickMark val="out"/>
        <c:minorTickMark val="none"/>
        <c:tickLblPos val="nextTo"/>
        <c:spPr>
          <a:ln>
            <a:noFill/>
          </a:ln>
        </c:spPr>
        <c:txPr>
          <a:bodyPr rot="0" vert="horz"/>
          <a:lstStyle/>
          <a:p>
            <a:pPr>
              <a:defRPr>
                <a:solidFill>
                  <a:srgbClr val="7F7F7F"/>
                </a:solidFill>
              </a:defRPr>
            </a:pPr>
            <a:endParaRPr lang="ru-RU"/>
          </a:p>
        </c:txPr>
        <c:crossAx val="490365392"/>
        <c:crosses val="autoZero"/>
        <c:auto val="1"/>
        <c:lblAlgn val="ctr"/>
        <c:lblOffset val="100"/>
        <c:noMultiLvlLbl val="0"/>
      </c:catAx>
      <c:valAx>
        <c:axId val="490365392"/>
        <c:scaling>
          <c:orientation val="minMax"/>
          <c:max val="1500"/>
          <c:min val="0"/>
        </c:scaling>
        <c:delete val="0"/>
        <c:axPos val="l"/>
        <c:majorGridlines>
          <c:spPr>
            <a:ln>
              <a:solidFill>
                <a:srgbClr val="D9D9D9"/>
              </a:solidFill>
            </a:ln>
          </c:spPr>
        </c:majorGridlines>
        <c:numFmt formatCode="General" sourceLinked="0"/>
        <c:majorTickMark val="out"/>
        <c:minorTickMark val="none"/>
        <c:tickLblPos val="nextTo"/>
        <c:spPr>
          <a:ln>
            <a:noFill/>
          </a:ln>
        </c:spPr>
        <c:txPr>
          <a:bodyPr/>
          <a:lstStyle/>
          <a:p>
            <a:pPr>
              <a:defRPr>
                <a:solidFill>
                  <a:srgbClr val="7F7F7F"/>
                </a:solidFill>
              </a:defRPr>
            </a:pPr>
            <a:endParaRPr lang="ru-RU"/>
          </a:p>
        </c:txPr>
        <c:crossAx val="490367744"/>
        <c:crosses val="autoZero"/>
        <c:crossBetween val="between"/>
      </c:valAx>
      <c:valAx>
        <c:axId val="457916896"/>
        <c:scaling>
          <c:orientation val="minMax"/>
          <c:max val="0.8"/>
          <c:min val="0"/>
        </c:scaling>
        <c:delete val="0"/>
        <c:axPos val="r"/>
        <c:numFmt formatCode="0.0%" sourceLinked="1"/>
        <c:majorTickMark val="out"/>
        <c:minorTickMark val="none"/>
        <c:tickLblPos val="none"/>
        <c:spPr>
          <a:ln>
            <a:noFill/>
          </a:ln>
        </c:spPr>
        <c:crossAx val="402558128"/>
        <c:crosses val="max"/>
        <c:crossBetween val="between"/>
      </c:valAx>
      <c:catAx>
        <c:axId val="402558128"/>
        <c:scaling>
          <c:orientation val="minMax"/>
        </c:scaling>
        <c:delete val="1"/>
        <c:axPos val="b"/>
        <c:numFmt formatCode="General" sourceLinked="1"/>
        <c:majorTickMark val="out"/>
        <c:minorTickMark val="none"/>
        <c:tickLblPos val="nextTo"/>
        <c:crossAx val="457916896"/>
        <c:crosses val="autoZero"/>
        <c:auto val="1"/>
        <c:lblAlgn val="ctr"/>
        <c:lblOffset val="100"/>
        <c:noMultiLvlLbl val="0"/>
      </c:catAx>
    </c:plotArea>
    <c:legend>
      <c:legendPos val="b"/>
      <c:legendEntry>
        <c:idx val="3"/>
        <c:delete val="1"/>
      </c:legendEntry>
      <c:layout>
        <c:manualLayout>
          <c:xMode val="edge"/>
          <c:yMode val="edge"/>
          <c:x val="3.0941487941508087E-2"/>
          <c:y val="0.77691607010270092"/>
          <c:w val="0.93517612620759172"/>
          <c:h val="0.16590024012647051"/>
        </c:manualLayout>
      </c:layout>
      <c:overlay val="0"/>
      <c:txPr>
        <a:bodyPr/>
        <a:lstStyle/>
        <a:p>
          <a:pPr>
            <a:defRPr baseline="0">
              <a:solidFill>
                <a:schemeClr val="bg1">
                  <a:lumMod val="50000"/>
                </a:schemeClr>
              </a:solidFill>
            </a:defRPr>
          </a:pPr>
          <a:endParaRPr lang="ru-RU"/>
        </a:p>
      </c:txPr>
    </c:legend>
    <c:plotVisOnly val="1"/>
    <c:dispBlanksAs val="gap"/>
    <c:showDLblsOverMax val="0"/>
  </c:chart>
  <c:txPr>
    <a:bodyPr/>
    <a:lstStyle/>
    <a:p>
      <a:pPr>
        <a:defRPr sz="600">
          <a:latin typeface="Roboto Condensed" panose="02000000000000000000" pitchFamily="2" charset="0"/>
          <a:ea typeface="Roboto Condensed" panose="02000000000000000000" pitchFamily="2" charset="0"/>
          <a:cs typeface="Roboto Condensed" panose="02000000000000000000" pitchFamily="2" charset="0"/>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hyperlink" Target="https://infoline.spb.ru/shop/issledovaniya-rynkov/page.php?ID=288306" TargetMode="External"/><Relationship Id="rId7" Type="http://schemas.openxmlformats.org/officeDocument/2006/relationships/hyperlink" Target="https://infoline.spb.ru/shop/bazy-i-reestry-kompaniy/page.php?ID=291449" TargetMode="External"/><Relationship Id="rId2" Type="http://schemas.openxmlformats.org/officeDocument/2006/relationships/hyperlink" Target="https://infoline.spb.ru/shop/issledovaniya-rynkov/page.php?ID=291137" TargetMode="External"/><Relationship Id="rId1" Type="http://schemas.openxmlformats.org/officeDocument/2006/relationships/hyperlink" Target="https://infoline.spb.ru/shop/issledovaniya-rynkov/page.php?ID=291154" TargetMode="External"/><Relationship Id="rId6" Type="http://schemas.openxmlformats.org/officeDocument/2006/relationships/hyperlink" Target="https://infoline.spb.ru/shop/issledovaniya-rynkov/page.php?ID=285776" TargetMode="External"/><Relationship Id="rId5" Type="http://schemas.openxmlformats.org/officeDocument/2006/relationships/hyperlink" Target="https://infoline.spb.ru/shop/issledovaniya-rynkov/page.php?ID=283018" TargetMode="External"/><Relationship Id="rId4" Type="http://schemas.openxmlformats.org/officeDocument/2006/relationships/hyperlink" Target="https://infoline.spb.ru/shop/issledovaniya-rynkov/page.php?ID=283023&amp;sphrase_id=305347"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infoline.spb.ru/shop/issledovaniya-rynkov/page.php?ID=283018" TargetMode="External"/><Relationship Id="rId2" Type="http://schemas.openxmlformats.org/officeDocument/2006/relationships/hyperlink" Target="https://infoline.spb.ru/shop/issledovaniya-rynkov/page.php?ID=283023&amp;sphrase_id=305347" TargetMode="External"/><Relationship Id="rId1" Type="http://schemas.openxmlformats.org/officeDocument/2006/relationships/hyperlink" Target="https://infoline.spb.ru/shop/issledovaniya-rynkov/page.php?ID=291137"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06B057-3B17-4B97-BEEC-B723E9AD89E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ru-RU"/>
        </a:p>
      </dgm:t>
    </dgm:pt>
    <dgm:pt modelId="{8727CCFB-3083-4500-99EA-820FB3B9A499}">
      <dgm:prSet phldrT="[Текст]" custT="1"/>
      <dgm:spPr/>
      <dgm:t>
        <a:bodyPr/>
        <a:lstStyle/>
        <a:p>
          <a:r>
            <a:rPr lang="ru-RU" sz="900" b="1" dirty="0">
              <a:latin typeface="Roboto Condensed" panose="02000000000000000000" pitchFamily="2" charset="0"/>
              <a:ea typeface="Roboto Condensed" panose="02000000000000000000" pitchFamily="2" charset="0"/>
              <a:cs typeface="Roboto Condensed" panose="02000000000000000000" pitchFamily="2" charset="0"/>
            </a:rPr>
            <a:t>Обзор </a:t>
          </a:r>
          <a:r>
            <a:rPr lang="ru-RU" sz="900" b="1" u="sng" dirty="0">
              <a:latin typeface="Roboto Condensed" panose="02000000000000000000" pitchFamily="2" charset="0"/>
              <a:ea typeface="Roboto Condensed" panose="02000000000000000000" pitchFamily="2" charset="0"/>
              <a:cs typeface="Roboto Condensed" panose="02000000000000000000" pitchFamily="2" charset="0"/>
            </a:rPr>
            <a:t>"Состояние потребительского рынка и Рейтинг торговых сетей </a:t>
          </a:r>
          <a:r>
            <a:rPr lang="en-US" sz="900" b="1" u="sng" dirty="0">
              <a:latin typeface="Roboto Condensed" panose="02000000000000000000" pitchFamily="2" charset="0"/>
              <a:ea typeface="Roboto Condensed" panose="02000000000000000000" pitchFamily="2" charset="0"/>
              <a:cs typeface="Roboto Condensed" panose="02000000000000000000" pitchFamily="2" charset="0"/>
            </a:rPr>
            <a:t>FMCG </a:t>
          </a:r>
          <a:r>
            <a:rPr lang="ru-RU" sz="900" b="1" u="sng" dirty="0">
              <a:latin typeface="Roboto Condensed" panose="02000000000000000000" pitchFamily="2" charset="0"/>
              <a:ea typeface="Roboto Condensed" panose="02000000000000000000" pitchFamily="2" charset="0"/>
              <a:cs typeface="Roboto Condensed" panose="02000000000000000000" pitchFamily="2" charset="0"/>
            </a:rPr>
            <a:t>России"</a:t>
          </a:r>
        </a:p>
      </dgm:t>
      <dgm:extLst>
        <a:ext uri="{E40237B7-FDA0-4F09-8148-C483321AD2D9}">
          <dgm14:cNvPr xmlns:dgm14="http://schemas.microsoft.com/office/drawing/2010/diagram" id="0" name="">
            <a:hlinkClick xmlns:r="http://schemas.openxmlformats.org/officeDocument/2006/relationships" r:id="rId1"/>
          </dgm14:cNvPr>
        </a:ext>
      </dgm:extLst>
    </dgm:pt>
    <dgm:pt modelId="{531D0FA1-DD7A-47B3-8742-1A83FC4ADD38}" type="parTrans" cxnId="{6029B9B8-0E20-46F3-A3A1-C625A43552D9}">
      <dgm:prSet/>
      <dgm:spPr/>
      <dgm:t>
        <a:bodyPr/>
        <a:lstStyle/>
        <a:p>
          <a:endParaRPr lang="ru-RU"/>
        </a:p>
      </dgm:t>
    </dgm:pt>
    <dgm:pt modelId="{2E53C10D-F8F7-4D62-82DB-BCFA2B054108}" type="sibTrans" cxnId="{6029B9B8-0E20-46F3-A3A1-C625A43552D9}">
      <dgm:prSet/>
      <dgm:spPr/>
      <dgm:t>
        <a:bodyPr/>
        <a:lstStyle/>
        <a:p>
          <a:endParaRPr lang="ru-RU"/>
        </a:p>
      </dgm:t>
    </dgm:pt>
    <dgm:pt modelId="{DE812FFE-52FC-4B09-A627-A9E31A72430A}">
      <dgm:prSet phldrT="[Текст]" custT="1"/>
      <dgm:spPr/>
      <dgm:t>
        <a:bodyPr/>
        <a:lstStyle/>
        <a:p>
          <a:r>
            <a:rPr lang="ru-RU" sz="9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a:t>
          </a:r>
          <a:r>
            <a:rPr lang="ru-RU" sz="900" b="1" noProof="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Розничная торговля </a:t>
          </a:r>
          <a:r>
            <a:rPr lang="en-US" sz="9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Food</a:t>
          </a:r>
          <a:r>
            <a:rPr lang="en-US" sz="900" b="1" noProof="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 </a:t>
          </a:r>
          <a:r>
            <a:rPr lang="ru-RU" sz="900" b="1" noProof="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и потребительский рынок"</a:t>
          </a:r>
          <a:endParaRPr lang="ru-RU" sz="900" u="sng" dirty="0">
            <a:latin typeface="Roboto Condensed" panose="02000000000000000000" pitchFamily="2" charset="0"/>
            <a:ea typeface="Roboto Condensed" panose="02000000000000000000" pitchFamily="2" charset="0"/>
            <a:cs typeface="Roboto Condensed" panose="02000000000000000000" pitchFamily="2" charset="0"/>
          </a:endParaRPr>
        </a:p>
      </dgm:t>
      <dgm:extLst>
        <a:ext uri="{E40237B7-FDA0-4F09-8148-C483321AD2D9}">
          <dgm14:cNvPr xmlns:dgm14="http://schemas.microsoft.com/office/drawing/2010/diagram" id="0" name="">
            <a:hlinkClick xmlns:r="http://schemas.openxmlformats.org/officeDocument/2006/relationships" r:id="rId3"/>
          </dgm14:cNvPr>
        </a:ext>
      </dgm:extLst>
    </dgm:pt>
    <dgm:pt modelId="{196AC0FA-C451-4495-AF94-576C8725C1CA}" type="parTrans" cxnId="{991D5B4C-5BFD-4D71-8EDD-2C7C57C669CB}">
      <dgm:prSet/>
      <dgm:spPr/>
      <dgm:t>
        <a:bodyPr/>
        <a:lstStyle/>
        <a:p>
          <a:endParaRPr lang="ru-RU"/>
        </a:p>
      </dgm:t>
    </dgm:pt>
    <dgm:pt modelId="{F4C3B652-9B28-4AA3-ABF9-7329C22CD2B8}" type="sibTrans" cxnId="{991D5B4C-5BFD-4D71-8EDD-2C7C57C669CB}">
      <dgm:prSet/>
      <dgm:spPr/>
      <dgm:t>
        <a:bodyPr/>
        <a:lstStyle/>
        <a:p>
          <a:endParaRPr lang="ru-RU"/>
        </a:p>
      </dgm:t>
    </dgm:pt>
    <dgm:pt modelId="{1177DCC6-4452-4CA4-A5E0-C65DFFC76421}">
      <dgm:prSet phldrT="[Текст]" custT="1"/>
      <dgm:spPr/>
      <dgm:t>
        <a:bodyPr/>
        <a:lstStyle/>
        <a:p>
          <a:r>
            <a:rPr lang="ru-RU" sz="900" b="1" u="none"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900" b="1" u="none"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4">
                <a:extLst>
                  <a:ext uri="{A12FA001-AC4F-418D-AE19-62706E023703}">
                    <ahyp:hlinkClr xmlns:ahyp="http://schemas.microsoft.com/office/drawing/2018/hyperlinkcolor" val="tx"/>
                  </a:ext>
                </a:extLst>
              </a:hlinkClick>
            </a:rPr>
            <a:t>Рейтинг </a:t>
          </a:r>
          <a:r>
            <a:rPr lang="en-US" sz="900" b="1" u="none"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4">
                <a:extLst>
                  <a:ext uri="{A12FA001-AC4F-418D-AE19-62706E023703}">
                    <ahyp:hlinkClr xmlns:ahyp="http://schemas.microsoft.com/office/drawing/2018/hyperlinkcolor" val="tx"/>
                  </a:ext>
                </a:extLst>
              </a:hlinkClick>
            </a:rPr>
            <a:t>INFOLine </a:t>
          </a:r>
          <a:br>
            <a:rPr lang="ru-RU" sz="900" b="1" u="none"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4">
                <a:extLst>
                  <a:ext uri="{A12FA001-AC4F-418D-AE19-62706E023703}">
                    <ahyp:hlinkClr xmlns:ahyp="http://schemas.microsoft.com/office/drawing/2018/hyperlinkcolor" val="tx"/>
                  </a:ext>
                </a:extLst>
              </a:hlinkClick>
            </a:rPr>
          </a:br>
          <a:r>
            <a:rPr lang="en-US" sz="900" b="1" u="none"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4">
                <a:extLst>
                  <a:ext uri="{A12FA001-AC4F-418D-AE19-62706E023703}">
                    <ahyp:hlinkClr xmlns:ahyp="http://schemas.microsoft.com/office/drawing/2018/hyperlinkcolor" val="tx"/>
                  </a:ext>
                </a:extLst>
              </a:hlinkClick>
            </a:rPr>
            <a:t>E-grocery Russia TOP</a:t>
          </a:r>
          <a:r>
            <a:rPr lang="ru-RU" sz="900" b="1" u="none"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9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и </a:t>
          </a:r>
          <a:r>
            <a:rPr lang="ru-RU" sz="9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5">
                <a:extLst>
                  <a:ext uri="{A12FA001-AC4F-418D-AE19-62706E023703}">
                    <ahyp:hlinkClr xmlns:ahyp="http://schemas.microsoft.com/office/drawing/2018/hyperlinkcolor" val="tx"/>
                  </a:ext>
                </a:extLst>
              </a:hlinkClick>
            </a:rPr>
            <a:t>"</a:t>
          </a:r>
          <a:r>
            <a:rPr lang="ru-RU" sz="900" b="1" noProof="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5">
                <a:extLst>
                  <a:ext uri="{A12FA001-AC4F-418D-AE19-62706E023703}">
                    <ahyp:hlinkClr xmlns:ahyp="http://schemas.microsoft.com/office/drawing/2018/hyperlinkcolor" val="tx"/>
                  </a:ext>
                </a:extLst>
              </a:hlinkClick>
            </a:rPr>
            <a:t>Розничная торговля </a:t>
          </a:r>
          <a:r>
            <a:rPr lang="en-US" sz="9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5">
                <a:extLst>
                  <a:ext uri="{A12FA001-AC4F-418D-AE19-62706E023703}">
                    <ahyp:hlinkClr xmlns:ahyp="http://schemas.microsoft.com/office/drawing/2018/hyperlinkcolor" val="tx"/>
                  </a:ext>
                </a:extLst>
              </a:hlinkClick>
            </a:rPr>
            <a:t>Food</a:t>
          </a:r>
          <a:r>
            <a:rPr lang="en-US" sz="900" b="1" noProof="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5">
                <a:extLst>
                  <a:ext uri="{A12FA001-AC4F-418D-AE19-62706E023703}">
                    <ahyp:hlinkClr xmlns:ahyp="http://schemas.microsoft.com/office/drawing/2018/hyperlinkcolor" val="tx"/>
                  </a:ext>
                </a:extLst>
              </a:hlinkClick>
            </a:rPr>
            <a:t> </a:t>
          </a:r>
          <a:r>
            <a:rPr lang="ru-RU" sz="900" b="1" noProof="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5">
                <a:extLst>
                  <a:ext uri="{A12FA001-AC4F-418D-AE19-62706E023703}">
                    <ahyp:hlinkClr xmlns:ahyp="http://schemas.microsoft.com/office/drawing/2018/hyperlinkcolor" val="tx"/>
                  </a:ext>
                </a:extLst>
              </a:hlinkClick>
            </a:rPr>
            <a:t>и потребительский рынок"</a:t>
          </a:r>
          <a:endParaRPr lang="ru-RU" sz="10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dgm:t>
      <dgm:extLst>
        <a:ext uri="{E40237B7-FDA0-4F09-8148-C483321AD2D9}">
          <dgm14:cNvPr xmlns:dgm14="http://schemas.microsoft.com/office/drawing/2010/diagram" id="0" name="">
            <a:hlinkClick xmlns:r="http://schemas.openxmlformats.org/officeDocument/2006/relationships" r:id="rId6"/>
          </dgm14:cNvPr>
        </a:ext>
      </dgm:extLst>
    </dgm:pt>
    <dgm:pt modelId="{4A5F6D18-3E0A-442D-91AD-DCAC2D5CCD67}" type="parTrans" cxnId="{E8D5EAC9-C439-42E2-9549-0C39B67DD95C}">
      <dgm:prSet/>
      <dgm:spPr/>
      <dgm:t>
        <a:bodyPr/>
        <a:lstStyle/>
        <a:p>
          <a:endParaRPr lang="ru-RU"/>
        </a:p>
      </dgm:t>
    </dgm:pt>
    <dgm:pt modelId="{8AE0CF65-FF99-4852-8A13-E2791719E304}" type="sibTrans" cxnId="{E8D5EAC9-C439-42E2-9549-0C39B67DD95C}">
      <dgm:prSet/>
      <dgm:spPr/>
      <dgm:t>
        <a:bodyPr/>
        <a:lstStyle/>
        <a:p>
          <a:endParaRPr lang="ru-RU"/>
        </a:p>
      </dgm:t>
    </dgm:pt>
    <dgm:pt modelId="{C07E0318-5AB4-4625-8420-9700C3084CAA}">
      <dgm:prSet phldrT="[Текст]" custT="1"/>
      <dgm:spPr/>
      <dgm:t>
        <a:bodyPr/>
        <a:lstStyle/>
        <a:p>
          <a:r>
            <a:rPr lang="ru-RU" sz="1000" b="1" dirty="0">
              <a:latin typeface="Roboto Condensed" panose="02000000000000000000" pitchFamily="2" charset="0"/>
              <a:ea typeface="Roboto Condensed" panose="02000000000000000000" pitchFamily="2" charset="0"/>
              <a:cs typeface="Roboto Condensed" panose="02000000000000000000" pitchFamily="2" charset="0"/>
            </a:rPr>
            <a:t>Исследование </a:t>
          </a:r>
          <a:br>
            <a:rPr lang="ru-RU" sz="1000" b="1" dirty="0">
              <a:latin typeface="Roboto Condensed" panose="02000000000000000000" pitchFamily="2" charset="0"/>
              <a:ea typeface="Roboto Condensed" panose="02000000000000000000" pitchFamily="2" charset="0"/>
              <a:cs typeface="Roboto Condensed" panose="02000000000000000000" pitchFamily="2" charset="0"/>
            </a:rPr>
          </a:br>
          <a:r>
            <a:rPr lang="en-US" sz="1000" b="1" u="sng" dirty="0">
              <a:latin typeface="Roboto Condensed" panose="02000000000000000000" pitchFamily="2" charset="0"/>
              <a:ea typeface="Roboto Condensed" panose="02000000000000000000" pitchFamily="2" charset="0"/>
              <a:cs typeface="Roboto Condensed" panose="02000000000000000000" pitchFamily="2" charset="0"/>
            </a:rPr>
            <a:t>INFOLine Retail Russia TOP</a:t>
          </a:r>
          <a:r>
            <a:rPr lang="ru-RU" sz="1000" b="1" u="sng" dirty="0">
              <a:latin typeface="Roboto Condensed" panose="02000000000000000000" pitchFamily="2" charset="0"/>
              <a:ea typeface="Roboto Condensed" panose="02000000000000000000" pitchFamily="2" charset="0"/>
              <a:cs typeface="Roboto Condensed" panose="02000000000000000000" pitchFamily="2" charset="0"/>
            </a:rPr>
            <a:t>-100</a:t>
          </a:r>
          <a:r>
            <a:rPr lang="ru-RU" sz="1000" b="1" dirty="0">
              <a:latin typeface="Roboto Condensed" panose="02000000000000000000" pitchFamily="2" charset="0"/>
              <a:ea typeface="Roboto Condensed" panose="02000000000000000000" pitchFamily="2" charset="0"/>
              <a:cs typeface="Roboto Condensed" panose="02000000000000000000" pitchFamily="2" charset="0"/>
            </a:rPr>
            <a:t> </a:t>
          </a:r>
        </a:p>
      </dgm:t>
      <dgm:extLst>
        <a:ext uri="{E40237B7-FDA0-4F09-8148-C483321AD2D9}">
          <dgm14:cNvPr xmlns:dgm14="http://schemas.microsoft.com/office/drawing/2010/diagram" id="0" name="">
            <a:hlinkClick xmlns:r="http://schemas.openxmlformats.org/officeDocument/2006/relationships" r:id="rId7"/>
          </dgm14:cNvPr>
        </a:ext>
      </dgm:extLst>
    </dgm:pt>
    <dgm:pt modelId="{8560B437-4F9D-4E58-9BBA-AFD4189A7697}" type="parTrans" cxnId="{B938FA40-14FF-499C-A962-42DB70D6BFCD}">
      <dgm:prSet/>
      <dgm:spPr/>
      <dgm:t>
        <a:bodyPr/>
        <a:lstStyle/>
        <a:p>
          <a:endParaRPr lang="ru-RU"/>
        </a:p>
      </dgm:t>
    </dgm:pt>
    <dgm:pt modelId="{6D4D13B1-DFC4-4739-AFF1-D9C944BF6AAC}" type="sibTrans" cxnId="{B938FA40-14FF-499C-A962-42DB70D6BFCD}">
      <dgm:prSet/>
      <dgm:spPr/>
      <dgm:t>
        <a:bodyPr/>
        <a:lstStyle/>
        <a:p>
          <a:endParaRPr lang="ru-RU"/>
        </a:p>
      </dgm:t>
    </dgm:pt>
    <dgm:pt modelId="{0EAC328F-CF5E-4823-A579-4A82EFFDC35E}" type="pres">
      <dgm:prSet presAssocID="{E106B057-3B17-4B97-BEEC-B723E9AD89E4}" presName="CompostProcess" presStyleCnt="0">
        <dgm:presLayoutVars>
          <dgm:dir/>
          <dgm:resizeHandles val="exact"/>
        </dgm:presLayoutVars>
      </dgm:prSet>
      <dgm:spPr/>
    </dgm:pt>
    <dgm:pt modelId="{359F6722-5AB3-4D21-979E-2BE92924F735}" type="pres">
      <dgm:prSet presAssocID="{E106B057-3B17-4B97-BEEC-B723E9AD89E4}" presName="arrow" presStyleLbl="bgShp" presStyleIdx="0" presStyleCnt="1" custScaleX="117647" custLinFactNeighborX="0" custLinFactNeighborY="-369"/>
      <dgm:spPr/>
    </dgm:pt>
    <dgm:pt modelId="{1807A14A-96C1-4D54-8EDE-46001D772EF6}" type="pres">
      <dgm:prSet presAssocID="{E106B057-3B17-4B97-BEEC-B723E9AD89E4}" presName="linearProcess" presStyleCnt="0"/>
      <dgm:spPr/>
    </dgm:pt>
    <dgm:pt modelId="{2FAD2F51-41C0-4099-81B6-56E7DCA932D8}" type="pres">
      <dgm:prSet presAssocID="{8727CCFB-3083-4500-99EA-820FB3B9A499}" presName="textNode" presStyleLbl="node1" presStyleIdx="0" presStyleCnt="4" custScaleX="51196" custScaleY="101692" custLinFactNeighborX="-7349" custLinFactNeighborY="150">
        <dgm:presLayoutVars>
          <dgm:bulletEnabled val="1"/>
        </dgm:presLayoutVars>
      </dgm:prSet>
      <dgm:spPr/>
    </dgm:pt>
    <dgm:pt modelId="{D15E1CA4-D58E-477C-B464-5279358B3132}" type="pres">
      <dgm:prSet presAssocID="{2E53C10D-F8F7-4D62-82DB-BCFA2B054108}" presName="sibTrans" presStyleCnt="0"/>
      <dgm:spPr/>
    </dgm:pt>
    <dgm:pt modelId="{97BF71C9-8802-43B1-82CE-C479E794E21D}" type="pres">
      <dgm:prSet presAssocID="{DE812FFE-52FC-4B09-A627-A9E31A72430A}" presName="textNode" presStyleLbl="node1" presStyleIdx="1" presStyleCnt="4" custScaleX="54452" custScaleY="101692" custLinFactX="42935" custLinFactNeighborX="100000" custLinFactNeighborY="106">
        <dgm:presLayoutVars>
          <dgm:bulletEnabled val="1"/>
        </dgm:presLayoutVars>
      </dgm:prSet>
      <dgm:spPr/>
    </dgm:pt>
    <dgm:pt modelId="{668BA5F5-E6E4-4BC3-B47C-253DF1CC808D}" type="pres">
      <dgm:prSet presAssocID="{F4C3B652-9B28-4AA3-ABF9-7329C22CD2B8}" presName="sibTrans" presStyleCnt="0"/>
      <dgm:spPr/>
    </dgm:pt>
    <dgm:pt modelId="{24087A0E-DA38-48C8-99B0-3AD3502203DA}" type="pres">
      <dgm:prSet presAssocID="{C07E0318-5AB4-4625-8420-9700C3084CAA}" presName="textNode" presStyleLbl="node1" presStyleIdx="2" presStyleCnt="4" custScaleX="48895" custScaleY="101692" custLinFactX="33901" custLinFactNeighborX="100000" custLinFactNeighborY="-2522">
        <dgm:presLayoutVars>
          <dgm:bulletEnabled val="1"/>
        </dgm:presLayoutVars>
      </dgm:prSet>
      <dgm:spPr/>
    </dgm:pt>
    <dgm:pt modelId="{416843E3-E961-4F43-8460-B28511A2257F}" type="pres">
      <dgm:prSet presAssocID="{6D4D13B1-DFC4-4739-AFF1-D9C944BF6AAC}" presName="sibTrans" presStyleCnt="0"/>
      <dgm:spPr/>
    </dgm:pt>
    <dgm:pt modelId="{C4A0487C-1B55-472A-B575-11FCFDFAB4DE}" type="pres">
      <dgm:prSet presAssocID="{1177DCC6-4452-4CA4-A5E0-C65DFFC76421}" presName="textNode" presStyleLbl="node1" presStyleIdx="3" presStyleCnt="4" custScaleX="57361" custScaleY="101692" custLinFactX="-110936" custLinFactNeighborX="-200000" custLinFactNeighborY="1123">
        <dgm:presLayoutVars>
          <dgm:bulletEnabled val="1"/>
        </dgm:presLayoutVars>
      </dgm:prSet>
      <dgm:spPr/>
    </dgm:pt>
  </dgm:ptLst>
  <dgm:cxnLst>
    <dgm:cxn modelId="{0262F529-7FE2-4260-80D5-FB7629015680}" type="presOf" srcId="{1177DCC6-4452-4CA4-A5E0-C65DFFC76421}" destId="{C4A0487C-1B55-472A-B575-11FCFDFAB4DE}" srcOrd="0" destOrd="0" presId="urn:microsoft.com/office/officeart/2005/8/layout/hProcess9"/>
    <dgm:cxn modelId="{B938FA40-14FF-499C-A962-42DB70D6BFCD}" srcId="{E106B057-3B17-4B97-BEEC-B723E9AD89E4}" destId="{C07E0318-5AB4-4625-8420-9700C3084CAA}" srcOrd="2" destOrd="0" parTransId="{8560B437-4F9D-4E58-9BBA-AFD4189A7697}" sibTransId="{6D4D13B1-DFC4-4739-AFF1-D9C944BF6AAC}"/>
    <dgm:cxn modelId="{991D5B4C-5BFD-4D71-8EDD-2C7C57C669CB}" srcId="{E106B057-3B17-4B97-BEEC-B723E9AD89E4}" destId="{DE812FFE-52FC-4B09-A627-A9E31A72430A}" srcOrd="1" destOrd="0" parTransId="{196AC0FA-C451-4495-AF94-576C8725C1CA}" sibTransId="{F4C3B652-9B28-4AA3-ABF9-7329C22CD2B8}"/>
    <dgm:cxn modelId="{5BD58A71-D4FF-43A0-8E12-99D9D610729C}" type="presOf" srcId="{8727CCFB-3083-4500-99EA-820FB3B9A499}" destId="{2FAD2F51-41C0-4099-81B6-56E7DCA932D8}" srcOrd="0" destOrd="0" presId="urn:microsoft.com/office/officeart/2005/8/layout/hProcess9"/>
    <dgm:cxn modelId="{9372FF52-887E-4CF2-A2F8-808BB8AB15ED}" type="presOf" srcId="{C07E0318-5AB4-4625-8420-9700C3084CAA}" destId="{24087A0E-DA38-48C8-99B0-3AD3502203DA}" srcOrd="0" destOrd="0" presId="urn:microsoft.com/office/officeart/2005/8/layout/hProcess9"/>
    <dgm:cxn modelId="{8ADC4C98-0184-4179-9625-2E53C81C1BE9}" type="presOf" srcId="{DE812FFE-52FC-4B09-A627-A9E31A72430A}" destId="{97BF71C9-8802-43B1-82CE-C479E794E21D}" srcOrd="0" destOrd="0" presId="urn:microsoft.com/office/officeart/2005/8/layout/hProcess9"/>
    <dgm:cxn modelId="{6029B9B8-0E20-46F3-A3A1-C625A43552D9}" srcId="{E106B057-3B17-4B97-BEEC-B723E9AD89E4}" destId="{8727CCFB-3083-4500-99EA-820FB3B9A499}" srcOrd="0" destOrd="0" parTransId="{531D0FA1-DD7A-47B3-8742-1A83FC4ADD38}" sibTransId="{2E53C10D-F8F7-4D62-82DB-BCFA2B054108}"/>
    <dgm:cxn modelId="{A8CB57BF-EEF2-4796-BE47-57520A1821ED}" type="presOf" srcId="{E106B057-3B17-4B97-BEEC-B723E9AD89E4}" destId="{0EAC328F-CF5E-4823-A579-4A82EFFDC35E}" srcOrd="0" destOrd="0" presId="urn:microsoft.com/office/officeart/2005/8/layout/hProcess9"/>
    <dgm:cxn modelId="{E8D5EAC9-C439-42E2-9549-0C39B67DD95C}" srcId="{E106B057-3B17-4B97-BEEC-B723E9AD89E4}" destId="{1177DCC6-4452-4CA4-A5E0-C65DFFC76421}" srcOrd="3" destOrd="0" parTransId="{4A5F6D18-3E0A-442D-91AD-DCAC2D5CCD67}" sibTransId="{8AE0CF65-FF99-4852-8A13-E2791719E304}"/>
    <dgm:cxn modelId="{3F917905-571A-4835-B3BF-3B1A2847E74E}" type="presParOf" srcId="{0EAC328F-CF5E-4823-A579-4A82EFFDC35E}" destId="{359F6722-5AB3-4D21-979E-2BE92924F735}" srcOrd="0" destOrd="0" presId="urn:microsoft.com/office/officeart/2005/8/layout/hProcess9"/>
    <dgm:cxn modelId="{5CA75D4A-D485-45A6-B3C4-B7B6BC9C5294}" type="presParOf" srcId="{0EAC328F-CF5E-4823-A579-4A82EFFDC35E}" destId="{1807A14A-96C1-4D54-8EDE-46001D772EF6}" srcOrd="1" destOrd="0" presId="urn:microsoft.com/office/officeart/2005/8/layout/hProcess9"/>
    <dgm:cxn modelId="{D7CA3B64-F6A8-41EE-B9B4-81CDAFD9A8CA}" type="presParOf" srcId="{1807A14A-96C1-4D54-8EDE-46001D772EF6}" destId="{2FAD2F51-41C0-4099-81B6-56E7DCA932D8}" srcOrd="0" destOrd="0" presId="urn:microsoft.com/office/officeart/2005/8/layout/hProcess9"/>
    <dgm:cxn modelId="{FD99CE34-7BB6-4DC5-BF2A-284D3D60EB9C}" type="presParOf" srcId="{1807A14A-96C1-4D54-8EDE-46001D772EF6}" destId="{D15E1CA4-D58E-477C-B464-5279358B3132}" srcOrd="1" destOrd="0" presId="urn:microsoft.com/office/officeart/2005/8/layout/hProcess9"/>
    <dgm:cxn modelId="{534521AC-DDD2-44E3-8C12-4C6034DB1386}" type="presParOf" srcId="{1807A14A-96C1-4D54-8EDE-46001D772EF6}" destId="{97BF71C9-8802-43B1-82CE-C479E794E21D}" srcOrd="2" destOrd="0" presId="urn:microsoft.com/office/officeart/2005/8/layout/hProcess9"/>
    <dgm:cxn modelId="{F65B7F40-1801-4FD6-B8E0-D00B38924E21}" type="presParOf" srcId="{1807A14A-96C1-4D54-8EDE-46001D772EF6}" destId="{668BA5F5-E6E4-4BC3-B47C-253DF1CC808D}" srcOrd="3" destOrd="0" presId="urn:microsoft.com/office/officeart/2005/8/layout/hProcess9"/>
    <dgm:cxn modelId="{C4462523-EFF1-470C-8FC1-B6357E50F977}" type="presParOf" srcId="{1807A14A-96C1-4D54-8EDE-46001D772EF6}" destId="{24087A0E-DA38-48C8-99B0-3AD3502203DA}" srcOrd="4" destOrd="0" presId="urn:microsoft.com/office/officeart/2005/8/layout/hProcess9"/>
    <dgm:cxn modelId="{C33DF441-D21F-4425-B144-88710791C158}" type="presParOf" srcId="{1807A14A-96C1-4D54-8EDE-46001D772EF6}" destId="{416843E3-E961-4F43-8460-B28511A2257F}" srcOrd="5" destOrd="0" presId="urn:microsoft.com/office/officeart/2005/8/layout/hProcess9"/>
    <dgm:cxn modelId="{17941A67-6FA6-4CA3-941D-75EFC33835C8}" type="presParOf" srcId="{1807A14A-96C1-4D54-8EDE-46001D772EF6}" destId="{C4A0487C-1B55-472A-B575-11FCFDFAB4DE}" srcOrd="6"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B6857EE-A27E-4E1F-9483-E81ACA798A73}"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ru-RU"/>
        </a:p>
      </dgm:t>
    </dgm:pt>
    <dgm:pt modelId="{AAE166CE-0BEB-464F-ADE8-D43B41F37558}">
      <dgm:prSet phldrT="[Текст]" custT="1"/>
      <dgm:spPr/>
      <dgm:t>
        <a:bodyPr/>
        <a:lstStyle/>
        <a:p>
          <a:r>
            <a:rPr lang="ru-RU" sz="1000" dirty="0">
              <a:latin typeface="Roboto Condensed" panose="02000000000000000000" pitchFamily="2" charset="0"/>
              <a:ea typeface="Roboto Condensed" panose="02000000000000000000" pitchFamily="2" charset="0"/>
              <a:cs typeface="Roboto Condensed" panose="02000000000000000000" pitchFamily="2" charset="0"/>
            </a:rPr>
            <a:t>Определяется из информационных потребностей заказчика (конкуренты, партнеры и т. д.) </a:t>
          </a:r>
        </a:p>
      </dgm:t>
    </dgm:pt>
    <dgm:pt modelId="{7D889A41-7DC4-40A0-A915-DE3AB8C360BC}" type="parTrans" cxnId="{3FC62A4A-A0B3-4F41-87BC-7EDF6A2C62F5}">
      <dgm:prSet/>
      <dgm:spPr/>
      <dgm:t>
        <a:bodyPr/>
        <a:lstStyle/>
        <a:p>
          <a:endParaRPr lang="ru-RU" sz="1400"/>
        </a:p>
      </dgm:t>
    </dgm:pt>
    <dgm:pt modelId="{67972AE1-4EE0-42A2-8070-A062B2B85CA4}" type="sibTrans" cxnId="{3FC62A4A-A0B3-4F41-87BC-7EDF6A2C62F5}">
      <dgm:prSet/>
      <dgm:spPr/>
      <dgm:t>
        <a:bodyPr/>
        <a:lstStyle/>
        <a:p>
          <a:endParaRPr lang="ru-RU" sz="1400"/>
        </a:p>
      </dgm:t>
    </dgm:pt>
    <dgm:pt modelId="{4EFFE897-9155-4029-A095-4FC816D05759}">
      <dgm:prSet phldrT="[Текст]" custT="1"/>
      <dgm:spPr/>
      <dgm:t>
        <a:bodyPr/>
        <a:lstStyle/>
        <a:p>
          <a:r>
            <a:rPr lang="ru-RU" sz="1400" dirty="0">
              <a:latin typeface="Roboto Condensed" panose="02000000000000000000" pitchFamily="2" charset="0"/>
              <a:ea typeface="Roboto Condensed" panose="02000000000000000000" pitchFamily="2" charset="0"/>
              <a:cs typeface="Roboto Condensed" panose="02000000000000000000" pitchFamily="2" charset="0"/>
            </a:rPr>
            <a:t>Структура мониторинга</a:t>
          </a:r>
        </a:p>
      </dgm:t>
    </dgm:pt>
    <dgm:pt modelId="{F1A06F72-24BB-45B7-994B-1BC66C8A606F}" type="parTrans" cxnId="{9A5712E2-B5A4-4965-B0E4-62FD0703E56C}">
      <dgm:prSet/>
      <dgm:spPr/>
      <dgm:t>
        <a:bodyPr/>
        <a:lstStyle/>
        <a:p>
          <a:endParaRPr lang="ru-RU" sz="1400"/>
        </a:p>
      </dgm:t>
    </dgm:pt>
    <dgm:pt modelId="{53FD54FB-DE0E-44D5-9FA2-228919A51434}" type="sibTrans" cxnId="{9A5712E2-B5A4-4965-B0E4-62FD0703E56C}">
      <dgm:prSet/>
      <dgm:spPr/>
      <dgm:t>
        <a:bodyPr/>
        <a:lstStyle/>
        <a:p>
          <a:endParaRPr lang="ru-RU" sz="1400"/>
        </a:p>
      </dgm:t>
    </dgm:pt>
    <dgm:pt modelId="{F9AEA82A-E40A-4CB5-860E-CBA6678A681D}">
      <dgm:prSet phldrT="[Текст]" custT="1"/>
      <dgm:spPr/>
      <dgm:t>
        <a:bodyPr/>
        <a:lstStyle/>
        <a:p>
          <a:r>
            <a:rPr lang="ru-RU" sz="1000" dirty="0">
              <a:latin typeface="Roboto Condensed" panose="02000000000000000000" pitchFamily="2" charset="0"/>
              <a:ea typeface="Roboto Condensed" panose="02000000000000000000" pitchFamily="2" charset="0"/>
              <a:cs typeface="Roboto Condensed" panose="02000000000000000000" pitchFamily="2" charset="0"/>
            </a:rPr>
            <a:t>Исходя из информационных потребностей заказчика</a:t>
          </a:r>
        </a:p>
      </dgm:t>
    </dgm:pt>
    <dgm:pt modelId="{472B4E7C-42E2-48C6-81A0-A376DE9CDCDF}" type="parTrans" cxnId="{9CF12F96-3A51-465B-A46F-5C54F0C899F8}">
      <dgm:prSet/>
      <dgm:spPr/>
      <dgm:t>
        <a:bodyPr/>
        <a:lstStyle/>
        <a:p>
          <a:endParaRPr lang="ru-RU" sz="1400"/>
        </a:p>
      </dgm:t>
    </dgm:pt>
    <dgm:pt modelId="{E8FEEFDB-3883-41CB-A5CD-8CA8B70020E8}" type="sibTrans" cxnId="{9CF12F96-3A51-465B-A46F-5C54F0C899F8}">
      <dgm:prSet/>
      <dgm:spPr/>
      <dgm:t>
        <a:bodyPr/>
        <a:lstStyle/>
        <a:p>
          <a:endParaRPr lang="ru-RU" sz="1400"/>
        </a:p>
      </dgm:t>
    </dgm:pt>
    <dgm:pt modelId="{37867A1F-6EA5-4355-BAFD-22A952BA3B1B}">
      <dgm:prSet phldrT="[Текст]" custT="1"/>
      <dgm:spPr/>
      <dgm:t>
        <a:bodyPr/>
        <a:lstStyle/>
        <a:p>
          <a:r>
            <a:rPr lang="ru-RU" sz="1400" dirty="0">
              <a:latin typeface="Roboto Condensed" panose="02000000000000000000" pitchFamily="2" charset="0"/>
              <a:ea typeface="Roboto Condensed" panose="02000000000000000000" pitchFamily="2" charset="0"/>
              <a:cs typeface="Roboto Condensed" panose="02000000000000000000" pitchFamily="2" charset="0"/>
            </a:rPr>
            <a:t>Формат получения мониторинга</a:t>
          </a:r>
        </a:p>
      </dgm:t>
    </dgm:pt>
    <dgm:pt modelId="{9D219364-905A-4986-85D2-32B22226A78F}" type="parTrans" cxnId="{699E4829-CF4A-46E7-9C84-A4CDD67B9A6A}">
      <dgm:prSet/>
      <dgm:spPr/>
      <dgm:t>
        <a:bodyPr/>
        <a:lstStyle/>
        <a:p>
          <a:endParaRPr lang="ru-RU" sz="1400"/>
        </a:p>
      </dgm:t>
    </dgm:pt>
    <dgm:pt modelId="{D6D79A6B-92CE-4F55-9DB5-5DB0AE9686D3}" type="sibTrans" cxnId="{699E4829-CF4A-46E7-9C84-A4CDD67B9A6A}">
      <dgm:prSet/>
      <dgm:spPr/>
      <dgm:t>
        <a:bodyPr/>
        <a:lstStyle/>
        <a:p>
          <a:endParaRPr lang="ru-RU" sz="1400"/>
        </a:p>
      </dgm:t>
    </dgm:pt>
    <dgm:pt modelId="{89C9ACCC-C81B-4D27-B44D-C85DB2C30047}">
      <dgm:prSet phldrT="[Текст]" custT="1"/>
      <dgm:spPr/>
      <dgm:t>
        <a:bodyPr/>
        <a:lstStyle/>
        <a:p>
          <a:r>
            <a:rPr lang="ru-RU" sz="1000" dirty="0">
              <a:latin typeface="Roboto Condensed" panose="02000000000000000000" pitchFamily="2" charset="0"/>
              <a:ea typeface="Roboto Condensed" panose="02000000000000000000" pitchFamily="2" charset="0"/>
              <a:cs typeface="Roboto Condensed" panose="02000000000000000000" pitchFamily="2" charset="0"/>
            </a:rPr>
            <a:t>Формат на выбор </a:t>
          </a:r>
          <a:r>
            <a:rPr lang="en-US" sz="1000" dirty="0">
              <a:latin typeface="Roboto Condensed" panose="02000000000000000000" pitchFamily="2" charset="0"/>
              <a:ea typeface="Roboto Condensed" panose="02000000000000000000" pitchFamily="2" charset="0"/>
              <a:cs typeface="Roboto Condensed" panose="02000000000000000000" pitchFamily="2" charset="0"/>
            </a:rPr>
            <a:t>(EML</a:t>
          </a:r>
          <a:r>
            <a:rPr lang="ru-RU" sz="10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1000" dirty="0">
              <a:latin typeface="Roboto Condensed" panose="02000000000000000000" pitchFamily="2" charset="0"/>
              <a:ea typeface="Roboto Condensed" panose="02000000000000000000" pitchFamily="2" charset="0"/>
              <a:cs typeface="Roboto Condensed" panose="02000000000000000000" pitchFamily="2" charset="0"/>
            </a:rPr>
            <a:t>MS Word, PDF</a:t>
          </a:r>
          <a:r>
            <a:rPr lang="ru-RU" sz="1000" dirty="0">
              <a:latin typeface="Roboto Condensed" panose="02000000000000000000" pitchFamily="2" charset="0"/>
              <a:ea typeface="Roboto Condensed" panose="02000000000000000000" pitchFamily="2" charset="0"/>
              <a:cs typeface="Roboto Condensed" panose="02000000000000000000" pitchFamily="2" charset="0"/>
            </a:rPr>
            <a:t>)</a:t>
          </a:r>
          <a:r>
            <a:rPr lang="en-US" sz="1000" dirty="0">
              <a:latin typeface="Roboto Condensed" panose="02000000000000000000" pitchFamily="2" charset="0"/>
              <a:ea typeface="Roboto Condensed" panose="02000000000000000000" pitchFamily="2" charset="0"/>
              <a:cs typeface="Roboto Condensed" panose="02000000000000000000" pitchFamily="2" charset="0"/>
            </a:rPr>
            <a:t>,</a:t>
          </a:r>
          <a:r>
            <a:rPr lang="ru-RU" sz="1000" dirty="0">
              <a:latin typeface="Roboto Condensed" panose="02000000000000000000" pitchFamily="2" charset="0"/>
              <a:ea typeface="Roboto Condensed" panose="02000000000000000000" pitchFamily="2" charset="0"/>
              <a:cs typeface="Roboto Condensed" panose="02000000000000000000" pitchFamily="2" charset="0"/>
            </a:rPr>
            <a:t> в том числе на корпоративном бланке заказчика </a:t>
          </a:r>
        </a:p>
      </dgm:t>
    </dgm:pt>
    <dgm:pt modelId="{F1D5FEAD-7E06-4DC9-9113-36743D945C1C}" type="parTrans" cxnId="{63AB9703-3828-47F1-B550-A7553668AF41}">
      <dgm:prSet/>
      <dgm:spPr/>
      <dgm:t>
        <a:bodyPr/>
        <a:lstStyle/>
        <a:p>
          <a:endParaRPr lang="ru-RU" sz="1400"/>
        </a:p>
      </dgm:t>
    </dgm:pt>
    <dgm:pt modelId="{C68ED566-FE8F-41D5-836E-52763B199C00}" type="sibTrans" cxnId="{63AB9703-3828-47F1-B550-A7553668AF41}">
      <dgm:prSet/>
      <dgm:spPr/>
      <dgm:t>
        <a:bodyPr/>
        <a:lstStyle/>
        <a:p>
          <a:endParaRPr lang="ru-RU" sz="1400"/>
        </a:p>
      </dgm:t>
    </dgm:pt>
    <dgm:pt modelId="{CDE894BB-99B1-45D1-9FA3-0A89299AE305}">
      <dgm:prSet phldrT="[Текст]" custT="1"/>
      <dgm:spPr/>
      <dgm:t>
        <a:bodyPr/>
        <a:lstStyle/>
        <a:p>
          <a:r>
            <a:rPr lang="ru-RU" sz="1400" dirty="0">
              <a:latin typeface="Roboto Condensed" panose="02000000000000000000" pitchFamily="2" charset="0"/>
              <a:ea typeface="Roboto Condensed" panose="02000000000000000000" pitchFamily="2" charset="0"/>
              <a:cs typeface="Roboto Condensed" panose="02000000000000000000" pitchFamily="2" charset="0"/>
            </a:rPr>
            <a:t>Источники мониторинга</a:t>
          </a:r>
        </a:p>
      </dgm:t>
    </dgm:pt>
    <dgm:pt modelId="{101BBCEB-B4E9-4CAA-AE89-22A152CFF91F}" type="parTrans" cxnId="{5137AEDB-1D9E-4371-B401-082D6A99DC24}">
      <dgm:prSet/>
      <dgm:spPr/>
      <dgm:t>
        <a:bodyPr/>
        <a:lstStyle/>
        <a:p>
          <a:endParaRPr lang="ru-RU" sz="1400"/>
        </a:p>
      </dgm:t>
    </dgm:pt>
    <dgm:pt modelId="{0B8D4B74-A25D-4939-98DA-A286E6B47827}" type="sibTrans" cxnId="{5137AEDB-1D9E-4371-B401-082D6A99DC24}">
      <dgm:prSet/>
      <dgm:spPr/>
      <dgm:t>
        <a:bodyPr/>
        <a:lstStyle/>
        <a:p>
          <a:endParaRPr lang="ru-RU" sz="1400"/>
        </a:p>
      </dgm:t>
    </dgm:pt>
    <dgm:pt modelId="{259F4057-AB20-48FD-AF9F-A611708B3350}">
      <dgm:prSet phldrT="[Текст]" custT="1"/>
      <dgm:spPr/>
      <dgm:t>
        <a:bodyPr/>
        <a:lstStyle/>
        <a:p>
          <a:r>
            <a:rPr lang="ru-RU" sz="1400" dirty="0">
              <a:latin typeface="Roboto Condensed" panose="02000000000000000000" pitchFamily="2" charset="0"/>
              <a:ea typeface="Roboto Condensed" panose="02000000000000000000" pitchFamily="2" charset="0"/>
              <a:cs typeface="Roboto Condensed" panose="02000000000000000000" pitchFamily="2" charset="0"/>
            </a:rPr>
            <a:t>Содержание мониторинга</a:t>
          </a:r>
        </a:p>
      </dgm:t>
    </dgm:pt>
    <dgm:pt modelId="{E3E0BB32-B02F-46CF-8593-ED411B88DCC8}" type="sibTrans" cxnId="{7772B384-CB76-4B69-A626-9CDFC980F0C9}">
      <dgm:prSet/>
      <dgm:spPr/>
      <dgm:t>
        <a:bodyPr/>
        <a:lstStyle/>
        <a:p>
          <a:endParaRPr lang="ru-RU" sz="1400"/>
        </a:p>
      </dgm:t>
    </dgm:pt>
    <dgm:pt modelId="{9ED3CDEC-B8E9-4B2C-9224-0D06E1CB2531}" type="parTrans" cxnId="{7772B384-CB76-4B69-A626-9CDFC980F0C9}">
      <dgm:prSet/>
      <dgm:spPr/>
      <dgm:t>
        <a:bodyPr/>
        <a:lstStyle/>
        <a:p>
          <a:endParaRPr lang="ru-RU" sz="1400"/>
        </a:p>
      </dgm:t>
    </dgm:pt>
    <dgm:pt modelId="{4AD721FC-7F38-4FD7-9B2B-368C3FC9132A}">
      <dgm:prSet phldrT="[Текст]" custT="1"/>
      <dgm:spPr/>
      <dgm:t>
        <a:bodyPr/>
        <a:lstStyle/>
        <a:p>
          <a:r>
            <a:rPr lang="ru-RU" sz="1000" dirty="0">
              <a:latin typeface="Roboto Condensed" panose="02000000000000000000" pitchFamily="2" charset="0"/>
              <a:ea typeface="Roboto Condensed" panose="02000000000000000000" pitchFamily="2" charset="0"/>
              <a:cs typeface="Roboto Condensed" panose="02000000000000000000" pitchFamily="2" charset="0"/>
            </a:rPr>
            <a:t>Возможность определить приоритетные источники информации (СМИ, порталы, сайты компаний)</a:t>
          </a:r>
        </a:p>
      </dgm:t>
    </dgm:pt>
    <dgm:pt modelId="{BAB9BBAA-866A-4875-9408-8B40889E58C9}" type="parTrans" cxnId="{50BE375B-92EB-41B2-B349-D58C544C4F7E}">
      <dgm:prSet/>
      <dgm:spPr/>
      <dgm:t>
        <a:bodyPr/>
        <a:lstStyle/>
        <a:p>
          <a:endParaRPr lang="ru-RU" sz="1400"/>
        </a:p>
      </dgm:t>
    </dgm:pt>
    <dgm:pt modelId="{7E2B21DE-CEA9-4F4E-9E73-6D88A35209B1}" type="sibTrans" cxnId="{50BE375B-92EB-41B2-B349-D58C544C4F7E}">
      <dgm:prSet/>
      <dgm:spPr/>
      <dgm:t>
        <a:bodyPr/>
        <a:lstStyle/>
        <a:p>
          <a:endParaRPr lang="ru-RU" sz="1400"/>
        </a:p>
      </dgm:t>
    </dgm:pt>
    <dgm:pt modelId="{0691F292-C2C9-41F1-BE01-5E0443359D31}">
      <dgm:prSet phldrT="[Текст]" custT="1"/>
      <dgm:spPr/>
      <dgm:t>
        <a:bodyPr/>
        <a:lstStyle/>
        <a:p>
          <a:r>
            <a:rPr lang="ru-RU" sz="1400" dirty="0">
              <a:latin typeface="Roboto Condensed" panose="02000000000000000000" pitchFamily="2" charset="0"/>
              <a:ea typeface="Roboto Condensed" panose="02000000000000000000" pitchFamily="2" charset="0"/>
              <a:cs typeface="Roboto Condensed" panose="02000000000000000000" pitchFamily="2" charset="0"/>
            </a:rPr>
            <a:t>Периодичность</a:t>
          </a:r>
        </a:p>
      </dgm:t>
    </dgm:pt>
    <dgm:pt modelId="{E5DAE3A1-376D-41E0-B5E3-2183EF394215}" type="parTrans" cxnId="{16CB4A3D-B55B-48CC-B73B-15B350905F64}">
      <dgm:prSet/>
      <dgm:spPr/>
      <dgm:t>
        <a:bodyPr/>
        <a:lstStyle/>
        <a:p>
          <a:endParaRPr lang="ru-RU"/>
        </a:p>
      </dgm:t>
    </dgm:pt>
    <dgm:pt modelId="{AA2448C9-6123-4749-BA7E-72091ACA7AD1}" type="sibTrans" cxnId="{16CB4A3D-B55B-48CC-B73B-15B350905F64}">
      <dgm:prSet/>
      <dgm:spPr/>
      <dgm:t>
        <a:bodyPr/>
        <a:lstStyle/>
        <a:p>
          <a:endParaRPr lang="ru-RU"/>
        </a:p>
      </dgm:t>
    </dgm:pt>
    <dgm:pt modelId="{C35F082C-FF96-4258-90AF-F8E4869C82DE}">
      <dgm:prSet phldrT="[Текст]" custT="1"/>
      <dgm:spPr/>
      <dgm:t>
        <a:bodyPr/>
        <a:lstStyle/>
        <a:p>
          <a:r>
            <a:rPr lang="ru-RU" sz="1000" dirty="0">
              <a:latin typeface="Roboto Condensed" panose="02000000000000000000" pitchFamily="2" charset="0"/>
              <a:ea typeface="Roboto Condensed" panose="02000000000000000000" pitchFamily="2" charset="0"/>
              <a:cs typeface="Roboto Condensed" panose="02000000000000000000" pitchFamily="2" charset="0"/>
            </a:rPr>
            <a:t>По согласованию с клиентом</a:t>
          </a:r>
        </a:p>
      </dgm:t>
    </dgm:pt>
    <dgm:pt modelId="{9DF64B14-123D-49E5-A1BD-6282440B4F5B}" type="parTrans" cxnId="{E03C5595-B0F0-43D5-8711-6281F808EABF}">
      <dgm:prSet/>
      <dgm:spPr/>
      <dgm:t>
        <a:bodyPr/>
        <a:lstStyle/>
        <a:p>
          <a:endParaRPr lang="ru-RU"/>
        </a:p>
      </dgm:t>
    </dgm:pt>
    <dgm:pt modelId="{E7DA9BCE-973F-4350-A446-6964B608E370}" type="sibTrans" cxnId="{E03C5595-B0F0-43D5-8711-6281F808EABF}">
      <dgm:prSet/>
      <dgm:spPr/>
      <dgm:t>
        <a:bodyPr/>
        <a:lstStyle/>
        <a:p>
          <a:endParaRPr lang="ru-RU"/>
        </a:p>
      </dgm:t>
    </dgm:pt>
    <dgm:pt modelId="{2983758F-6618-4E27-96D0-7F13617AD579}">
      <dgm:prSet phldrT="[Текст]" custT="1"/>
      <dgm:spPr/>
      <dgm:t>
        <a:bodyPr/>
        <a:lstStyle/>
        <a:p>
          <a:r>
            <a:rPr lang="en-US" sz="1400" dirty="0">
              <a:latin typeface="Roboto Condensed" panose="02000000000000000000" pitchFamily="2" charset="0"/>
              <a:ea typeface="Roboto Condensed" panose="02000000000000000000" pitchFamily="2" charset="0"/>
              <a:cs typeface="Roboto Condensed" panose="02000000000000000000" pitchFamily="2" charset="0"/>
            </a:rPr>
            <a:t>Summary INFOLine</a:t>
          </a:r>
          <a:endParaRPr lang="ru-RU" sz="14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90D4B758-48CB-456E-94C5-B1FD7FB9B36A}" type="parTrans" cxnId="{E38089EE-666B-4813-ABC9-54D73FA2DEB1}">
      <dgm:prSet/>
      <dgm:spPr/>
      <dgm:t>
        <a:bodyPr/>
        <a:lstStyle/>
        <a:p>
          <a:endParaRPr lang="ru-RU"/>
        </a:p>
      </dgm:t>
    </dgm:pt>
    <dgm:pt modelId="{E848F815-7628-425E-86C8-75A6C011C949}" type="sibTrans" cxnId="{E38089EE-666B-4813-ABC9-54D73FA2DEB1}">
      <dgm:prSet/>
      <dgm:spPr/>
      <dgm:t>
        <a:bodyPr/>
        <a:lstStyle/>
        <a:p>
          <a:endParaRPr lang="ru-RU"/>
        </a:p>
      </dgm:t>
    </dgm:pt>
    <dgm:pt modelId="{50C42071-4DA0-4DBF-8A72-EE2561F04AFC}">
      <dgm:prSet phldrT="[Текст]" custT="1"/>
      <dgm:spPr/>
      <dgm:t>
        <a:bodyPr/>
        <a:lstStyle/>
        <a:p>
          <a:r>
            <a:rPr lang="ru-RU" sz="1000" dirty="0">
              <a:latin typeface="Roboto Condensed" panose="02000000000000000000" pitchFamily="2" charset="0"/>
              <a:ea typeface="Roboto Condensed" panose="02000000000000000000" pitchFamily="2" charset="0"/>
              <a:cs typeface="Roboto Condensed" panose="02000000000000000000" pitchFamily="2" charset="0"/>
            </a:rPr>
            <a:t>Краткое изложение (дайджест) событий, выявленных в процессе мониторинга СМИ</a:t>
          </a:r>
        </a:p>
      </dgm:t>
    </dgm:pt>
    <dgm:pt modelId="{8FA70528-D80D-4AE2-9E11-8C4DD790DD3A}" type="parTrans" cxnId="{76149E89-8677-4CAE-BA40-89C81696B768}">
      <dgm:prSet/>
      <dgm:spPr/>
      <dgm:t>
        <a:bodyPr/>
        <a:lstStyle/>
        <a:p>
          <a:endParaRPr lang="ru-RU"/>
        </a:p>
      </dgm:t>
    </dgm:pt>
    <dgm:pt modelId="{CFC41969-7D65-4F52-9750-6E5A6BB7E32D}" type="sibTrans" cxnId="{76149E89-8677-4CAE-BA40-89C81696B768}">
      <dgm:prSet/>
      <dgm:spPr/>
      <dgm:t>
        <a:bodyPr/>
        <a:lstStyle/>
        <a:p>
          <a:endParaRPr lang="ru-RU"/>
        </a:p>
      </dgm:t>
    </dgm:pt>
    <dgm:pt modelId="{DEBFF202-2714-45EB-A8A1-940EDF2C0609}">
      <dgm:prSet custT="1"/>
      <dgm:spPr/>
      <dgm:t>
        <a:bodyPr/>
        <a:lstStyle/>
        <a:p>
          <a:r>
            <a:rPr lang="ru-RU" sz="1000" dirty="0">
              <a:latin typeface="Roboto Condensed" panose="02000000000000000000" pitchFamily="2" charset="0"/>
              <a:ea typeface="Roboto Condensed" panose="02000000000000000000" pitchFamily="2" charset="0"/>
              <a:cs typeface="Roboto Condensed" panose="02000000000000000000" pitchFamily="2" charset="0"/>
            </a:rPr>
            <a:t>Каждый выпуск состоит из 4-5 важнейших</a:t>
          </a:r>
          <a:r>
            <a:rPr lang="en-US" sz="1000" dirty="0">
              <a:latin typeface="Roboto Condensed" panose="02000000000000000000" pitchFamily="2" charset="0"/>
              <a:ea typeface="Roboto Condensed" panose="02000000000000000000" pitchFamily="2" charset="0"/>
              <a:cs typeface="Roboto Condensed" panose="02000000000000000000" pitchFamily="2" charset="0"/>
            </a:rPr>
            <a:t> </a:t>
          </a:r>
          <a:r>
            <a:rPr lang="ru-RU" sz="1000" dirty="0">
              <a:latin typeface="Roboto Condensed" panose="02000000000000000000" pitchFamily="2" charset="0"/>
              <a:ea typeface="Roboto Condensed" panose="02000000000000000000" pitchFamily="2" charset="0"/>
              <a:cs typeface="Roboto Condensed" panose="02000000000000000000" pitchFamily="2" charset="0"/>
            </a:rPr>
            <a:t>событий отрасли</a:t>
          </a:r>
        </a:p>
      </dgm:t>
    </dgm:pt>
    <dgm:pt modelId="{E0EB6F56-F18A-4B97-B821-6D5C2A406C13}" type="parTrans" cxnId="{5BE809FF-B4EF-4291-86B7-305A5938F7B3}">
      <dgm:prSet/>
      <dgm:spPr/>
      <dgm:t>
        <a:bodyPr/>
        <a:lstStyle/>
        <a:p>
          <a:endParaRPr lang="ru-RU"/>
        </a:p>
      </dgm:t>
    </dgm:pt>
    <dgm:pt modelId="{FA825A34-E7BE-4CF0-A2F1-1B5783825250}" type="sibTrans" cxnId="{5BE809FF-B4EF-4291-86B7-305A5938F7B3}">
      <dgm:prSet/>
      <dgm:spPr/>
      <dgm:t>
        <a:bodyPr/>
        <a:lstStyle/>
        <a:p>
          <a:endParaRPr lang="ru-RU"/>
        </a:p>
      </dgm:t>
    </dgm:pt>
    <dgm:pt modelId="{4837374A-6FD7-4DCA-93B8-24CFB731819A}" type="pres">
      <dgm:prSet presAssocID="{BB6857EE-A27E-4E1F-9483-E81ACA798A73}" presName="Name0" presStyleCnt="0">
        <dgm:presLayoutVars>
          <dgm:dir/>
          <dgm:animLvl val="lvl"/>
          <dgm:resizeHandles val="exact"/>
        </dgm:presLayoutVars>
      </dgm:prSet>
      <dgm:spPr/>
    </dgm:pt>
    <dgm:pt modelId="{8D66A96C-EBEC-43BC-92A5-E8DC3A433038}" type="pres">
      <dgm:prSet presAssocID="{259F4057-AB20-48FD-AF9F-A611708B3350}" presName="linNode" presStyleCnt="0"/>
      <dgm:spPr/>
    </dgm:pt>
    <dgm:pt modelId="{E16569A3-B3BB-49D0-9DF2-783DB8C31035}" type="pres">
      <dgm:prSet presAssocID="{259F4057-AB20-48FD-AF9F-A611708B3350}" presName="parentText" presStyleLbl="node1" presStyleIdx="0" presStyleCnt="6">
        <dgm:presLayoutVars>
          <dgm:chMax val="1"/>
          <dgm:bulletEnabled val="1"/>
        </dgm:presLayoutVars>
      </dgm:prSet>
      <dgm:spPr/>
    </dgm:pt>
    <dgm:pt modelId="{F1C75B9E-ADBC-46B4-AE67-02C2DB7DDCF2}" type="pres">
      <dgm:prSet presAssocID="{259F4057-AB20-48FD-AF9F-A611708B3350}" presName="descendantText" presStyleLbl="alignAccFollowNode1" presStyleIdx="0" presStyleCnt="6">
        <dgm:presLayoutVars>
          <dgm:bulletEnabled val="1"/>
        </dgm:presLayoutVars>
      </dgm:prSet>
      <dgm:spPr/>
    </dgm:pt>
    <dgm:pt modelId="{A49F366F-B34E-4EDF-84AD-5455DF1E70FC}" type="pres">
      <dgm:prSet presAssocID="{E3E0BB32-B02F-46CF-8593-ED411B88DCC8}" presName="sp" presStyleCnt="0"/>
      <dgm:spPr/>
    </dgm:pt>
    <dgm:pt modelId="{A22C0C8A-36DF-4331-9DE5-57E0980862A5}" type="pres">
      <dgm:prSet presAssocID="{4EFFE897-9155-4029-A095-4FC816D05759}" presName="linNode" presStyleCnt="0"/>
      <dgm:spPr/>
    </dgm:pt>
    <dgm:pt modelId="{B5E9847E-99F3-4D77-A8D1-41BEDBB5F470}" type="pres">
      <dgm:prSet presAssocID="{4EFFE897-9155-4029-A095-4FC816D05759}" presName="parentText" presStyleLbl="node1" presStyleIdx="1" presStyleCnt="6">
        <dgm:presLayoutVars>
          <dgm:chMax val="1"/>
          <dgm:bulletEnabled val="1"/>
        </dgm:presLayoutVars>
      </dgm:prSet>
      <dgm:spPr/>
    </dgm:pt>
    <dgm:pt modelId="{A78D6F11-6115-466B-911E-93EF1C294D9F}" type="pres">
      <dgm:prSet presAssocID="{4EFFE897-9155-4029-A095-4FC816D05759}" presName="descendantText" presStyleLbl="alignAccFollowNode1" presStyleIdx="1" presStyleCnt="6">
        <dgm:presLayoutVars>
          <dgm:bulletEnabled val="1"/>
        </dgm:presLayoutVars>
      </dgm:prSet>
      <dgm:spPr/>
    </dgm:pt>
    <dgm:pt modelId="{91D0CFDF-546A-4309-A41A-5C1517EE06C9}" type="pres">
      <dgm:prSet presAssocID="{53FD54FB-DE0E-44D5-9FA2-228919A51434}" presName="sp" presStyleCnt="0"/>
      <dgm:spPr/>
    </dgm:pt>
    <dgm:pt modelId="{AF5B05BF-1791-43B6-85BA-A635AC1D3DBB}" type="pres">
      <dgm:prSet presAssocID="{0691F292-C2C9-41F1-BE01-5E0443359D31}" presName="linNode" presStyleCnt="0"/>
      <dgm:spPr/>
    </dgm:pt>
    <dgm:pt modelId="{B3E879FF-3B6A-4017-8C80-AA41576E6BF8}" type="pres">
      <dgm:prSet presAssocID="{0691F292-C2C9-41F1-BE01-5E0443359D31}" presName="parentText" presStyleLbl="node1" presStyleIdx="2" presStyleCnt="6">
        <dgm:presLayoutVars>
          <dgm:chMax val="1"/>
          <dgm:bulletEnabled val="1"/>
        </dgm:presLayoutVars>
      </dgm:prSet>
      <dgm:spPr/>
    </dgm:pt>
    <dgm:pt modelId="{39CC3731-8C74-4F48-A8A9-3DAE6FF25CCD}" type="pres">
      <dgm:prSet presAssocID="{0691F292-C2C9-41F1-BE01-5E0443359D31}" presName="descendantText" presStyleLbl="alignAccFollowNode1" presStyleIdx="2" presStyleCnt="6">
        <dgm:presLayoutVars>
          <dgm:bulletEnabled val="1"/>
        </dgm:presLayoutVars>
      </dgm:prSet>
      <dgm:spPr/>
    </dgm:pt>
    <dgm:pt modelId="{CA64B482-82D6-46E3-B70D-FCEF88EDD3A3}" type="pres">
      <dgm:prSet presAssocID="{AA2448C9-6123-4749-BA7E-72091ACA7AD1}" presName="sp" presStyleCnt="0"/>
      <dgm:spPr/>
    </dgm:pt>
    <dgm:pt modelId="{BFA531F4-604F-41C9-A26D-9EFF0D3013C6}" type="pres">
      <dgm:prSet presAssocID="{37867A1F-6EA5-4355-BAFD-22A952BA3B1B}" presName="linNode" presStyleCnt="0"/>
      <dgm:spPr/>
    </dgm:pt>
    <dgm:pt modelId="{A8555903-03C9-4851-8DB4-3B0570577762}" type="pres">
      <dgm:prSet presAssocID="{37867A1F-6EA5-4355-BAFD-22A952BA3B1B}" presName="parentText" presStyleLbl="node1" presStyleIdx="3" presStyleCnt="6">
        <dgm:presLayoutVars>
          <dgm:chMax val="1"/>
          <dgm:bulletEnabled val="1"/>
        </dgm:presLayoutVars>
      </dgm:prSet>
      <dgm:spPr/>
    </dgm:pt>
    <dgm:pt modelId="{C00D11A9-67FA-4598-B084-E8564C1CA6DB}" type="pres">
      <dgm:prSet presAssocID="{37867A1F-6EA5-4355-BAFD-22A952BA3B1B}" presName="descendantText" presStyleLbl="alignAccFollowNode1" presStyleIdx="3" presStyleCnt="6">
        <dgm:presLayoutVars>
          <dgm:bulletEnabled val="1"/>
        </dgm:presLayoutVars>
      </dgm:prSet>
      <dgm:spPr/>
    </dgm:pt>
    <dgm:pt modelId="{289E1E21-2632-4FB8-9EB1-DAB2F8E4452C}" type="pres">
      <dgm:prSet presAssocID="{D6D79A6B-92CE-4F55-9DB5-5DB0AE9686D3}" presName="sp" presStyleCnt="0"/>
      <dgm:spPr/>
    </dgm:pt>
    <dgm:pt modelId="{F52B0165-BCD0-491A-B222-509B860A3682}" type="pres">
      <dgm:prSet presAssocID="{CDE894BB-99B1-45D1-9FA3-0A89299AE305}" presName="linNode" presStyleCnt="0"/>
      <dgm:spPr/>
    </dgm:pt>
    <dgm:pt modelId="{DB416933-26D2-490C-AD9D-3B923705DC68}" type="pres">
      <dgm:prSet presAssocID="{CDE894BB-99B1-45D1-9FA3-0A89299AE305}" presName="parentText" presStyleLbl="node1" presStyleIdx="4" presStyleCnt="6">
        <dgm:presLayoutVars>
          <dgm:chMax val="1"/>
          <dgm:bulletEnabled val="1"/>
        </dgm:presLayoutVars>
      </dgm:prSet>
      <dgm:spPr/>
    </dgm:pt>
    <dgm:pt modelId="{910412E8-2ABE-4B34-8695-754DAAC7C12D}" type="pres">
      <dgm:prSet presAssocID="{CDE894BB-99B1-45D1-9FA3-0A89299AE305}" presName="descendantText" presStyleLbl="alignAccFollowNode1" presStyleIdx="4" presStyleCnt="6">
        <dgm:presLayoutVars>
          <dgm:bulletEnabled val="1"/>
        </dgm:presLayoutVars>
      </dgm:prSet>
      <dgm:spPr/>
    </dgm:pt>
    <dgm:pt modelId="{6FFBDA13-C28A-4E11-B917-2CADA09BA152}" type="pres">
      <dgm:prSet presAssocID="{0B8D4B74-A25D-4939-98DA-A286E6B47827}" presName="sp" presStyleCnt="0"/>
      <dgm:spPr/>
    </dgm:pt>
    <dgm:pt modelId="{6E29EA2D-8D90-42DB-AC3C-CCFDF2C01537}" type="pres">
      <dgm:prSet presAssocID="{2983758F-6618-4E27-96D0-7F13617AD579}" presName="linNode" presStyleCnt="0"/>
      <dgm:spPr/>
    </dgm:pt>
    <dgm:pt modelId="{7C261086-02DA-4774-8652-A0AB548AF07D}" type="pres">
      <dgm:prSet presAssocID="{2983758F-6618-4E27-96D0-7F13617AD579}" presName="parentText" presStyleLbl="node1" presStyleIdx="5" presStyleCnt="6">
        <dgm:presLayoutVars>
          <dgm:chMax val="1"/>
          <dgm:bulletEnabled val="1"/>
        </dgm:presLayoutVars>
      </dgm:prSet>
      <dgm:spPr/>
    </dgm:pt>
    <dgm:pt modelId="{C441DE23-BE0C-423D-8470-328DA144FC4A}" type="pres">
      <dgm:prSet presAssocID="{2983758F-6618-4E27-96D0-7F13617AD579}" presName="descendantText" presStyleLbl="alignAccFollowNode1" presStyleIdx="5" presStyleCnt="6">
        <dgm:presLayoutVars>
          <dgm:bulletEnabled val="1"/>
        </dgm:presLayoutVars>
      </dgm:prSet>
      <dgm:spPr/>
    </dgm:pt>
  </dgm:ptLst>
  <dgm:cxnLst>
    <dgm:cxn modelId="{63AB9703-3828-47F1-B550-A7553668AF41}" srcId="{37867A1F-6EA5-4355-BAFD-22A952BA3B1B}" destId="{89C9ACCC-C81B-4D27-B44D-C85DB2C30047}" srcOrd="0" destOrd="0" parTransId="{F1D5FEAD-7E06-4DC9-9113-36743D945C1C}" sibTransId="{C68ED566-FE8F-41D5-836E-52763B199C00}"/>
    <dgm:cxn modelId="{B367A524-A079-45EB-B8A9-1114CC42509D}" type="presOf" srcId="{37867A1F-6EA5-4355-BAFD-22A952BA3B1B}" destId="{A8555903-03C9-4851-8DB4-3B0570577762}" srcOrd="0" destOrd="0" presId="urn:microsoft.com/office/officeart/2005/8/layout/vList5"/>
    <dgm:cxn modelId="{63045D28-13C7-4D8B-8DE3-074B1DE94D59}" type="presOf" srcId="{CDE894BB-99B1-45D1-9FA3-0A89299AE305}" destId="{DB416933-26D2-490C-AD9D-3B923705DC68}" srcOrd="0" destOrd="0" presId="urn:microsoft.com/office/officeart/2005/8/layout/vList5"/>
    <dgm:cxn modelId="{699E4829-CF4A-46E7-9C84-A4CDD67B9A6A}" srcId="{BB6857EE-A27E-4E1F-9483-E81ACA798A73}" destId="{37867A1F-6EA5-4355-BAFD-22A952BA3B1B}" srcOrd="3" destOrd="0" parTransId="{9D219364-905A-4986-85D2-32B22226A78F}" sibTransId="{D6D79A6B-92CE-4F55-9DB5-5DB0AE9686D3}"/>
    <dgm:cxn modelId="{069F1A3A-905D-4FE4-ADEE-1FD3D2AD8F70}" type="presOf" srcId="{2983758F-6618-4E27-96D0-7F13617AD579}" destId="{7C261086-02DA-4774-8652-A0AB548AF07D}" srcOrd="0" destOrd="0" presId="urn:microsoft.com/office/officeart/2005/8/layout/vList5"/>
    <dgm:cxn modelId="{16CB4A3D-B55B-48CC-B73B-15B350905F64}" srcId="{BB6857EE-A27E-4E1F-9483-E81ACA798A73}" destId="{0691F292-C2C9-41F1-BE01-5E0443359D31}" srcOrd="2" destOrd="0" parTransId="{E5DAE3A1-376D-41E0-B5E3-2183EF394215}" sibTransId="{AA2448C9-6123-4749-BA7E-72091ACA7AD1}"/>
    <dgm:cxn modelId="{50BE375B-92EB-41B2-B349-D58C544C4F7E}" srcId="{CDE894BB-99B1-45D1-9FA3-0A89299AE305}" destId="{4AD721FC-7F38-4FD7-9B2B-368C3FC9132A}" srcOrd="0" destOrd="0" parTransId="{BAB9BBAA-866A-4875-9408-8B40889E58C9}" sibTransId="{7E2B21DE-CEA9-4F4E-9E73-6D88A35209B1}"/>
    <dgm:cxn modelId="{E893865C-E179-42BF-B6E6-9EA8A740F273}" type="presOf" srcId="{4EFFE897-9155-4029-A095-4FC816D05759}" destId="{B5E9847E-99F3-4D77-A8D1-41BEDBB5F470}" srcOrd="0" destOrd="0" presId="urn:microsoft.com/office/officeart/2005/8/layout/vList5"/>
    <dgm:cxn modelId="{614CEE61-AADC-44C4-80CC-38DCC7072113}" type="presOf" srcId="{BB6857EE-A27E-4E1F-9483-E81ACA798A73}" destId="{4837374A-6FD7-4DCA-93B8-24CFB731819A}" srcOrd="0" destOrd="0" presId="urn:microsoft.com/office/officeart/2005/8/layout/vList5"/>
    <dgm:cxn modelId="{71656465-66B1-4FD7-9BCC-63546BC5EA6D}" type="presOf" srcId="{259F4057-AB20-48FD-AF9F-A611708B3350}" destId="{E16569A3-B3BB-49D0-9DF2-783DB8C31035}" srcOrd="0" destOrd="0" presId="urn:microsoft.com/office/officeart/2005/8/layout/vList5"/>
    <dgm:cxn modelId="{E8E60A67-D6D4-4D57-BDC5-7455BBE833B7}" type="presOf" srcId="{4AD721FC-7F38-4FD7-9B2B-368C3FC9132A}" destId="{910412E8-2ABE-4B34-8695-754DAAC7C12D}" srcOrd="0" destOrd="0" presId="urn:microsoft.com/office/officeart/2005/8/layout/vList5"/>
    <dgm:cxn modelId="{3FC62A4A-A0B3-4F41-87BC-7EDF6A2C62F5}" srcId="{259F4057-AB20-48FD-AF9F-A611708B3350}" destId="{AAE166CE-0BEB-464F-ADE8-D43B41F37558}" srcOrd="0" destOrd="0" parTransId="{7D889A41-7DC4-40A0-A915-DE3AB8C360BC}" sibTransId="{67972AE1-4EE0-42A2-8070-A062B2B85CA4}"/>
    <dgm:cxn modelId="{7772B384-CB76-4B69-A626-9CDFC980F0C9}" srcId="{BB6857EE-A27E-4E1F-9483-E81ACA798A73}" destId="{259F4057-AB20-48FD-AF9F-A611708B3350}" srcOrd="0" destOrd="0" parTransId="{9ED3CDEC-B8E9-4B2C-9224-0D06E1CB2531}" sibTransId="{E3E0BB32-B02F-46CF-8593-ED411B88DCC8}"/>
    <dgm:cxn modelId="{CA11A185-8A06-43F6-BB0D-85FB548DA986}" type="presOf" srcId="{AAE166CE-0BEB-464F-ADE8-D43B41F37558}" destId="{F1C75B9E-ADBC-46B4-AE67-02C2DB7DDCF2}" srcOrd="0" destOrd="0" presId="urn:microsoft.com/office/officeart/2005/8/layout/vList5"/>
    <dgm:cxn modelId="{76149E89-8677-4CAE-BA40-89C81696B768}" srcId="{2983758F-6618-4E27-96D0-7F13617AD579}" destId="{50C42071-4DA0-4DBF-8A72-EE2561F04AFC}" srcOrd="0" destOrd="0" parTransId="{8FA70528-D80D-4AE2-9E11-8C4DD790DD3A}" sibTransId="{CFC41969-7D65-4F52-9750-6E5A6BB7E32D}"/>
    <dgm:cxn modelId="{0157C98E-B0ED-4564-90FB-2C35329AA728}" type="presOf" srcId="{0691F292-C2C9-41F1-BE01-5E0443359D31}" destId="{B3E879FF-3B6A-4017-8C80-AA41576E6BF8}" srcOrd="0" destOrd="0" presId="urn:microsoft.com/office/officeart/2005/8/layout/vList5"/>
    <dgm:cxn modelId="{E03C5595-B0F0-43D5-8711-6281F808EABF}" srcId="{4EFFE897-9155-4029-A095-4FC816D05759}" destId="{C35F082C-FF96-4258-90AF-F8E4869C82DE}" srcOrd="0" destOrd="0" parTransId="{9DF64B14-123D-49E5-A1BD-6282440B4F5B}" sibTransId="{E7DA9BCE-973F-4350-A446-6964B608E370}"/>
    <dgm:cxn modelId="{9CF12F96-3A51-465B-A46F-5C54F0C899F8}" srcId="{0691F292-C2C9-41F1-BE01-5E0443359D31}" destId="{F9AEA82A-E40A-4CB5-860E-CBA6678A681D}" srcOrd="0" destOrd="0" parTransId="{472B4E7C-42E2-48C6-81A0-A376DE9CDCDF}" sibTransId="{E8FEEFDB-3883-41CB-A5CD-8CA8B70020E8}"/>
    <dgm:cxn modelId="{CB607AA1-A155-4248-A5D0-0DE56762D191}" type="presOf" srcId="{50C42071-4DA0-4DBF-8A72-EE2561F04AFC}" destId="{C441DE23-BE0C-423D-8470-328DA144FC4A}" srcOrd="0" destOrd="0" presId="urn:microsoft.com/office/officeart/2005/8/layout/vList5"/>
    <dgm:cxn modelId="{5137AEDB-1D9E-4371-B401-082D6A99DC24}" srcId="{BB6857EE-A27E-4E1F-9483-E81ACA798A73}" destId="{CDE894BB-99B1-45D1-9FA3-0A89299AE305}" srcOrd="4" destOrd="0" parTransId="{101BBCEB-B4E9-4CAA-AE89-22A152CFF91F}" sibTransId="{0B8D4B74-A25D-4939-98DA-A286E6B47827}"/>
    <dgm:cxn modelId="{0E7B13DE-7199-4FD4-AD96-D99C6F11B6B5}" type="presOf" srcId="{89C9ACCC-C81B-4D27-B44D-C85DB2C30047}" destId="{C00D11A9-67FA-4598-B084-E8564C1CA6DB}" srcOrd="0" destOrd="0" presId="urn:microsoft.com/office/officeart/2005/8/layout/vList5"/>
    <dgm:cxn modelId="{9A5712E2-B5A4-4965-B0E4-62FD0703E56C}" srcId="{BB6857EE-A27E-4E1F-9483-E81ACA798A73}" destId="{4EFFE897-9155-4029-A095-4FC816D05759}" srcOrd="1" destOrd="0" parTransId="{F1A06F72-24BB-45B7-994B-1BC66C8A606F}" sibTransId="{53FD54FB-DE0E-44D5-9FA2-228919A51434}"/>
    <dgm:cxn modelId="{98CF3BE2-FF42-4720-B853-92F7580407B2}" type="presOf" srcId="{F9AEA82A-E40A-4CB5-860E-CBA6678A681D}" destId="{39CC3731-8C74-4F48-A8A9-3DAE6FF25CCD}" srcOrd="0" destOrd="0" presId="urn:microsoft.com/office/officeart/2005/8/layout/vList5"/>
    <dgm:cxn modelId="{E38089EE-666B-4813-ABC9-54D73FA2DEB1}" srcId="{BB6857EE-A27E-4E1F-9483-E81ACA798A73}" destId="{2983758F-6618-4E27-96D0-7F13617AD579}" srcOrd="5" destOrd="0" parTransId="{90D4B758-48CB-456E-94C5-B1FD7FB9B36A}" sibTransId="{E848F815-7628-425E-86C8-75A6C011C949}"/>
    <dgm:cxn modelId="{EB2FC3F2-6078-4838-8F94-D2E833B03AC9}" type="presOf" srcId="{C35F082C-FF96-4258-90AF-F8E4869C82DE}" destId="{A78D6F11-6115-466B-911E-93EF1C294D9F}" srcOrd="0" destOrd="0" presId="urn:microsoft.com/office/officeart/2005/8/layout/vList5"/>
    <dgm:cxn modelId="{4739C9F9-EEF6-440B-9388-756DB5CB412C}" type="presOf" srcId="{DEBFF202-2714-45EB-A8A1-940EDF2C0609}" destId="{C441DE23-BE0C-423D-8470-328DA144FC4A}" srcOrd="0" destOrd="1" presId="urn:microsoft.com/office/officeart/2005/8/layout/vList5"/>
    <dgm:cxn modelId="{5BE809FF-B4EF-4291-86B7-305A5938F7B3}" srcId="{2983758F-6618-4E27-96D0-7F13617AD579}" destId="{DEBFF202-2714-45EB-A8A1-940EDF2C0609}" srcOrd="1" destOrd="0" parTransId="{E0EB6F56-F18A-4B97-B821-6D5C2A406C13}" sibTransId="{FA825A34-E7BE-4CF0-A2F1-1B5783825250}"/>
    <dgm:cxn modelId="{18F6AE4E-6E01-441B-8227-22967EEF67E1}" type="presParOf" srcId="{4837374A-6FD7-4DCA-93B8-24CFB731819A}" destId="{8D66A96C-EBEC-43BC-92A5-E8DC3A433038}" srcOrd="0" destOrd="0" presId="urn:microsoft.com/office/officeart/2005/8/layout/vList5"/>
    <dgm:cxn modelId="{ADC3F831-658E-4BE4-876F-519195EA8D3A}" type="presParOf" srcId="{8D66A96C-EBEC-43BC-92A5-E8DC3A433038}" destId="{E16569A3-B3BB-49D0-9DF2-783DB8C31035}" srcOrd="0" destOrd="0" presId="urn:microsoft.com/office/officeart/2005/8/layout/vList5"/>
    <dgm:cxn modelId="{06FDDC4F-B783-4342-BD5E-CB2BF0DE3592}" type="presParOf" srcId="{8D66A96C-EBEC-43BC-92A5-E8DC3A433038}" destId="{F1C75B9E-ADBC-46B4-AE67-02C2DB7DDCF2}" srcOrd="1" destOrd="0" presId="urn:microsoft.com/office/officeart/2005/8/layout/vList5"/>
    <dgm:cxn modelId="{9110BB88-AD6D-4E26-AF25-AFDB9A2FF2CE}" type="presParOf" srcId="{4837374A-6FD7-4DCA-93B8-24CFB731819A}" destId="{A49F366F-B34E-4EDF-84AD-5455DF1E70FC}" srcOrd="1" destOrd="0" presId="urn:microsoft.com/office/officeart/2005/8/layout/vList5"/>
    <dgm:cxn modelId="{AF842018-D73A-4349-9C1F-1D4C4E689DCE}" type="presParOf" srcId="{4837374A-6FD7-4DCA-93B8-24CFB731819A}" destId="{A22C0C8A-36DF-4331-9DE5-57E0980862A5}" srcOrd="2" destOrd="0" presId="urn:microsoft.com/office/officeart/2005/8/layout/vList5"/>
    <dgm:cxn modelId="{3CEA9544-C2A0-4501-B524-5238C1F5944A}" type="presParOf" srcId="{A22C0C8A-36DF-4331-9DE5-57E0980862A5}" destId="{B5E9847E-99F3-4D77-A8D1-41BEDBB5F470}" srcOrd="0" destOrd="0" presId="urn:microsoft.com/office/officeart/2005/8/layout/vList5"/>
    <dgm:cxn modelId="{6687665A-9B15-4322-AEE8-2E80C7619DC0}" type="presParOf" srcId="{A22C0C8A-36DF-4331-9DE5-57E0980862A5}" destId="{A78D6F11-6115-466B-911E-93EF1C294D9F}" srcOrd="1" destOrd="0" presId="urn:microsoft.com/office/officeart/2005/8/layout/vList5"/>
    <dgm:cxn modelId="{6085D5D2-BD34-4280-85D5-FC48FA4E02CE}" type="presParOf" srcId="{4837374A-6FD7-4DCA-93B8-24CFB731819A}" destId="{91D0CFDF-546A-4309-A41A-5C1517EE06C9}" srcOrd="3" destOrd="0" presId="urn:microsoft.com/office/officeart/2005/8/layout/vList5"/>
    <dgm:cxn modelId="{714A0AFA-D950-4021-86A5-DE182411E687}" type="presParOf" srcId="{4837374A-6FD7-4DCA-93B8-24CFB731819A}" destId="{AF5B05BF-1791-43B6-85BA-A635AC1D3DBB}" srcOrd="4" destOrd="0" presId="urn:microsoft.com/office/officeart/2005/8/layout/vList5"/>
    <dgm:cxn modelId="{982CB6E9-9200-473F-8494-F43B8605B0B1}" type="presParOf" srcId="{AF5B05BF-1791-43B6-85BA-A635AC1D3DBB}" destId="{B3E879FF-3B6A-4017-8C80-AA41576E6BF8}" srcOrd="0" destOrd="0" presId="urn:microsoft.com/office/officeart/2005/8/layout/vList5"/>
    <dgm:cxn modelId="{B68EBE1D-022F-4F11-A75E-09A40F10CB2F}" type="presParOf" srcId="{AF5B05BF-1791-43B6-85BA-A635AC1D3DBB}" destId="{39CC3731-8C74-4F48-A8A9-3DAE6FF25CCD}" srcOrd="1" destOrd="0" presId="urn:microsoft.com/office/officeart/2005/8/layout/vList5"/>
    <dgm:cxn modelId="{EF9E0123-EC42-4682-B25D-024E3ED0AC75}" type="presParOf" srcId="{4837374A-6FD7-4DCA-93B8-24CFB731819A}" destId="{CA64B482-82D6-46E3-B70D-FCEF88EDD3A3}" srcOrd="5" destOrd="0" presId="urn:microsoft.com/office/officeart/2005/8/layout/vList5"/>
    <dgm:cxn modelId="{12014F8A-5EDB-442D-A50A-5496C7F7B3DD}" type="presParOf" srcId="{4837374A-6FD7-4DCA-93B8-24CFB731819A}" destId="{BFA531F4-604F-41C9-A26D-9EFF0D3013C6}" srcOrd="6" destOrd="0" presId="urn:microsoft.com/office/officeart/2005/8/layout/vList5"/>
    <dgm:cxn modelId="{1C074D8A-5700-4B0C-96ED-A76E691F9560}" type="presParOf" srcId="{BFA531F4-604F-41C9-A26D-9EFF0D3013C6}" destId="{A8555903-03C9-4851-8DB4-3B0570577762}" srcOrd="0" destOrd="0" presId="urn:microsoft.com/office/officeart/2005/8/layout/vList5"/>
    <dgm:cxn modelId="{A4FB278F-74E6-4265-A731-3834D987BCA5}" type="presParOf" srcId="{BFA531F4-604F-41C9-A26D-9EFF0D3013C6}" destId="{C00D11A9-67FA-4598-B084-E8564C1CA6DB}" srcOrd="1" destOrd="0" presId="urn:microsoft.com/office/officeart/2005/8/layout/vList5"/>
    <dgm:cxn modelId="{F77D3BC2-ADE6-45B0-B9A8-AF445574A9DD}" type="presParOf" srcId="{4837374A-6FD7-4DCA-93B8-24CFB731819A}" destId="{289E1E21-2632-4FB8-9EB1-DAB2F8E4452C}" srcOrd="7" destOrd="0" presId="urn:microsoft.com/office/officeart/2005/8/layout/vList5"/>
    <dgm:cxn modelId="{6ACBA274-1BB5-4AB9-90CC-57DFEFBE5223}" type="presParOf" srcId="{4837374A-6FD7-4DCA-93B8-24CFB731819A}" destId="{F52B0165-BCD0-491A-B222-509B860A3682}" srcOrd="8" destOrd="0" presId="urn:microsoft.com/office/officeart/2005/8/layout/vList5"/>
    <dgm:cxn modelId="{87733A34-BBDC-42E2-859C-2C3D6D07B806}" type="presParOf" srcId="{F52B0165-BCD0-491A-B222-509B860A3682}" destId="{DB416933-26D2-490C-AD9D-3B923705DC68}" srcOrd="0" destOrd="0" presId="urn:microsoft.com/office/officeart/2005/8/layout/vList5"/>
    <dgm:cxn modelId="{C515A591-083D-4C5C-8F9C-0ABB417B3486}" type="presParOf" srcId="{F52B0165-BCD0-491A-B222-509B860A3682}" destId="{910412E8-2ABE-4B34-8695-754DAAC7C12D}" srcOrd="1" destOrd="0" presId="urn:microsoft.com/office/officeart/2005/8/layout/vList5"/>
    <dgm:cxn modelId="{9AAA25C3-2F20-4D87-A406-EB7118DCD46E}" type="presParOf" srcId="{4837374A-6FD7-4DCA-93B8-24CFB731819A}" destId="{6FFBDA13-C28A-4E11-B917-2CADA09BA152}" srcOrd="9" destOrd="0" presId="urn:microsoft.com/office/officeart/2005/8/layout/vList5"/>
    <dgm:cxn modelId="{290646AD-8BE6-41AE-94A9-9FB5E63D69B7}" type="presParOf" srcId="{4837374A-6FD7-4DCA-93B8-24CFB731819A}" destId="{6E29EA2D-8D90-42DB-AC3C-CCFDF2C01537}" srcOrd="10" destOrd="0" presId="urn:microsoft.com/office/officeart/2005/8/layout/vList5"/>
    <dgm:cxn modelId="{3E6AB1EA-ADC5-4EB3-A76C-DAC28A748522}" type="presParOf" srcId="{6E29EA2D-8D90-42DB-AC3C-CCFDF2C01537}" destId="{7C261086-02DA-4774-8652-A0AB548AF07D}" srcOrd="0" destOrd="0" presId="urn:microsoft.com/office/officeart/2005/8/layout/vList5"/>
    <dgm:cxn modelId="{B255B100-A4E5-432A-9DB8-2416091DAE03}" type="presParOf" srcId="{6E29EA2D-8D90-42DB-AC3C-CCFDF2C01537}" destId="{C441DE23-BE0C-423D-8470-328DA144FC4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CB74EE-BEB9-4BE6-B9CB-D90603B9B8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1A891A94-ADD1-4EB8-8BD4-6268563B838B}">
      <dgm:prSet custT="1">
        <dgm:style>
          <a:lnRef idx="2">
            <a:schemeClr val="accent1">
              <a:shade val="50000"/>
            </a:schemeClr>
          </a:lnRef>
          <a:fillRef idx="1">
            <a:schemeClr val="accent1"/>
          </a:fillRef>
          <a:effectRef idx="0">
            <a:schemeClr val="accent1"/>
          </a:effectRef>
          <a:fontRef idx="minor">
            <a:schemeClr val="lt1"/>
          </a:fontRef>
        </dgm:style>
      </dgm:prSet>
      <dgm:spPr>
        <a:ln>
          <a:noFill/>
        </a:ln>
      </dgm:spPr>
      <dgm:t>
        <a:bodyPr/>
        <a:lstStyle/>
        <a:p>
          <a:pPr algn="ctr"/>
          <a:r>
            <a:rPr lang="ru-RU" sz="1200" dirty="0">
              <a:solidFill>
                <a:sysClr val="window" lastClr="FFFFFF"/>
              </a:solidFill>
              <a:latin typeface="Roboto Condensed" panose="02000000000000000000" pitchFamily="2" charset="0"/>
              <a:ea typeface="Roboto Condensed" panose="02000000000000000000" pitchFamily="2" charset="0"/>
              <a:cs typeface="Roboto Condensed" panose="02000000000000000000" pitchFamily="2" charset="0"/>
            </a:rPr>
            <a:t>Содержание отраслевой базы:</a:t>
          </a:r>
          <a:endParaRPr lang="ru-RU" sz="12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13FDAFCF-3E17-405E-9D4D-0EF4587AF725}" type="parTrans" cxnId="{B9EB859C-E6E1-438F-A8AD-65759D7502B5}">
      <dgm:prSet/>
      <dgm:spPr/>
      <dgm:t>
        <a:bodyPr/>
        <a:lstStyle/>
        <a:p>
          <a:pPr algn="ctr"/>
          <a:endParaRPr lang="ru-RU" sz="2000"/>
        </a:p>
      </dgm:t>
    </dgm:pt>
    <dgm:pt modelId="{32BE69B3-B4B8-4496-ACD1-DC0142BC991C}" type="sibTrans" cxnId="{B9EB859C-E6E1-438F-A8AD-65759D7502B5}">
      <dgm:prSet/>
      <dgm:spPr/>
      <dgm:t>
        <a:bodyPr/>
        <a:lstStyle/>
        <a:p>
          <a:pPr algn="ctr"/>
          <a:endParaRPr lang="ru-RU" sz="2000"/>
        </a:p>
      </dgm:t>
    </dgm:pt>
    <dgm:pt modelId="{D3E9523A-1DCB-4CE3-9826-B20C9C889E4D}" type="pres">
      <dgm:prSet presAssocID="{A2CB74EE-BEB9-4BE6-B9CB-D90603B9B8C7}" presName="linear" presStyleCnt="0">
        <dgm:presLayoutVars>
          <dgm:animLvl val="lvl"/>
          <dgm:resizeHandles val="exact"/>
        </dgm:presLayoutVars>
      </dgm:prSet>
      <dgm:spPr/>
    </dgm:pt>
    <dgm:pt modelId="{8BE218ED-51C8-4A60-A17F-D6FB11830735}" type="pres">
      <dgm:prSet presAssocID="{1A891A94-ADD1-4EB8-8BD4-6268563B838B}" presName="parentText" presStyleLbl="node1" presStyleIdx="0" presStyleCnt="1" custScaleY="24080" custLinFactNeighborX="-159" custLinFactNeighborY="-675">
        <dgm:presLayoutVars>
          <dgm:chMax val="0"/>
          <dgm:bulletEnabled val="1"/>
        </dgm:presLayoutVars>
      </dgm:prSet>
      <dgm:spPr/>
    </dgm:pt>
  </dgm:ptLst>
  <dgm:cxnLst>
    <dgm:cxn modelId="{4FB85354-DEBC-4BB1-8360-3ABB5F0377F6}" type="presOf" srcId="{1A891A94-ADD1-4EB8-8BD4-6268563B838B}" destId="{8BE218ED-51C8-4A60-A17F-D6FB11830735}" srcOrd="0" destOrd="0" presId="urn:microsoft.com/office/officeart/2005/8/layout/vList2"/>
    <dgm:cxn modelId="{B9EB859C-E6E1-438F-A8AD-65759D7502B5}" srcId="{A2CB74EE-BEB9-4BE6-B9CB-D90603B9B8C7}" destId="{1A891A94-ADD1-4EB8-8BD4-6268563B838B}" srcOrd="0" destOrd="0" parTransId="{13FDAFCF-3E17-405E-9D4D-0EF4587AF725}" sibTransId="{32BE69B3-B4B8-4496-ACD1-DC0142BC991C}"/>
    <dgm:cxn modelId="{9888F7BF-72BF-4FAE-81C9-607EAFAE61D6}" type="presOf" srcId="{A2CB74EE-BEB9-4BE6-B9CB-D90603B9B8C7}" destId="{D3E9523A-1DCB-4CE3-9826-B20C9C889E4D}" srcOrd="0" destOrd="0" presId="urn:microsoft.com/office/officeart/2005/8/layout/vList2"/>
    <dgm:cxn modelId="{22066EDE-E098-4A9F-9157-EFB1DA97B3E1}" type="presParOf" srcId="{D3E9523A-1DCB-4CE3-9826-B20C9C889E4D}" destId="{8BE218ED-51C8-4A60-A17F-D6FB1183073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CB74EE-BEB9-4BE6-B9CB-D90603B9B8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1A891A94-ADD1-4EB8-8BD4-6268563B838B}">
      <dgm:prSet custT="1">
        <dgm:style>
          <a:lnRef idx="2">
            <a:schemeClr val="accent1">
              <a:shade val="50000"/>
            </a:schemeClr>
          </a:lnRef>
          <a:fillRef idx="1">
            <a:schemeClr val="accent1"/>
          </a:fillRef>
          <a:effectRef idx="0">
            <a:schemeClr val="accent1"/>
          </a:effectRef>
          <a:fontRef idx="minor">
            <a:schemeClr val="lt1"/>
          </a:fontRef>
        </dgm:style>
      </dgm:prSet>
      <dgm:spPr>
        <a:ln>
          <a:noFill/>
        </a:ln>
      </dgm:spPr>
      <dgm:t>
        <a:bodyPr/>
        <a:lstStyle/>
        <a:p>
          <a:pPr algn="ctr"/>
          <a:r>
            <a:rPr lang="ru-RU" sz="1200" dirty="0">
              <a:solidFill>
                <a:sysClr val="window" lastClr="FFFFFF"/>
              </a:solidFill>
              <a:latin typeface="Roboto Condensed" panose="02000000000000000000" pitchFamily="2" charset="0"/>
              <a:ea typeface="Roboto Condensed" panose="02000000000000000000" pitchFamily="2" charset="0"/>
              <a:cs typeface="Roboto Condensed" panose="02000000000000000000" pitchFamily="2" charset="0"/>
            </a:rPr>
            <a:t>Параметры ТОП-200 сетей </a:t>
          </a:r>
          <a:r>
            <a:rPr lang="en-US" sz="1200" dirty="0">
              <a:solidFill>
                <a:sysClr val="window" lastClr="FFFFFF"/>
              </a:solidFill>
              <a:latin typeface="Roboto Condensed" panose="02000000000000000000" pitchFamily="2" charset="0"/>
              <a:ea typeface="Roboto Condensed" panose="02000000000000000000" pitchFamily="2" charset="0"/>
              <a:cs typeface="Roboto Condensed" panose="02000000000000000000" pitchFamily="2" charset="0"/>
            </a:rPr>
            <a:t>FMCG</a:t>
          </a:r>
          <a:r>
            <a:rPr lang="ru-RU" sz="1200" dirty="0">
              <a:solidFill>
                <a:sysClr val="window" lastClr="FFFFFF"/>
              </a:solidFill>
              <a:latin typeface="Roboto Condensed" panose="02000000000000000000" pitchFamily="2" charset="0"/>
              <a:ea typeface="Roboto Condensed" panose="02000000000000000000" pitchFamily="2" charset="0"/>
              <a:cs typeface="Roboto Condensed" panose="02000000000000000000" pitchFamily="2" charset="0"/>
            </a:rPr>
            <a:t>, входящих в базу</a:t>
          </a:r>
          <a:endParaRPr lang="ru-RU" sz="12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13FDAFCF-3E17-405E-9D4D-0EF4587AF725}" type="parTrans" cxnId="{B9EB859C-E6E1-438F-A8AD-65759D7502B5}">
      <dgm:prSet/>
      <dgm:spPr/>
      <dgm:t>
        <a:bodyPr/>
        <a:lstStyle/>
        <a:p>
          <a:pPr algn="ctr"/>
          <a:endParaRPr lang="ru-RU" sz="2000"/>
        </a:p>
      </dgm:t>
    </dgm:pt>
    <dgm:pt modelId="{32BE69B3-B4B8-4496-ACD1-DC0142BC991C}" type="sibTrans" cxnId="{B9EB859C-E6E1-438F-A8AD-65759D7502B5}">
      <dgm:prSet/>
      <dgm:spPr/>
      <dgm:t>
        <a:bodyPr/>
        <a:lstStyle/>
        <a:p>
          <a:pPr algn="ctr"/>
          <a:endParaRPr lang="ru-RU" sz="2000"/>
        </a:p>
      </dgm:t>
    </dgm:pt>
    <dgm:pt modelId="{D3E9523A-1DCB-4CE3-9826-B20C9C889E4D}" type="pres">
      <dgm:prSet presAssocID="{A2CB74EE-BEB9-4BE6-B9CB-D90603B9B8C7}" presName="linear" presStyleCnt="0">
        <dgm:presLayoutVars>
          <dgm:animLvl val="lvl"/>
          <dgm:resizeHandles val="exact"/>
        </dgm:presLayoutVars>
      </dgm:prSet>
      <dgm:spPr/>
    </dgm:pt>
    <dgm:pt modelId="{8BE218ED-51C8-4A60-A17F-D6FB11830735}" type="pres">
      <dgm:prSet presAssocID="{1A891A94-ADD1-4EB8-8BD4-6268563B838B}" presName="parentText" presStyleLbl="node1" presStyleIdx="0" presStyleCnt="1" custScaleY="24080" custLinFactNeighborX="-1043" custLinFactNeighborY="22890">
        <dgm:presLayoutVars>
          <dgm:chMax val="0"/>
          <dgm:bulletEnabled val="1"/>
        </dgm:presLayoutVars>
      </dgm:prSet>
      <dgm:spPr/>
    </dgm:pt>
  </dgm:ptLst>
  <dgm:cxnLst>
    <dgm:cxn modelId="{B9EB859C-E6E1-438F-A8AD-65759D7502B5}" srcId="{A2CB74EE-BEB9-4BE6-B9CB-D90603B9B8C7}" destId="{1A891A94-ADD1-4EB8-8BD4-6268563B838B}" srcOrd="0" destOrd="0" parTransId="{13FDAFCF-3E17-405E-9D4D-0EF4587AF725}" sibTransId="{32BE69B3-B4B8-4496-ACD1-DC0142BC991C}"/>
    <dgm:cxn modelId="{474A37C9-B79A-4075-B5A8-641F3C6A3A59}" type="presOf" srcId="{A2CB74EE-BEB9-4BE6-B9CB-D90603B9B8C7}" destId="{D3E9523A-1DCB-4CE3-9826-B20C9C889E4D}" srcOrd="0" destOrd="0" presId="urn:microsoft.com/office/officeart/2005/8/layout/vList2"/>
    <dgm:cxn modelId="{D0C147F1-41ED-46EA-9A4C-42AA4600879A}" type="presOf" srcId="{1A891A94-ADD1-4EB8-8BD4-6268563B838B}" destId="{8BE218ED-51C8-4A60-A17F-D6FB11830735}" srcOrd="0" destOrd="0" presId="urn:microsoft.com/office/officeart/2005/8/layout/vList2"/>
    <dgm:cxn modelId="{5FC842BF-77ED-43F6-8458-DA6669EDA36F}" type="presParOf" srcId="{D3E9523A-1DCB-4CE3-9826-B20C9C889E4D}" destId="{8BE218ED-51C8-4A60-A17F-D6FB11830735}"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CB74EE-BEB9-4BE6-B9CB-D90603B9B8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1A891A94-ADD1-4EB8-8BD4-6268563B838B}">
      <dgm:prSet custT="1">
        <dgm:style>
          <a:lnRef idx="2">
            <a:schemeClr val="accent1">
              <a:shade val="50000"/>
            </a:schemeClr>
          </a:lnRef>
          <a:fillRef idx="1">
            <a:schemeClr val="accent1"/>
          </a:fillRef>
          <a:effectRef idx="0">
            <a:schemeClr val="accent1"/>
          </a:effectRef>
          <a:fontRef idx="minor">
            <a:schemeClr val="lt1"/>
          </a:fontRef>
        </dgm:style>
      </dgm:prSet>
      <dgm:spPr>
        <a:ln>
          <a:noFill/>
        </a:ln>
      </dgm:spPr>
      <dgm:t>
        <a:bodyPr/>
        <a:lstStyle/>
        <a:p>
          <a:pPr algn="ctr"/>
          <a:r>
            <a:rPr lang="ru-RU" sz="1200" dirty="0">
              <a:latin typeface="Roboto Condensed" panose="02000000000000000000" pitchFamily="2" charset="0"/>
              <a:ea typeface="Roboto Condensed" panose="02000000000000000000" pitchFamily="2" charset="0"/>
              <a:cs typeface="Roboto Condensed" panose="02000000000000000000" pitchFamily="2" charset="0"/>
            </a:rPr>
            <a:t>Описание исследования:</a:t>
          </a:r>
        </a:p>
      </dgm:t>
    </dgm:pt>
    <dgm:pt modelId="{13FDAFCF-3E17-405E-9D4D-0EF4587AF725}" type="parTrans" cxnId="{B9EB859C-E6E1-438F-A8AD-65759D7502B5}">
      <dgm:prSet/>
      <dgm:spPr/>
      <dgm:t>
        <a:bodyPr/>
        <a:lstStyle/>
        <a:p>
          <a:pPr algn="ctr"/>
          <a:endParaRPr lang="ru-RU" sz="2000"/>
        </a:p>
      </dgm:t>
    </dgm:pt>
    <dgm:pt modelId="{32BE69B3-B4B8-4496-ACD1-DC0142BC991C}" type="sibTrans" cxnId="{B9EB859C-E6E1-438F-A8AD-65759D7502B5}">
      <dgm:prSet/>
      <dgm:spPr/>
      <dgm:t>
        <a:bodyPr/>
        <a:lstStyle/>
        <a:p>
          <a:pPr algn="ctr"/>
          <a:endParaRPr lang="ru-RU" sz="2000"/>
        </a:p>
      </dgm:t>
    </dgm:pt>
    <dgm:pt modelId="{D3E9523A-1DCB-4CE3-9826-B20C9C889E4D}" type="pres">
      <dgm:prSet presAssocID="{A2CB74EE-BEB9-4BE6-B9CB-D90603B9B8C7}" presName="linear" presStyleCnt="0">
        <dgm:presLayoutVars>
          <dgm:animLvl val="lvl"/>
          <dgm:resizeHandles val="exact"/>
        </dgm:presLayoutVars>
      </dgm:prSet>
      <dgm:spPr/>
    </dgm:pt>
    <dgm:pt modelId="{8BE218ED-51C8-4A60-A17F-D6FB11830735}" type="pres">
      <dgm:prSet presAssocID="{1A891A94-ADD1-4EB8-8BD4-6268563B838B}" presName="parentText" presStyleLbl="node1" presStyleIdx="0" presStyleCnt="1" custScaleY="24080" custLinFactNeighborX="-159" custLinFactNeighborY="-675">
        <dgm:presLayoutVars>
          <dgm:chMax val="0"/>
          <dgm:bulletEnabled val="1"/>
        </dgm:presLayoutVars>
      </dgm:prSet>
      <dgm:spPr/>
    </dgm:pt>
  </dgm:ptLst>
  <dgm:cxnLst>
    <dgm:cxn modelId="{B9EB859C-E6E1-438F-A8AD-65759D7502B5}" srcId="{A2CB74EE-BEB9-4BE6-B9CB-D90603B9B8C7}" destId="{1A891A94-ADD1-4EB8-8BD4-6268563B838B}" srcOrd="0" destOrd="0" parTransId="{13FDAFCF-3E17-405E-9D4D-0EF4587AF725}" sibTransId="{32BE69B3-B4B8-4496-ACD1-DC0142BC991C}"/>
    <dgm:cxn modelId="{80D90DAA-F668-4C5A-B48A-75A120DE3433}" type="presOf" srcId="{1A891A94-ADD1-4EB8-8BD4-6268563B838B}" destId="{8BE218ED-51C8-4A60-A17F-D6FB11830735}" srcOrd="0" destOrd="0" presId="urn:microsoft.com/office/officeart/2005/8/layout/vList2"/>
    <dgm:cxn modelId="{E55C77CB-CBD0-4E36-B79F-3ED3D89FF861}" type="presOf" srcId="{A2CB74EE-BEB9-4BE6-B9CB-D90603B9B8C7}" destId="{D3E9523A-1DCB-4CE3-9826-B20C9C889E4D}" srcOrd="0" destOrd="0" presId="urn:microsoft.com/office/officeart/2005/8/layout/vList2"/>
    <dgm:cxn modelId="{BE51F332-3895-4AD2-A3DF-E3EF65DEC22A}" type="presParOf" srcId="{D3E9523A-1DCB-4CE3-9826-B20C9C889E4D}" destId="{8BE218ED-51C8-4A60-A17F-D6FB11830735}"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CB74EE-BEB9-4BE6-B9CB-D90603B9B8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1A891A94-ADD1-4EB8-8BD4-6268563B838B}">
      <dgm:prSet custT="1">
        <dgm:style>
          <a:lnRef idx="2">
            <a:schemeClr val="accent1">
              <a:shade val="50000"/>
            </a:schemeClr>
          </a:lnRef>
          <a:fillRef idx="1">
            <a:schemeClr val="accent1"/>
          </a:fillRef>
          <a:effectRef idx="0">
            <a:schemeClr val="accent1"/>
          </a:effectRef>
          <a:fontRef idx="minor">
            <a:schemeClr val="lt1"/>
          </a:fontRef>
        </dgm:style>
      </dgm:prSet>
      <dgm:spPr>
        <a:ln>
          <a:noFill/>
        </a:ln>
      </dgm:spPr>
      <dgm:t>
        <a:bodyPr/>
        <a:lstStyle/>
        <a:p>
          <a:pPr algn="ctr"/>
          <a:r>
            <a:rPr lang="ru-RU" sz="1200" dirty="0">
              <a:latin typeface="Roboto Condensed" panose="02000000000000000000" pitchFamily="2" charset="0"/>
              <a:ea typeface="Roboto Condensed" panose="02000000000000000000" pitchFamily="2" charset="0"/>
              <a:cs typeface="Roboto Condensed" panose="02000000000000000000" pitchFamily="2" charset="0"/>
            </a:rPr>
            <a:t>Описание исследования:</a:t>
          </a:r>
        </a:p>
      </dgm:t>
    </dgm:pt>
    <dgm:pt modelId="{13FDAFCF-3E17-405E-9D4D-0EF4587AF725}" type="parTrans" cxnId="{B9EB859C-E6E1-438F-A8AD-65759D7502B5}">
      <dgm:prSet/>
      <dgm:spPr/>
      <dgm:t>
        <a:bodyPr/>
        <a:lstStyle/>
        <a:p>
          <a:pPr algn="ctr"/>
          <a:endParaRPr lang="ru-RU" sz="2000"/>
        </a:p>
      </dgm:t>
    </dgm:pt>
    <dgm:pt modelId="{32BE69B3-B4B8-4496-ACD1-DC0142BC991C}" type="sibTrans" cxnId="{B9EB859C-E6E1-438F-A8AD-65759D7502B5}">
      <dgm:prSet/>
      <dgm:spPr/>
      <dgm:t>
        <a:bodyPr/>
        <a:lstStyle/>
        <a:p>
          <a:pPr algn="ctr"/>
          <a:endParaRPr lang="ru-RU" sz="2000"/>
        </a:p>
      </dgm:t>
    </dgm:pt>
    <dgm:pt modelId="{D3E9523A-1DCB-4CE3-9826-B20C9C889E4D}" type="pres">
      <dgm:prSet presAssocID="{A2CB74EE-BEB9-4BE6-B9CB-D90603B9B8C7}" presName="linear" presStyleCnt="0">
        <dgm:presLayoutVars>
          <dgm:animLvl val="lvl"/>
          <dgm:resizeHandles val="exact"/>
        </dgm:presLayoutVars>
      </dgm:prSet>
      <dgm:spPr/>
    </dgm:pt>
    <dgm:pt modelId="{8BE218ED-51C8-4A60-A17F-D6FB11830735}" type="pres">
      <dgm:prSet presAssocID="{1A891A94-ADD1-4EB8-8BD4-6268563B838B}" presName="parentText" presStyleLbl="node1" presStyleIdx="0" presStyleCnt="1" custScaleY="24080" custLinFactNeighborX="132" custLinFactNeighborY="14122">
        <dgm:presLayoutVars>
          <dgm:chMax val="0"/>
          <dgm:bulletEnabled val="1"/>
        </dgm:presLayoutVars>
      </dgm:prSet>
      <dgm:spPr/>
    </dgm:pt>
  </dgm:ptLst>
  <dgm:cxnLst>
    <dgm:cxn modelId="{B9EB859C-E6E1-438F-A8AD-65759D7502B5}" srcId="{A2CB74EE-BEB9-4BE6-B9CB-D90603B9B8C7}" destId="{1A891A94-ADD1-4EB8-8BD4-6268563B838B}" srcOrd="0" destOrd="0" parTransId="{13FDAFCF-3E17-405E-9D4D-0EF4587AF725}" sibTransId="{32BE69B3-B4B8-4496-ACD1-DC0142BC991C}"/>
    <dgm:cxn modelId="{80D90DAA-F668-4C5A-B48A-75A120DE3433}" type="presOf" srcId="{1A891A94-ADD1-4EB8-8BD4-6268563B838B}" destId="{8BE218ED-51C8-4A60-A17F-D6FB11830735}" srcOrd="0" destOrd="0" presId="urn:microsoft.com/office/officeart/2005/8/layout/vList2"/>
    <dgm:cxn modelId="{E55C77CB-CBD0-4E36-B79F-3ED3D89FF861}" type="presOf" srcId="{A2CB74EE-BEB9-4BE6-B9CB-D90603B9B8C7}" destId="{D3E9523A-1DCB-4CE3-9826-B20C9C889E4D}" srcOrd="0" destOrd="0" presId="urn:microsoft.com/office/officeart/2005/8/layout/vList2"/>
    <dgm:cxn modelId="{BE51F332-3895-4AD2-A3DF-E3EF65DEC22A}" type="presParOf" srcId="{D3E9523A-1DCB-4CE3-9826-B20C9C889E4D}" destId="{8BE218ED-51C8-4A60-A17F-D6FB1183073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CB74EE-BEB9-4BE6-B9CB-D90603B9B8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D3E9523A-1DCB-4CE3-9826-B20C9C889E4D}" type="pres">
      <dgm:prSet presAssocID="{A2CB74EE-BEB9-4BE6-B9CB-D90603B9B8C7}" presName="linear" presStyleCnt="0">
        <dgm:presLayoutVars>
          <dgm:animLvl val="lvl"/>
          <dgm:resizeHandles val="exact"/>
        </dgm:presLayoutVars>
      </dgm:prSet>
      <dgm:spPr/>
    </dgm:pt>
  </dgm:ptLst>
  <dgm:cxnLst>
    <dgm:cxn modelId="{4785208B-6555-421D-A4B0-7702AD70C09A}" type="presOf" srcId="{A2CB74EE-BEB9-4BE6-B9CB-D90603B9B8C7}" destId="{D3E9523A-1DCB-4CE3-9826-B20C9C889E4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CB74EE-BEB9-4BE6-B9CB-D90603B9B8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1A891A94-ADD1-4EB8-8BD4-6268563B838B}">
      <dgm:prSet custT="1">
        <dgm:style>
          <a:lnRef idx="2">
            <a:schemeClr val="accent1">
              <a:shade val="50000"/>
            </a:schemeClr>
          </a:lnRef>
          <a:fillRef idx="1">
            <a:schemeClr val="accent1"/>
          </a:fillRef>
          <a:effectRef idx="0">
            <a:schemeClr val="accent1"/>
          </a:effectRef>
          <a:fontRef idx="minor">
            <a:schemeClr val="lt1"/>
          </a:fontRef>
        </dgm:style>
      </dgm:prSet>
      <dgm:spPr>
        <a:ln>
          <a:noFill/>
        </a:ln>
      </dgm:spPr>
      <dgm:t>
        <a:bodyPr/>
        <a:lstStyle/>
        <a:p>
          <a:pPr algn="ctr"/>
          <a:r>
            <a:rPr lang="ru-RU" sz="1200" dirty="0">
              <a:latin typeface="Roboto Condensed" panose="02000000000000000000" pitchFamily="2" charset="0"/>
              <a:ea typeface="Roboto Condensed" panose="02000000000000000000" pitchFamily="2" charset="0"/>
              <a:cs typeface="Roboto Condensed" panose="02000000000000000000" pitchFamily="2" charset="0"/>
            </a:rPr>
            <a:t>Описание обзора:</a:t>
          </a:r>
        </a:p>
      </dgm:t>
    </dgm:pt>
    <dgm:pt modelId="{13FDAFCF-3E17-405E-9D4D-0EF4587AF725}" type="parTrans" cxnId="{B9EB859C-E6E1-438F-A8AD-65759D7502B5}">
      <dgm:prSet/>
      <dgm:spPr/>
      <dgm:t>
        <a:bodyPr/>
        <a:lstStyle/>
        <a:p>
          <a:pPr algn="ctr"/>
          <a:endParaRPr lang="ru-RU" sz="2000"/>
        </a:p>
      </dgm:t>
    </dgm:pt>
    <dgm:pt modelId="{32BE69B3-B4B8-4496-ACD1-DC0142BC991C}" type="sibTrans" cxnId="{B9EB859C-E6E1-438F-A8AD-65759D7502B5}">
      <dgm:prSet/>
      <dgm:spPr/>
      <dgm:t>
        <a:bodyPr/>
        <a:lstStyle/>
        <a:p>
          <a:pPr algn="ctr"/>
          <a:endParaRPr lang="ru-RU" sz="2000"/>
        </a:p>
      </dgm:t>
    </dgm:pt>
    <dgm:pt modelId="{D3E9523A-1DCB-4CE3-9826-B20C9C889E4D}" type="pres">
      <dgm:prSet presAssocID="{A2CB74EE-BEB9-4BE6-B9CB-D90603B9B8C7}" presName="linear" presStyleCnt="0">
        <dgm:presLayoutVars>
          <dgm:animLvl val="lvl"/>
          <dgm:resizeHandles val="exact"/>
        </dgm:presLayoutVars>
      </dgm:prSet>
      <dgm:spPr/>
    </dgm:pt>
    <dgm:pt modelId="{8BE218ED-51C8-4A60-A17F-D6FB11830735}" type="pres">
      <dgm:prSet presAssocID="{1A891A94-ADD1-4EB8-8BD4-6268563B838B}" presName="parentText" presStyleLbl="node1" presStyleIdx="0" presStyleCnt="1" custScaleY="24080" custLinFactNeighborX="-159" custLinFactNeighborY="-675">
        <dgm:presLayoutVars>
          <dgm:chMax val="0"/>
          <dgm:bulletEnabled val="1"/>
        </dgm:presLayoutVars>
      </dgm:prSet>
      <dgm:spPr/>
    </dgm:pt>
  </dgm:ptLst>
  <dgm:cxnLst>
    <dgm:cxn modelId="{B9EB859C-E6E1-438F-A8AD-65759D7502B5}" srcId="{A2CB74EE-BEB9-4BE6-B9CB-D90603B9B8C7}" destId="{1A891A94-ADD1-4EB8-8BD4-6268563B838B}" srcOrd="0" destOrd="0" parTransId="{13FDAFCF-3E17-405E-9D4D-0EF4587AF725}" sibTransId="{32BE69B3-B4B8-4496-ACD1-DC0142BC991C}"/>
    <dgm:cxn modelId="{80D90DAA-F668-4C5A-B48A-75A120DE3433}" type="presOf" srcId="{1A891A94-ADD1-4EB8-8BD4-6268563B838B}" destId="{8BE218ED-51C8-4A60-A17F-D6FB11830735}" srcOrd="0" destOrd="0" presId="urn:microsoft.com/office/officeart/2005/8/layout/vList2"/>
    <dgm:cxn modelId="{E55C77CB-CBD0-4E36-B79F-3ED3D89FF861}" type="presOf" srcId="{A2CB74EE-BEB9-4BE6-B9CB-D90603B9B8C7}" destId="{D3E9523A-1DCB-4CE3-9826-B20C9C889E4D}" srcOrd="0" destOrd="0" presId="urn:microsoft.com/office/officeart/2005/8/layout/vList2"/>
    <dgm:cxn modelId="{BE51F332-3895-4AD2-A3DF-E3EF65DEC22A}" type="presParOf" srcId="{D3E9523A-1DCB-4CE3-9826-B20C9C889E4D}" destId="{8BE218ED-51C8-4A60-A17F-D6FB11830735}"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2CB74EE-BEB9-4BE6-B9CB-D90603B9B8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1A891A94-ADD1-4EB8-8BD4-6268563B838B}">
      <dgm:prSet custT="1">
        <dgm:style>
          <a:lnRef idx="2">
            <a:schemeClr val="accent1">
              <a:shade val="50000"/>
            </a:schemeClr>
          </a:lnRef>
          <a:fillRef idx="1">
            <a:schemeClr val="accent1"/>
          </a:fillRef>
          <a:effectRef idx="0">
            <a:schemeClr val="accent1"/>
          </a:effectRef>
          <a:fontRef idx="minor">
            <a:schemeClr val="lt1"/>
          </a:fontRef>
        </dgm:style>
      </dgm:prSet>
      <dgm:spPr>
        <a:ln>
          <a:noFill/>
        </a:ln>
      </dgm:spPr>
      <dgm:t>
        <a:bodyPr/>
        <a:lstStyle/>
        <a:p>
          <a:pPr algn="ctr"/>
          <a:r>
            <a:rPr lang="ru-RU" sz="1200" dirty="0">
              <a:solidFill>
                <a:sysClr val="window" lastClr="FFFFFF"/>
              </a:solidFill>
              <a:latin typeface="Roboto Condensed" panose="02000000000000000000" pitchFamily="2" charset="0"/>
              <a:ea typeface="Roboto Condensed" panose="02000000000000000000" pitchFamily="2" charset="0"/>
              <a:cs typeface="Roboto Condensed" panose="02000000000000000000" pitchFamily="2" charset="0"/>
            </a:rPr>
            <a:t>Описание исследования:</a:t>
          </a:r>
          <a:endParaRPr lang="ru-RU" sz="12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13FDAFCF-3E17-405E-9D4D-0EF4587AF725}" type="parTrans" cxnId="{B9EB859C-E6E1-438F-A8AD-65759D7502B5}">
      <dgm:prSet/>
      <dgm:spPr/>
      <dgm:t>
        <a:bodyPr/>
        <a:lstStyle/>
        <a:p>
          <a:pPr algn="ctr"/>
          <a:endParaRPr lang="ru-RU" sz="2000"/>
        </a:p>
      </dgm:t>
    </dgm:pt>
    <dgm:pt modelId="{32BE69B3-B4B8-4496-ACD1-DC0142BC991C}" type="sibTrans" cxnId="{B9EB859C-E6E1-438F-A8AD-65759D7502B5}">
      <dgm:prSet/>
      <dgm:spPr/>
      <dgm:t>
        <a:bodyPr/>
        <a:lstStyle/>
        <a:p>
          <a:pPr algn="ctr"/>
          <a:endParaRPr lang="ru-RU" sz="2000"/>
        </a:p>
      </dgm:t>
    </dgm:pt>
    <dgm:pt modelId="{D3E9523A-1DCB-4CE3-9826-B20C9C889E4D}" type="pres">
      <dgm:prSet presAssocID="{A2CB74EE-BEB9-4BE6-B9CB-D90603B9B8C7}" presName="linear" presStyleCnt="0">
        <dgm:presLayoutVars>
          <dgm:animLvl val="lvl"/>
          <dgm:resizeHandles val="exact"/>
        </dgm:presLayoutVars>
      </dgm:prSet>
      <dgm:spPr/>
    </dgm:pt>
    <dgm:pt modelId="{8BE218ED-51C8-4A60-A17F-D6FB11830735}" type="pres">
      <dgm:prSet presAssocID="{1A891A94-ADD1-4EB8-8BD4-6268563B838B}" presName="parentText" presStyleLbl="node1" presStyleIdx="0" presStyleCnt="1" custScaleY="24080" custLinFactNeighborX="-159" custLinFactNeighborY="-675">
        <dgm:presLayoutVars>
          <dgm:chMax val="0"/>
          <dgm:bulletEnabled val="1"/>
        </dgm:presLayoutVars>
      </dgm:prSet>
      <dgm:spPr/>
    </dgm:pt>
  </dgm:ptLst>
  <dgm:cxnLst>
    <dgm:cxn modelId="{B9EB859C-E6E1-438F-A8AD-65759D7502B5}" srcId="{A2CB74EE-BEB9-4BE6-B9CB-D90603B9B8C7}" destId="{1A891A94-ADD1-4EB8-8BD4-6268563B838B}" srcOrd="0" destOrd="0" parTransId="{13FDAFCF-3E17-405E-9D4D-0EF4587AF725}" sibTransId="{32BE69B3-B4B8-4496-ACD1-DC0142BC991C}"/>
    <dgm:cxn modelId="{80D90DAA-F668-4C5A-B48A-75A120DE3433}" type="presOf" srcId="{1A891A94-ADD1-4EB8-8BD4-6268563B838B}" destId="{8BE218ED-51C8-4A60-A17F-D6FB11830735}" srcOrd="0" destOrd="0" presId="urn:microsoft.com/office/officeart/2005/8/layout/vList2"/>
    <dgm:cxn modelId="{E55C77CB-CBD0-4E36-B79F-3ED3D89FF861}" type="presOf" srcId="{A2CB74EE-BEB9-4BE6-B9CB-D90603B9B8C7}" destId="{D3E9523A-1DCB-4CE3-9826-B20C9C889E4D}" srcOrd="0" destOrd="0" presId="urn:microsoft.com/office/officeart/2005/8/layout/vList2"/>
    <dgm:cxn modelId="{BE51F332-3895-4AD2-A3DF-E3EF65DEC22A}" type="presParOf" srcId="{D3E9523A-1DCB-4CE3-9826-B20C9C889E4D}" destId="{8BE218ED-51C8-4A60-A17F-D6FB1183073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2CB74EE-BEB9-4BE6-B9CB-D90603B9B8C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1A891A94-ADD1-4EB8-8BD4-6268563B838B}">
      <dgm:prSet custT="1">
        <dgm:style>
          <a:lnRef idx="2">
            <a:schemeClr val="accent1">
              <a:shade val="50000"/>
            </a:schemeClr>
          </a:lnRef>
          <a:fillRef idx="1">
            <a:schemeClr val="accent1"/>
          </a:fillRef>
          <a:effectRef idx="0">
            <a:schemeClr val="accent1"/>
          </a:effectRef>
          <a:fontRef idx="minor">
            <a:schemeClr val="lt1"/>
          </a:fontRef>
        </dgm:style>
      </dgm:prSet>
      <dgm:spPr>
        <a:ln>
          <a:noFill/>
        </a:ln>
      </dgm:spPr>
      <dgm:t>
        <a:bodyPr/>
        <a:lstStyle/>
        <a:p>
          <a:pPr algn="ctr"/>
          <a:r>
            <a:rPr lang="ru-RU" sz="1200" dirty="0">
              <a:solidFill>
                <a:sysClr val="window" lastClr="FFFFFF"/>
              </a:solidFill>
              <a:latin typeface="Roboto Condensed" panose="02000000000000000000" pitchFamily="2" charset="0"/>
              <a:ea typeface="Roboto Condensed" panose="02000000000000000000" pitchFamily="2" charset="0"/>
              <a:cs typeface="Roboto Condensed" panose="02000000000000000000" pitchFamily="2" charset="0"/>
            </a:rPr>
            <a:t>Содержание отраслевой базы:</a:t>
          </a:r>
          <a:endParaRPr lang="ru-RU" sz="1200" dirty="0">
            <a:latin typeface="Roboto Condensed" panose="02000000000000000000" pitchFamily="2" charset="0"/>
            <a:ea typeface="Roboto Condensed" panose="02000000000000000000" pitchFamily="2" charset="0"/>
            <a:cs typeface="Roboto Condensed" panose="02000000000000000000" pitchFamily="2" charset="0"/>
          </a:endParaRPr>
        </a:p>
      </dgm:t>
    </dgm:pt>
    <dgm:pt modelId="{13FDAFCF-3E17-405E-9D4D-0EF4587AF725}" type="parTrans" cxnId="{B9EB859C-E6E1-438F-A8AD-65759D7502B5}">
      <dgm:prSet/>
      <dgm:spPr/>
      <dgm:t>
        <a:bodyPr/>
        <a:lstStyle/>
        <a:p>
          <a:pPr algn="ctr"/>
          <a:endParaRPr lang="ru-RU" sz="2000"/>
        </a:p>
      </dgm:t>
    </dgm:pt>
    <dgm:pt modelId="{32BE69B3-B4B8-4496-ACD1-DC0142BC991C}" type="sibTrans" cxnId="{B9EB859C-E6E1-438F-A8AD-65759D7502B5}">
      <dgm:prSet/>
      <dgm:spPr/>
      <dgm:t>
        <a:bodyPr/>
        <a:lstStyle/>
        <a:p>
          <a:pPr algn="ctr"/>
          <a:endParaRPr lang="ru-RU" sz="2000"/>
        </a:p>
      </dgm:t>
    </dgm:pt>
    <dgm:pt modelId="{D3E9523A-1DCB-4CE3-9826-B20C9C889E4D}" type="pres">
      <dgm:prSet presAssocID="{A2CB74EE-BEB9-4BE6-B9CB-D90603B9B8C7}" presName="linear" presStyleCnt="0">
        <dgm:presLayoutVars>
          <dgm:animLvl val="lvl"/>
          <dgm:resizeHandles val="exact"/>
        </dgm:presLayoutVars>
      </dgm:prSet>
      <dgm:spPr/>
    </dgm:pt>
    <dgm:pt modelId="{8BE218ED-51C8-4A60-A17F-D6FB11830735}" type="pres">
      <dgm:prSet presAssocID="{1A891A94-ADD1-4EB8-8BD4-6268563B838B}" presName="parentText" presStyleLbl="node1" presStyleIdx="0" presStyleCnt="1" custScaleY="24080" custLinFactNeighborX="-159" custLinFactNeighborY="-675">
        <dgm:presLayoutVars>
          <dgm:chMax val="0"/>
          <dgm:bulletEnabled val="1"/>
        </dgm:presLayoutVars>
      </dgm:prSet>
      <dgm:spPr/>
    </dgm:pt>
  </dgm:ptLst>
  <dgm:cxnLst>
    <dgm:cxn modelId="{4FB85354-DEBC-4BB1-8360-3ABB5F0377F6}" type="presOf" srcId="{1A891A94-ADD1-4EB8-8BD4-6268563B838B}" destId="{8BE218ED-51C8-4A60-A17F-D6FB11830735}" srcOrd="0" destOrd="0" presId="urn:microsoft.com/office/officeart/2005/8/layout/vList2"/>
    <dgm:cxn modelId="{B9EB859C-E6E1-438F-A8AD-65759D7502B5}" srcId="{A2CB74EE-BEB9-4BE6-B9CB-D90603B9B8C7}" destId="{1A891A94-ADD1-4EB8-8BD4-6268563B838B}" srcOrd="0" destOrd="0" parTransId="{13FDAFCF-3E17-405E-9D4D-0EF4587AF725}" sibTransId="{32BE69B3-B4B8-4496-ACD1-DC0142BC991C}"/>
    <dgm:cxn modelId="{9888F7BF-72BF-4FAE-81C9-607EAFAE61D6}" type="presOf" srcId="{A2CB74EE-BEB9-4BE6-B9CB-D90603B9B8C7}" destId="{D3E9523A-1DCB-4CE3-9826-B20C9C889E4D}" srcOrd="0" destOrd="0" presId="urn:microsoft.com/office/officeart/2005/8/layout/vList2"/>
    <dgm:cxn modelId="{22066EDE-E098-4A9F-9157-EFB1DA97B3E1}" type="presParOf" srcId="{D3E9523A-1DCB-4CE3-9826-B20C9C889E4D}" destId="{8BE218ED-51C8-4A60-A17F-D6FB1183073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9F6722-5AB3-4D21-979E-2BE92924F735}">
      <dsp:nvSpPr>
        <dsp:cNvPr id="0" name=""/>
        <dsp:cNvSpPr/>
      </dsp:nvSpPr>
      <dsp:spPr>
        <a:xfrm>
          <a:off x="1" y="0"/>
          <a:ext cx="5764894" cy="192042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AD2F51-41C0-4099-81B6-56E7DCA932D8}">
      <dsp:nvSpPr>
        <dsp:cNvPr id="0" name=""/>
        <dsp:cNvSpPr/>
      </dsp:nvSpPr>
      <dsp:spPr>
        <a:xfrm>
          <a:off x="86573" y="570781"/>
          <a:ext cx="1131811" cy="7811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ru-RU" sz="900" b="1" kern="1200" dirty="0">
              <a:latin typeface="Roboto Condensed" panose="02000000000000000000" pitchFamily="2" charset="0"/>
              <a:ea typeface="Roboto Condensed" panose="02000000000000000000" pitchFamily="2" charset="0"/>
              <a:cs typeface="Roboto Condensed" panose="02000000000000000000" pitchFamily="2" charset="0"/>
            </a:rPr>
            <a:t>Обзор </a:t>
          </a:r>
          <a:r>
            <a:rPr lang="ru-RU" sz="900" b="1" u="sng" kern="1200" dirty="0">
              <a:latin typeface="Roboto Condensed" panose="02000000000000000000" pitchFamily="2" charset="0"/>
              <a:ea typeface="Roboto Condensed" panose="02000000000000000000" pitchFamily="2" charset="0"/>
              <a:cs typeface="Roboto Condensed" panose="02000000000000000000" pitchFamily="2" charset="0"/>
            </a:rPr>
            <a:t>"Состояние потребительского рынка и Рейтинг торговых сетей </a:t>
          </a:r>
          <a:r>
            <a:rPr lang="en-US" sz="900" b="1" u="sng" kern="1200" dirty="0">
              <a:latin typeface="Roboto Condensed" panose="02000000000000000000" pitchFamily="2" charset="0"/>
              <a:ea typeface="Roboto Condensed" panose="02000000000000000000" pitchFamily="2" charset="0"/>
              <a:cs typeface="Roboto Condensed" panose="02000000000000000000" pitchFamily="2" charset="0"/>
            </a:rPr>
            <a:t>FMCG </a:t>
          </a:r>
          <a:r>
            <a:rPr lang="ru-RU" sz="900" b="1" u="sng" kern="1200" dirty="0">
              <a:latin typeface="Roboto Condensed" panose="02000000000000000000" pitchFamily="2" charset="0"/>
              <a:ea typeface="Roboto Condensed" panose="02000000000000000000" pitchFamily="2" charset="0"/>
              <a:cs typeface="Roboto Condensed" panose="02000000000000000000" pitchFamily="2" charset="0"/>
            </a:rPr>
            <a:t>России"</a:t>
          </a:r>
        </a:p>
      </dsp:txBody>
      <dsp:txXfrm>
        <a:off x="124706" y="608914"/>
        <a:ext cx="1055545" cy="704902"/>
      </dsp:txXfrm>
    </dsp:sp>
    <dsp:sp modelId="{97BF71C9-8802-43B1-82CE-C479E794E21D}">
      <dsp:nvSpPr>
        <dsp:cNvPr id="0" name=""/>
        <dsp:cNvSpPr/>
      </dsp:nvSpPr>
      <dsp:spPr>
        <a:xfrm>
          <a:off x="2765239" y="570443"/>
          <a:ext cx="1203792" cy="7811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ru-RU" sz="9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a:t>
          </a:r>
          <a:r>
            <a:rPr lang="ru-RU" sz="900" b="1" kern="1200" noProof="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Розничная торговля </a:t>
          </a:r>
          <a:r>
            <a:rPr lang="en-US" sz="9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Food</a:t>
          </a:r>
          <a:r>
            <a:rPr lang="en-US" sz="900" b="1" kern="1200" noProof="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 </a:t>
          </a:r>
          <a:r>
            <a:rPr lang="ru-RU" sz="900" b="1" kern="1200" noProof="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1">
                <a:extLst>
                  <a:ext uri="{A12FA001-AC4F-418D-AE19-62706E023703}">
                    <ahyp:hlinkClr xmlns:ahyp="http://schemas.microsoft.com/office/drawing/2018/hyperlinkcolor" val="tx"/>
                  </a:ext>
                </a:extLst>
              </a:hlinkClick>
            </a:rPr>
            <a:t>и потребительский рынок"</a:t>
          </a:r>
          <a:endParaRPr lang="ru-RU" sz="900" u="sng"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2803372" y="608576"/>
        <a:ext cx="1127526" cy="704902"/>
      </dsp:txXfrm>
    </dsp:sp>
    <dsp:sp modelId="{24087A0E-DA38-48C8-99B0-3AD3502203DA}">
      <dsp:nvSpPr>
        <dsp:cNvPr id="0" name=""/>
        <dsp:cNvSpPr/>
      </dsp:nvSpPr>
      <dsp:spPr>
        <a:xfrm>
          <a:off x="4057558" y="550256"/>
          <a:ext cx="1080941" cy="7811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ru-RU" sz="1000" b="1" kern="1200" dirty="0">
              <a:latin typeface="Roboto Condensed" panose="02000000000000000000" pitchFamily="2" charset="0"/>
              <a:ea typeface="Roboto Condensed" panose="02000000000000000000" pitchFamily="2" charset="0"/>
              <a:cs typeface="Roboto Condensed" panose="02000000000000000000" pitchFamily="2" charset="0"/>
            </a:rPr>
            <a:t>Исследование </a:t>
          </a:r>
          <a:br>
            <a:rPr lang="ru-RU" sz="1000" b="1" kern="1200" dirty="0">
              <a:latin typeface="Roboto Condensed" panose="02000000000000000000" pitchFamily="2" charset="0"/>
              <a:ea typeface="Roboto Condensed" panose="02000000000000000000" pitchFamily="2" charset="0"/>
              <a:cs typeface="Roboto Condensed" panose="02000000000000000000" pitchFamily="2" charset="0"/>
            </a:rPr>
          </a:br>
          <a:r>
            <a:rPr lang="en-US" sz="1000" b="1" u="sng" kern="1200" dirty="0">
              <a:latin typeface="Roboto Condensed" panose="02000000000000000000" pitchFamily="2" charset="0"/>
              <a:ea typeface="Roboto Condensed" panose="02000000000000000000" pitchFamily="2" charset="0"/>
              <a:cs typeface="Roboto Condensed" panose="02000000000000000000" pitchFamily="2" charset="0"/>
            </a:rPr>
            <a:t>INFOLine Retail Russia TOP</a:t>
          </a:r>
          <a:r>
            <a:rPr lang="ru-RU" sz="1000" b="1" u="sng" kern="1200" dirty="0">
              <a:latin typeface="Roboto Condensed" panose="02000000000000000000" pitchFamily="2" charset="0"/>
              <a:ea typeface="Roboto Condensed" panose="02000000000000000000" pitchFamily="2" charset="0"/>
              <a:cs typeface="Roboto Condensed" panose="02000000000000000000" pitchFamily="2" charset="0"/>
            </a:rPr>
            <a:t>-100</a:t>
          </a:r>
          <a:r>
            <a:rPr lang="ru-RU" sz="1000" b="1" kern="1200" dirty="0">
              <a:latin typeface="Roboto Condensed" panose="02000000000000000000" pitchFamily="2" charset="0"/>
              <a:ea typeface="Roboto Condensed" panose="02000000000000000000" pitchFamily="2" charset="0"/>
              <a:cs typeface="Roboto Condensed" panose="02000000000000000000" pitchFamily="2" charset="0"/>
            </a:rPr>
            <a:t> </a:t>
          </a:r>
        </a:p>
      </dsp:txBody>
      <dsp:txXfrm>
        <a:off x="4095691" y="588389"/>
        <a:ext cx="1004675" cy="704902"/>
      </dsp:txXfrm>
    </dsp:sp>
    <dsp:sp modelId="{C4A0487C-1B55-472A-B575-11FCFDFAB4DE}">
      <dsp:nvSpPr>
        <dsp:cNvPr id="0" name=""/>
        <dsp:cNvSpPr/>
      </dsp:nvSpPr>
      <dsp:spPr>
        <a:xfrm>
          <a:off x="1360039" y="578255"/>
          <a:ext cx="1268103" cy="78116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ru-RU" sz="900" b="1" u="none"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900" b="1" u="none"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Рейтинг </a:t>
          </a:r>
          <a:r>
            <a:rPr lang="en-US" sz="900" b="1" u="none"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INFOLine </a:t>
          </a:r>
          <a:br>
            <a:rPr lang="ru-RU" sz="900" b="1" u="none"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br>
          <a:r>
            <a:rPr lang="en-US" sz="900" b="1" u="none"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2">
                <a:extLst>
                  <a:ext uri="{A12FA001-AC4F-418D-AE19-62706E023703}">
                    <ahyp:hlinkClr xmlns:ahyp="http://schemas.microsoft.com/office/drawing/2018/hyperlinkcolor" val="tx"/>
                  </a:ext>
                </a:extLst>
              </a:hlinkClick>
            </a:rPr>
            <a:t>E-grocery Russia TOP</a:t>
          </a:r>
          <a:r>
            <a:rPr lang="ru-RU" sz="900" b="1" u="none"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9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и </a:t>
          </a:r>
          <a:r>
            <a:rPr lang="ru-RU" sz="9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a:t>
          </a:r>
          <a:r>
            <a:rPr lang="ru-RU" sz="900" b="1" kern="1200" noProof="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Розничная торговля </a:t>
          </a:r>
          <a:r>
            <a:rPr lang="en-US" sz="9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Food</a:t>
          </a:r>
          <a:r>
            <a:rPr lang="en-US" sz="900" b="1" kern="1200" noProof="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 </a:t>
          </a:r>
          <a:r>
            <a:rPr lang="ru-RU" sz="900" b="1" kern="1200" noProof="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и потребительский рынок"</a:t>
          </a:r>
          <a:endParaRPr lang="ru-RU" sz="1000" b="1"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398172" y="616388"/>
        <a:ext cx="1191837" cy="70490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75B9E-ADBC-46B4-AE67-02C2DB7DDCF2}">
      <dsp:nvSpPr>
        <dsp:cNvPr id="0" name=""/>
        <dsp:cNvSpPr/>
      </dsp:nvSpPr>
      <dsp:spPr>
        <a:xfrm rot="5400000">
          <a:off x="3891944" y="-1685583"/>
          <a:ext cx="372382" cy="3838245"/>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ru-RU" sz="1000" kern="1200" dirty="0">
              <a:latin typeface="Roboto Condensed" panose="02000000000000000000" pitchFamily="2" charset="0"/>
              <a:ea typeface="Roboto Condensed" panose="02000000000000000000" pitchFamily="2" charset="0"/>
              <a:cs typeface="Roboto Condensed" panose="02000000000000000000" pitchFamily="2" charset="0"/>
            </a:rPr>
            <a:t>Определяется из информационных потребностей заказчика (конкуренты, партнеры и т. д.) </a:t>
          </a:r>
        </a:p>
      </dsp:txBody>
      <dsp:txXfrm rot="-5400000">
        <a:off x="2159013" y="65526"/>
        <a:ext cx="3820067" cy="336026"/>
      </dsp:txXfrm>
    </dsp:sp>
    <dsp:sp modelId="{E16569A3-B3BB-49D0-9DF2-783DB8C31035}">
      <dsp:nvSpPr>
        <dsp:cNvPr id="0" name=""/>
        <dsp:cNvSpPr/>
      </dsp:nvSpPr>
      <dsp:spPr>
        <a:xfrm>
          <a:off x="0" y="799"/>
          <a:ext cx="2159012" cy="46547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ru-RU" sz="1400" kern="1200" dirty="0">
              <a:latin typeface="Roboto Condensed" panose="02000000000000000000" pitchFamily="2" charset="0"/>
              <a:ea typeface="Roboto Condensed" panose="02000000000000000000" pitchFamily="2" charset="0"/>
              <a:cs typeface="Roboto Condensed" panose="02000000000000000000" pitchFamily="2" charset="0"/>
            </a:rPr>
            <a:t>Содержание мониторинга</a:t>
          </a:r>
        </a:p>
      </dsp:txBody>
      <dsp:txXfrm>
        <a:off x="22723" y="23522"/>
        <a:ext cx="2113566" cy="420032"/>
      </dsp:txXfrm>
    </dsp:sp>
    <dsp:sp modelId="{A78D6F11-6115-466B-911E-93EF1C294D9F}">
      <dsp:nvSpPr>
        <dsp:cNvPr id="0" name=""/>
        <dsp:cNvSpPr/>
      </dsp:nvSpPr>
      <dsp:spPr>
        <a:xfrm rot="5400000">
          <a:off x="3891944" y="-1196831"/>
          <a:ext cx="372382" cy="3838245"/>
        </a:xfrm>
        <a:prstGeom prst="round2SameRect">
          <a:avLst/>
        </a:prstGeom>
        <a:solidFill>
          <a:schemeClr val="accent2">
            <a:tint val="40000"/>
            <a:alpha val="90000"/>
            <a:hueOff val="1005164"/>
            <a:satOff val="-876"/>
            <a:lumOff val="-1"/>
            <a:alphaOff val="0"/>
          </a:schemeClr>
        </a:solidFill>
        <a:ln w="25400" cap="flat" cmpd="sng" algn="ctr">
          <a:solidFill>
            <a:schemeClr val="accent2">
              <a:tint val="40000"/>
              <a:alpha val="90000"/>
              <a:hueOff val="1005164"/>
              <a:satOff val="-876"/>
              <a:lumOff val="-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ru-RU" sz="1000" kern="1200" dirty="0">
              <a:latin typeface="Roboto Condensed" panose="02000000000000000000" pitchFamily="2" charset="0"/>
              <a:ea typeface="Roboto Condensed" panose="02000000000000000000" pitchFamily="2" charset="0"/>
              <a:cs typeface="Roboto Condensed" panose="02000000000000000000" pitchFamily="2" charset="0"/>
            </a:rPr>
            <a:t>По согласованию с клиентом</a:t>
          </a:r>
        </a:p>
      </dsp:txBody>
      <dsp:txXfrm rot="-5400000">
        <a:off x="2159013" y="554278"/>
        <a:ext cx="3820067" cy="336026"/>
      </dsp:txXfrm>
    </dsp:sp>
    <dsp:sp modelId="{B5E9847E-99F3-4D77-A8D1-41BEDBB5F470}">
      <dsp:nvSpPr>
        <dsp:cNvPr id="0" name=""/>
        <dsp:cNvSpPr/>
      </dsp:nvSpPr>
      <dsp:spPr>
        <a:xfrm>
          <a:off x="0" y="489551"/>
          <a:ext cx="2159012" cy="465478"/>
        </a:xfrm>
        <a:prstGeom prst="roundRect">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ru-RU" sz="1400" kern="1200" dirty="0">
              <a:latin typeface="Roboto Condensed" panose="02000000000000000000" pitchFamily="2" charset="0"/>
              <a:ea typeface="Roboto Condensed" panose="02000000000000000000" pitchFamily="2" charset="0"/>
              <a:cs typeface="Roboto Condensed" panose="02000000000000000000" pitchFamily="2" charset="0"/>
            </a:rPr>
            <a:t>Структура мониторинга</a:t>
          </a:r>
        </a:p>
      </dsp:txBody>
      <dsp:txXfrm>
        <a:off x="22723" y="512274"/>
        <a:ext cx="2113566" cy="420032"/>
      </dsp:txXfrm>
    </dsp:sp>
    <dsp:sp modelId="{39CC3731-8C74-4F48-A8A9-3DAE6FF25CCD}">
      <dsp:nvSpPr>
        <dsp:cNvPr id="0" name=""/>
        <dsp:cNvSpPr/>
      </dsp:nvSpPr>
      <dsp:spPr>
        <a:xfrm rot="5400000">
          <a:off x="3891944" y="-708078"/>
          <a:ext cx="372382" cy="3838245"/>
        </a:xfrm>
        <a:prstGeom prst="round2SameRect">
          <a:avLst/>
        </a:prstGeom>
        <a:solidFill>
          <a:schemeClr val="accent2">
            <a:tint val="40000"/>
            <a:alpha val="90000"/>
            <a:hueOff val="2010328"/>
            <a:satOff val="-1751"/>
            <a:lumOff val="-2"/>
            <a:alphaOff val="0"/>
          </a:schemeClr>
        </a:solidFill>
        <a:ln w="25400" cap="flat" cmpd="sng" algn="ctr">
          <a:solidFill>
            <a:schemeClr val="accent2">
              <a:tint val="40000"/>
              <a:alpha val="90000"/>
              <a:hueOff val="2010328"/>
              <a:satOff val="-1751"/>
              <a:lumOff val="-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ru-RU" sz="1000" kern="1200" dirty="0">
              <a:latin typeface="Roboto Condensed" panose="02000000000000000000" pitchFamily="2" charset="0"/>
              <a:ea typeface="Roboto Condensed" panose="02000000000000000000" pitchFamily="2" charset="0"/>
              <a:cs typeface="Roboto Condensed" panose="02000000000000000000" pitchFamily="2" charset="0"/>
            </a:rPr>
            <a:t>Исходя из информационных потребностей заказчика</a:t>
          </a:r>
        </a:p>
      </dsp:txBody>
      <dsp:txXfrm rot="-5400000">
        <a:off x="2159013" y="1043031"/>
        <a:ext cx="3820067" cy="336026"/>
      </dsp:txXfrm>
    </dsp:sp>
    <dsp:sp modelId="{B3E879FF-3B6A-4017-8C80-AA41576E6BF8}">
      <dsp:nvSpPr>
        <dsp:cNvPr id="0" name=""/>
        <dsp:cNvSpPr/>
      </dsp:nvSpPr>
      <dsp:spPr>
        <a:xfrm>
          <a:off x="0" y="978304"/>
          <a:ext cx="2159012" cy="465478"/>
        </a:xfrm>
        <a:prstGeom prst="roundRect">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ru-RU" sz="1400" kern="1200" dirty="0">
              <a:latin typeface="Roboto Condensed" panose="02000000000000000000" pitchFamily="2" charset="0"/>
              <a:ea typeface="Roboto Condensed" panose="02000000000000000000" pitchFamily="2" charset="0"/>
              <a:cs typeface="Roboto Condensed" panose="02000000000000000000" pitchFamily="2" charset="0"/>
            </a:rPr>
            <a:t>Периодичность</a:t>
          </a:r>
        </a:p>
      </dsp:txBody>
      <dsp:txXfrm>
        <a:off x="22723" y="1001027"/>
        <a:ext cx="2113566" cy="420032"/>
      </dsp:txXfrm>
    </dsp:sp>
    <dsp:sp modelId="{C00D11A9-67FA-4598-B084-E8564C1CA6DB}">
      <dsp:nvSpPr>
        <dsp:cNvPr id="0" name=""/>
        <dsp:cNvSpPr/>
      </dsp:nvSpPr>
      <dsp:spPr>
        <a:xfrm rot="5400000">
          <a:off x="3891944" y="-219326"/>
          <a:ext cx="372382" cy="3838245"/>
        </a:xfrm>
        <a:prstGeom prst="round2SameRect">
          <a:avLst/>
        </a:prstGeom>
        <a:solidFill>
          <a:schemeClr val="accent2">
            <a:tint val="40000"/>
            <a:alpha val="90000"/>
            <a:hueOff val="3015493"/>
            <a:satOff val="-2627"/>
            <a:lumOff val="-4"/>
            <a:alphaOff val="0"/>
          </a:schemeClr>
        </a:solidFill>
        <a:ln w="25400" cap="flat" cmpd="sng" algn="ctr">
          <a:solidFill>
            <a:schemeClr val="accent2">
              <a:tint val="40000"/>
              <a:alpha val="90000"/>
              <a:hueOff val="3015493"/>
              <a:satOff val="-2627"/>
              <a:lumOff val="-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ru-RU" sz="1000" kern="1200" dirty="0">
              <a:latin typeface="Roboto Condensed" panose="02000000000000000000" pitchFamily="2" charset="0"/>
              <a:ea typeface="Roboto Condensed" panose="02000000000000000000" pitchFamily="2" charset="0"/>
              <a:cs typeface="Roboto Condensed" panose="02000000000000000000" pitchFamily="2" charset="0"/>
            </a:rPr>
            <a:t>Формат на выбор </a:t>
          </a:r>
          <a:r>
            <a:rPr lang="en-US" sz="1000" kern="1200" dirty="0">
              <a:latin typeface="Roboto Condensed" panose="02000000000000000000" pitchFamily="2" charset="0"/>
              <a:ea typeface="Roboto Condensed" panose="02000000000000000000" pitchFamily="2" charset="0"/>
              <a:cs typeface="Roboto Condensed" panose="02000000000000000000" pitchFamily="2" charset="0"/>
            </a:rPr>
            <a:t>(EML</a:t>
          </a:r>
          <a:r>
            <a:rPr lang="ru-RU" sz="1000"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en-US" sz="1000" kern="1200" dirty="0">
              <a:latin typeface="Roboto Condensed" panose="02000000000000000000" pitchFamily="2" charset="0"/>
              <a:ea typeface="Roboto Condensed" panose="02000000000000000000" pitchFamily="2" charset="0"/>
              <a:cs typeface="Roboto Condensed" panose="02000000000000000000" pitchFamily="2" charset="0"/>
            </a:rPr>
            <a:t>MS Word, PDF</a:t>
          </a:r>
          <a:r>
            <a:rPr lang="ru-RU" sz="1000" kern="1200" dirty="0">
              <a:latin typeface="Roboto Condensed" panose="02000000000000000000" pitchFamily="2" charset="0"/>
              <a:ea typeface="Roboto Condensed" panose="02000000000000000000" pitchFamily="2" charset="0"/>
              <a:cs typeface="Roboto Condensed" panose="02000000000000000000" pitchFamily="2" charset="0"/>
            </a:rPr>
            <a:t>)</a:t>
          </a:r>
          <a:r>
            <a:rPr lang="en-US" sz="1000" kern="1200" dirty="0">
              <a:latin typeface="Roboto Condensed" panose="02000000000000000000" pitchFamily="2" charset="0"/>
              <a:ea typeface="Roboto Condensed" panose="02000000000000000000" pitchFamily="2" charset="0"/>
              <a:cs typeface="Roboto Condensed" panose="02000000000000000000" pitchFamily="2" charset="0"/>
            </a:rPr>
            <a:t>,</a:t>
          </a:r>
          <a:r>
            <a:rPr lang="ru-RU" sz="1000" kern="1200" dirty="0">
              <a:latin typeface="Roboto Condensed" panose="02000000000000000000" pitchFamily="2" charset="0"/>
              <a:ea typeface="Roboto Condensed" panose="02000000000000000000" pitchFamily="2" charset="0"/>
              <a:cs typeface="Roboto Condensed" panose="02000000000000000000" pitchFamily="2" charset="0"/>
            </a:rPr>
            <a:t> в том числе на корпоративном бланке заказчика </a:t>
          </a:r>
        </a:p>
      </dsp:txBody>
      <dsp:txXfrm rot="-5400000">
        <a:off x="2159013" y="1531783"/>
        <a:ext cx="3820067" cy="336026"/>
      </dsp:txXfrm>
    </dsp:sp>
    <dsp:sp modelId="{A8555903-03C9-4851-8DB4-3B0570577762}">
      <dsp:nvSpPr>
        <dsp:cNvPr id="0" name=""/>
        <dsp:cNvSpPr/>
      </dsp:nvSpPr>
      <dsp:spPr>
        <a:xfrm>
          <a:off x="0" y="1467056"/>
          <a:ext cx="2159012" cy="465478"/>
        </a:xfrm>
        <a:prstGeom prst="roundRect">
          <a:avLst/>
        </a:prstGeom>
        <a:solidFill>
          <a:schemeClr val="accent2">
            <a:hueOff val="2808911"/>
            <a:satOff val="-3503"/>
            <a:lumOff val="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ru-RU" sz="1400" kern="1200" dirty="0">
              <a:latin typeface="Roboto Condensed" panose="02000000000000000000" pitchFamily="2" charset="0"/>
              <a:ea typeface="Roboto Condensed" panose="02000000000000000000" pitchFamily="2" charset="0"/>
              <a:cs typeface="Roboto Condensed" panose="02000000000000000000" pitchFamily="2" charset="0"/>
            </a:rPr>
            <a:t>Формат получения мониторинга</a:t>
          </a:r>
        </a:p>
      </dsp:txBody>
      <dsp:txXfrm>
        <a:off x="22723" y="1489779"/>
        <a:ext cx="2113566" cy="420032"/>
      </dsp:txXfrm>
    </dsp:sp>
    <dsp:sp modelId="{910412E8-2ABE-4B34-8695-754DAAC7C12D}">
      <dsp:nvSpPr>
        <dsp:cNvPr id="0" name=""/>
        <dsp:cNvSpPr/>
      </dsp:nvSpPr>
      <dsp:spPr>
        <a:xfrm rot="5400000">
          <a:off x="3891944" y="269426"/>
          <a:ext cx="372382" cy="3838245"/>
        </a:xfrm>
        <a:prstGeom prst="round2SameRect">
          <a:avLst/>
        </a:prstGeom>
        <a:solidFill>
          <a:schemeClr val="accent2">
            <a:tint val="40000"/>
            <a:alpha val="90000"/>
            <a:hueOff val="4020657"/>
            <a:satOff val="-3502"/>
            <a:lumOff val="-5"/>
            <a:alphaOff val="0"/>
          </a:schemeClr>
        </a:solidFill>
        <a:ln w="25400" cap="flat" cmpd="sng" algn="ctr">
          <a:solidFill>
            <a:schemeClr val="accent2">
              <a:tint val="40000"/>
              <a:alpha val="90000"/>
              <a:hueOff val="4020657"/>
              <a:satOff val="-3502"/>
              <a:lumOff val="-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ru-RU" sz="1000" kern="1200" dirty="0">
              <a:latin typeface="Roboto Condensed" panose="02000000000000000000" pitchFamily="2" charset="0"/>
              <a:ea typeface="Roboto Condensed" panose="02000000000000000000" pitchFamily="2" charset="0"/>
              <a:cs typeface="Roboto Condensed" panose="02000000000000000000" pitchFamily="2" charset="0"/>
            </a:rPr>
            <a:t>Возможность определить приоритетные источники информации (СМИ, порталы, сайты компаний)</a:t>
          </a:r>
        </a:p>
      </dsp:txBody>
      <dsp:txXfrm rot="-5400000">
        <a:off x="2159013" y="2020535"/>
        <a:ext cx="3820067" cy="336026"/>
      </dsp:txXfrm>
    </dsp:sp>
    <dsp:sp modelId="{DB416933-26D2-490C-AD9D-3B923705DC68}">
      <dsp:nvSpPr>
        <dsp:cNvPr id="0" name=""/>
        <dsp:cNvSpPr/>
      </dsp:nvSpPr>
      <dsp:spPr>
        <a:xfrm>
          <a:off x="0" y="1955809"/>
          <a:ext cx="2159012" cy="465478"/>
        </a:xfrm>
        <a:prstGeom prst="roundRect">
          <a:avLst/>
        </a:prstGeom>
        <a:solidFill>
          <a:schemeClr val="accent2">
            <a:hueOff val="3745215"/>
            <a:satOff val="-4671"/>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ru-RU" sz="1400" kern="1200" dirty="0">
              <a:latin typeface="Roboto Condensed" panose="02000000000000000000" pitchFamily="2" charset="0"/>
              <a:ea typeface="Roboto Condensed" panose="02000000000000000000" pitchFamily="2" charset="0"/>
              <a:cs typeface="Roboto Condensed" panose="02000000000000000000" pitchFamily="2" charset="0"/>
            </a:rPr>
            <a:t>Источники мониторинга</a:t>
          </a:r>
        </a:p>
      </dsp:txBody>
      <dsp:txXfrm>
        <a:off x="22723" y="1978532"/>
        <a:ext cx="2113566" cy="420032"/>
      </dsp:txXfrm>
    </dsp:sp>
    <dsp:sp modelId="{C441DE23-BE0C-423D-8470-328DA144FC4A}">
      <dsp:nvSpPr>
        <dsp:cNvPr id="0" name=""/>
        <dsp:cNvSpPr/>
      </dsp:nvSpPr>
      <dsp:spPr>
        <a:xfrm rot="5400000">
          <a:off x="3891944" y="758178"/>
          <a:ext cx="372382" cy="3838245"/>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44500">
            <a:lnSpc>
              <a:spcPct val="90000"/>
            </a:lnSpc>
            <a:spcBef>
              <a:spcPct val="0"/>
            </a:spcBef>
            <a:spcAft>
              <a:spcPct val="15000"/>
            </a:spcAft>
            <a:buChar char="•"/>
          </a:pPr>
          <a:r>
            <a:rPr lang="ru-RU" sz="1000" kern="1200" dirty="0">
              <a:latin typeface="Roboto Condensed" panose="02000000000000000000" pitchFamily="2" charset="0"/>
              <a:ea typeface="Roboto Condensed" panose="02000000000000000000" pitchFamily="2" charset="0"/>
              <a:cs typeface="Roboto Condensed" panose="02000000000000000000" pitchFamily="2" charset="0"/>
            </a:rPr>
            <a:t>Краткое изложение (дайджест) событий, выявленных в процессе мониторинга СМИ</a:t>
          </a:r>
        </a:p>
        <a:p>
          <a:pPr marL="57150" lvl="1" indent="-57150" algn="l" defTabSz="444500">
            <a:lnSpc>
              <a:spcPct val="90000"/>
            </a:lnSpc>
            <a:spcBef>
              <a:spcPct val="0"/>
            </a:spcBef>
            <a:spcAft>
              <a:spcPct val="15000"/>
            </a:spcAft>
            <a:buChar char="•"/>
          </a:pPr>
          <a:r>
            <a:rPr lang="ru-RU" sz="1000" kern="1200" dirty="0">
              <a:latin typeface="Roboto Condensed" panose="02000000000000000000" pitchFamily="2" charset="0"/>
              <a:ea typeface="Roboto Condensed" panose="02000000000000000000" pitchFamily="2" charset="0"/>
              <a:cs typeface="Roboto Condensed" panose="02000000000000000000" pitchFamily="2" charset="0"/>
            </a:rPr>
            <a:t>Каждый выпуск состоит из 4-5 важнейших</a:t>
          </a:r>
          <a:r>
            <a:rPr lang="en-US" sz="1000" kern="1200" dirty="0">
              <a:latin typeface="Roboto Condensed" panose="02000000000000000000" pitchFamily="2" charset="0"/>
              <a:ea typeface="Roboto Condensed" panose="02000000000000000000" pitchFamily="2" charset="0"/>
              <a:cs typeface="Roboto Condensed" panose="02000000000000000000" pitchFamily="2" charset="0"/>
            </a:rPr>
            <a:t> </a:t>
          </a:r>
          <a:r>
            <a:rPr lang="ru-RU" sz="1000" kern="1200" dirty="0">
              <a:latin typeface="Roboto Condensed" panose="02000000000000000000" pitchFamily="2" charset="0"/>
              <a:ea typeface="Roboto Condensed" panose="02000000000000000000" pitchFamily="2" charset="0"/>
              <a:cs typeface="Roboto Condensed" panose="02000000000000000000" pitchFamily="2" charset="0"/>
            </a:rPr>
            <a:t>событий отрасли</a:t>
          </a:r>
        </a:p>
      </dsp:txBody>
      <dsp:txXfrm rot="-5400000">
        <a:off x="2159013" y="2509287"/>
        <a:ext cx="3820067" cy="336026"/>
      </dsp:txXfrm>
    </dsp:sp>
    <dsp:sp modelId="{7C261086-02DA-4774-8652-A0AB548AF07D}">
      <dsp:nvSpPr>
        <dsp:cNvPr id="0" name=""/>
        <dsp:cNvSpPr/>
      </dsp:nvSpPr>
      <dsp:spPr>
        <a:xfrm>
          <a:off x="0" y="2444561"/>
          <a:ext cx="2159012" cy="465478"/>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Roboto Condensed" panose="02000000000000000000" pitchFamily="2" charset="0"/>
              <a:ea typeface="Roboto Condensed" panose="02000000000000000000" pitchFamily="2" charset="0"/>
              <a:cs typeface="Roboto Condensed" panose="02000000000000000000" pitchFamily="2" charset="0"/>
            </a:rPr>
            <a:t>Summary INFOLine</a:t>
          </a:r>
          <a:endParaRPr lang="ru-RU" sz="14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22723" y="2467284"/>
        <a:ext cx="2113566" cy="420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218ED-51C8-4A60-A17F-D6FB11830735}">
      <dsp:nvSpPr>
        <dsp:cNvPr id="0" name=""/>
        <dsp:cNvSpPr/>
      </dsp:nvSpPr>
      <dsp:spPr>
        <a:xfrm>
          <a:off x="0" y="23095"/>
          <a:ext cx="4292823" cy="293005"/>
        </a:xfrm>
        <a:prstGeom prst="roundRect">
          <a:avLst/>
        </a:prstGeom>
        <a:solidFill>
          <a:schemeClr val="accent1"/>
        </a:solidFill>
        <a:ln w="254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dirty="0">
              <a:solidFill>
                <a:sysClr val="window" lastClr="FFFFFF"/>
              </a:solidFill>
              <a:latin typeface="Roboto Condensed" panose="02000000000000000000" pitchFamily="2" charset="0"/>
              <a:ea typeface="Roboto Condensed" panose="02000000000000000000" pitchFamily="2" charset="0"/>
              <a:cs typeface="Roboto Condensed" panose="02000000000000000000" pitchFamily="2" charset="0"/>
            </a:rPr>
            <a:t>Содержание отраслевой базы:</a:t>
          </a:r>
          <a:endParaRPr lang="ru-RU" sz="12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4303" y="37398"/>
        <a:ext cx="4264217" cy="2643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218ED-51C8-4A60-A17F-D6FB11830735}">
      <dsp:nvSpPr>
        <dsp:cNvPr id="0" name=""/>
        <dsp:cNvSpPr/>
      </dsp:nvSpPr>
      <dsp:spPr>
        <a:xfrm>
          <a:off x="0" y="62617"/>
          <a:ext cx="4292823" cy="293005"/>
        </a:xfrm>
        <a:prstGeom prst="roundRect">
          <a:avLst/>
        </a:prstGeom>
        <a:solidFill>
          <a:schemeClr val="accent1"/>
        </a:solidFill>
        <a:ln w="254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dirty="0">
              <a:solidFill>
                <a:sysClr val="window" lastClr="FFFFFF"/>
              </a:solidFill>
              <a:latin typeface="Roboto Condensed" panose="02000000000000000000" pitchFamily="2" charset="0"/>
              <a:ea typeface="Roboto Condensed" panose="02000000000000000000" pitchFamily="2" charset="0"/>
              <a:cs typeface="Roboto Condensed" panose="02000000000000000000" pitchFamily="2" charset="0"/>
            </a:rPr>
            <a:t>Параметры ТОП-200 сетей </a:t>
          </a:r>
          <a:r>
            <a:rPr lang="en-US" sz="1200" kern="1200" dirty="0">
              <a:solidFill>
                <a:sysClr val="window" lastClr="FFFFFF"/>
              </a:solidFill>
              <a:latin typeface="Roboto Condensed" panose="02000000000000000000" pitchFamily="2" charset="0"/>
              <a:ea typeface="Roboto Condensed" panose="02000000000000000000" pitchFamily="2" charset="0"/>
              <a:cs typeface="Roboto Condensed" panose="02000000000000000000" pitchFamily="2" charset="0"/>
            </a:rPr>
            <a:t>FMCG</a:t>
          </a:r>
          <a:r>
            <a:rPr lang="ru-RU" sz="1200" kern="1200" dirty="0">
              <a:solidFill>
                <a:sysClr val="window" lastClr="FFFFFF"/>
              </a:solidFill>
              <a:latin typeface="Roboto Condensed" panose="02000000000000000000" pitchFamily="2" charset="0"/>
              <a:ea typeface="Roboto Condensed" panose="02000000000000000000" pitchFamily="2" charset="0"/>
              <a:cs typeface="Roboto Condensed" panose="02000000000000000000" pitchFamily="2" charset="0"/>
            </a:rPr>
            <a:t>, входящих в базу</a:t>
          </a:r>
          <a:endParaRPr lang="ru-RU" sz="12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4303" y="76920"/>
        <a:ext cx="4264217" cy="2643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218ED-51C8-4A60-A17F-D6FB11830735}">
      <dsp:nvSpPr>
        <dsp:cNvPr id="0" name=""/>
        <dsp:cNvSpPr/>
      </dsp:nvSpPr>
      <dsp:spPr>
        <a:xfrm>
          <a:off x="0" y="23095"/>
          <a:ext cx="4292823" cy="293005"/>
        </a:xfrm>
        <a:prstGeom prst="roundRect">
          <a:avLst/>
        </a:prstGeom>
        <a:solidFill>
          <a:schemeClr val="accent1"/>
        </a:solidFill>
        <a:ln w="254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Roboto Condensed" panose="02000000000000000000" pitchFamily="2" charset="0"/>
              <a:ea typeface="Roboto Condensed" panose="02000000000000000000" pitchFamily="2" charset="0"/>
              <a:cs typeface="Roboto Condensed" panose="02000000000000000000" pitchFamily="2" charset="0"/>
            </a:rPr>
            <a:t>Описание исследования:</a:t>
          </a:r>
        </a:p>
      </dsp:txBody>
      <dsp:txXfrm>
        <a:off x="14303" y="37398"/>
        <a:ext cx="4264217" cy="2643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218ED-51C8-4A60-A17F-D6FB11830735}">
      <dsp:nvSpPr>
        <dsp:cNvPr id="0" name=""/>
        <dsp:cNvSpPr/>
      </dsp:nvSpPr>
      <dsp:spPr>
        <a:xfrm>
          <a:off x="0" y="62617"/>
          <a:ext cx="4292823" cy="293005"/>
        </a:xfrm>
        <a:prstGeom prst="roundRect">
          <a:avLst/>
        </a:prstGeom>
        <a:solidFill>
          <a:schemeClr val="accent1"/>
        </a:solidFill>
        <a:ln w="254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Roboto Condensed" panose="02000000000000000000" pitchFamily="2" charset="0"/>
              <a:ea typeface="Roboto Condensed" panose="02000000000000000000" pitchFamily="2" charset="0"/>
              <a:cs typeface="Roboto Condensed" panose="02000000000000000000" pitchFamily="2" charset="0"/>
            </a:rPr>
            <a:t>Описание исследования:</a:t>
          </a:r>
        </a:p>
      </dsp:txBody>
      <dsp:txXfrm>
        <a:off x="14303" y="76920"/>
        <a:ext cx="4264217" cy="2643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218ED-51C8-4A60-A17F-D6FB11830735}">
      <dsp:nvSpPr>
        <dsp:cNvPr id="0" name=""/>
        <dsp:cNvSpPr/>
      </dsp:nvSpPr>
      <dsp:spPr>
        <a:xfrm>
          <a:off x="0" y="23095"/>
          <a:ext cx="4292823" cy="293005"/>
        </a:xfrm>
        <a:prstGeom prst="roundRect">
          <a:avLst/>
        </a:prstGeom>
        <a:solidFill>
          <a:schemeClr val="accent1"/>
        </a:solidFill>
        <a:ln w="254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dirty="0">
              <a:latin typeface="Roboto Condensed" panose="02000000000000000000" pitchFamily="2" charset="0"/>
              <a:ea typeface="Roboto Condensed" panose="02000000000000000000" pitchFamily="2" charset="0"/>
              <a:cs typeface="Roboto Condensed" panose="02000000000000000000" pitchFamily="2" charset="0"/>
            </a:rPr>
            <a:t>Описание обзора:</a:t>
          </a:r>
        </a:p>
      </dsp:txBody>
      <dsp:txXfrm>
        <a:off x="14303" y="37398"/>
        <a:ext cx="4264217" cy="2643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218ED-51C8-4A60-A17F-D6FB11830735}">
      <dsp:nvSpPr>
        <dsp:cNvPr id="0" name=""/>
        <dsp:cNvSpPr/>
      </dsp:nvSpPr>
      <dsp:spPr>
        <a:xfrm>
          <a:off x="0" y="23095"/>
          <a:ext cx="4292823" cy="293005"/>
        </a:xfrm>
        <a:prstGeom prst="roundRect">
          <a:avLst/>
        </a:prstGeom>
        <a:solidFill>
          <a:schemeClr val="accent1"/>
        </a:solidFill>
        <a:ln w="254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dirty="0">
              <a:solidFill>
                <a:sysClr val="window" lastClr="FFFFFF"/>
              </a:solidFill>
              <a:latin typeface="Roboto Condensed" panose="02000000000000000000" pitchFamily="2" charset="0"/>
              <a:ea typeface="Roboto Condensed" panose="02000000000000000000" pitchFamily="2" charset="0"/>
              <a:cs typeface="Roboto Condensed" panose="02000000000000000000" pitchFamily="2" charset="0"/>
            </a:rPr>
            <a:t>Описание исследования:</a:t>
          </a:r>
          <a:endParaRPr lang="ru-RU" sz="12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4303" y="37398"/>
        <a:ext cx="4264217" cy="2643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218ED-51C8-4A60-A17F-D6FB11830735}">
      <dsp:nvSpPr>
        <dsp:cNvPr id="0" name=""/>
        <dsp:cNvSpPr/>
      </dsp:nvSpPr>
      <dsp:spPr>
        <a:xfrm>
          <a:off x="0" y="23095"/>
          <a:ext cx="4292823" cy="293005"/>
        </a:xfrm>
        <a:prstGeom prst="roundRect">
          <a:avLst/>
        </a:prstGeom>
        <a:solidFill>
          <a:schemeClr val="accent1"/>
        </a:solidFill>
        <a:ln w="25400" cap="flat" cmpd="sng" algn="ctr">
          <a:no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ru-RU" sz="1200" kern="1200" dirty="0">
              <a:solidFill>
                <a:sysClr val="window" lastClr="FFFFFF"/>
              </a:solidFill>
              <a:latin typeface="Roboto Condensed" panose="02000000000000000000" pitchFamily="2" charset="0"/>
              <a:ea typeface="Roboto Condensed" panose="02000000000000000000" pitchFamily="2" charset="0"/>
              <a:cs typeface="Roboto Condensed" panose="02000000000000000000" pitchFamily="2" charset="0"/>
            </a:rPr>
            <a:t>Содержание отраслевой базы:</a:t>
          </a:r>
          <a:endParaRPr lang="ru-RU" sz="1200" kern="1200" dirty="0">
            <a:latin typeface="Roboto Condensed" panose="02000000000000000000" pitchFamily="2" charset="0"/>
            <a:ea typeface="Roboto Condensed" panose="02000000000000000000" pitchFamily="2" charset="0"/>
            <a:cs typeface="Roboto Condensed" panose="02000000000000000000" pitchFamily="2" charset="0"/>
          </a:endParaRPr>
        </a:p>
      </dsp:txBody>
      <dsp:txXfrm>
        <a:off x="14303" y="37398"/>
        <a:ext cx="4264217" cy="26439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4" y="2"/>
            <a:ext cx="4301543" cy="339884"/>
          </a:xfrm>
          <a:prstGeom prst="rect">
            <a:avLst/>
          </a:prstGeom>
        </p:spPr>
        <p:txBody>
          <a:bodyPr vert="horz" lIns="91403" tIns="45701" rIns="91403" bIns="45701" rtlCol="0"/>
          <a:lstStyle>
            <a:lvl1pPr algn="l">
              <a:defRPr sz="1200"/>
            </a:lvl1pPr>
          </a:lstStyle>
          <a:p>
            <a:endParaRPr lang="ru-RU" dirty="0"/>
          </a:p>
        </p:txBody>
      </p:sp>
      <p:sp>
        <p:nvSpPr>
          <p:cNvPr id="3" name="Дата 2"/>
          <p:cNvSpPr>
            <a:spLocks noGrp="1"/>
          </p:cNvSpPr>
          <p:nvPr>
            <p:ph type="dt" sz="quarter" idx="1"/>
          </p:nvPr>
        </p:nvSpPr>
        <p:spPr>
          <a:xfrm>
            <a:off x="5622802" y="2"/>
            <a:ext cx="4301543" cy="339884"/>
          </a:xfrm>
          <a:prstGeom prst="rect">
            <a:avLst/>
          </a:prstGeom>
        </p:spPr>
        <p:txBody>
          <a:bodyPr vert="horz" lIns="91403" tIns="45701" rIns="91403" bIns="45701" rtlCol="0"/>
          <a:lstStyle>
            <a:lvl1pPr algn="r">
              <a:defRPr sz="1200"/>
            </a:lvl1pPr>
          </a:lstStyle>
          <a:p>
            <a:fld id="{60CFFC99-2E84-8447-B6D2-E84A2966734B}" type="datetime1">
              <a:rPr lang="ru-RU" smtClean="0"/>
              <a:pPr/>
              <a:t>25.12.2025</a:t>
            </a:fld>
            <a:endParaRPr lang="ru-RU" dirty="0"/>
          </a:p>
        </p:txBody>
      </p:sp>
      <p:sp>
        <p:nvSpPr>
          <p:cNvPr id="4" name="Нижний колонтитул 3"/>
          <p:cNvSpPr>
            <a:spLocks noGrp="1"/>
          </p:cNvSpPr>
          <p:nvPr>
            <p:ph type="ftr" sz="quarter" idx="2"/>
          </p:nvPr>
        </p:nvSpPr>
        <p:spPr>
          <a:xfrm>
            <a:off x="4" y="6456615"/>
            <a:ext cx="4301543" cy="339884"/>
          </a:xfrm>
          <a:prstGeom prst="rect">
            <a:avLst/>
          </a:prstGeom>
        </p:spPr>
        <p:txBody>
          <a:bodyPr vert="horz" lIns="91403" tIns="45701" rIns="91403" bIns="45701" rtlCol="0" anchor="b"/>
          <a:lstStyle>
            <a:lvl1pPr algn="l">
              <a:defRPr sz="1200"/>
            </a:lvl1pPr>
          </a:lstStyle>
          <a:p>
            <a:endParaRPr lang="ru-RU" dirty="0"/>
          </a:p>
        </p:txBody>
      </p:sp>
      <p:sp>
        <p:nvSpPr>
          <p:cNvPr id="5" name="Номер слайда 4"/>
          <p:cNvSpPr>
            <a:spLocks noGrp="1"/>
          </p:cNvSpPr>
          <p:nvPr>
            <p:ph type="sldNum" sz="quarter" idx="3"/>
          </p:nvPr>
        </p:nvSpPr>
        <p:spPr>
          <a:xfrm>
            <a:off x="5622802" y="6456615"/>
            <a:ext cx="4301543" cy="339884"/>
          </a:xfrm>
          <a:prstGeom prst="rect">
            <a:avLst/>
          </a:prstGeom>
        </p:spPr>
        <p:txBody>
          <a:bodyPr vert="horz" lIns="91403" tIns="45701" rIns="91403" bIns="45701" rtlCol="0" anchor="b"/>
          <a:lstStyle>
            <a:lvl1pPr algn="r">
              <a:defRPr sz="1200"/>
            </a:lvl1pPr>
          </a:lstStyle>
          <a:p>
            <a:fld id="{B9A919B5-B117-444B-8824-F896F3AAA15B}" type="slidenum">
              <a:rPr lang="ru-RU" smtClean="0"/>
              <a:pPr/>
              <a:t>‹#›</a:t>
            </a:fld>
            <a:endParaRPr lang="ru-RU" dirty="0"/>
          </a:p>
        </p:txBody>
      </p:sp>
    </p:spTree>
    <p:extLst>
      <p:ext uri="{BB962C8B-B14F-4D97-AF65-F5344CB8AC3E}">
        <p14:creationId xmlns:p14="http://schemas.microsoft.com/office/powerpoint/2010/main" val="12200552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4" y="2"/>
            <a:ext cx="4301543" cy="339884"/>
          </a:xfrm>
          <a:prstGeom prst="rect">
            <a:avLst/>
          </a:prstGeom>
        </p:spPr>
        <p:txBody>
          <a:bodyPr vert="horz" lIns="91403" tIns="45701" rIns="91403" bIns="45701" rtlCol="0"/>
          <a:lstStyle>
            <a:lvl1pPr algn="l">
              <a:defRPr sz="1200"/>
            </a:lvl1pPr>
          </a:lstStyle>
          <a:p>
            <a:endParaRPr lang="ru-RU" dirty="0"/>
          </a:p>
        </p:txBody>
      </p:sp>
      <p:sp>
        <p:nvSpPr>
          <p:cNvPr id="3" name="Дата 2"/>
          <p:cNvSpPr>
            <a:spLocks noGrp="1"/>
          </p:cNvSpPr>
          <p:nvPr>
            <p:ph type="dt" idx="1"/>
          </p:nvPr>
        </p:nvSpPr>
        <p:spPr>
          <a:xfrm>
            <a:off x="5622802" y="2"/>
            <a:ext cx="4301543" cy="339884"/>
          </a:xfrm>
          <a:prstGeom prst="rect">
            <a:avLst/>
          </a:prstGeom>
        </p:spPr>
        <p:txBody>
          <a:bodyPr vert="horz" lIns="91403" tIns="45701" rIns="91403" bIns="45701" rtlCol="0"/>
          <a:lstStyle>
            <a:lvl1pPr algn="r">
              <a:defRPr sz="1200"/>
            </a:lvl1pPr>
          </a:lstStyle>
          <a:p>
            <a:fld id="{DDC17BF3-291A-2449-803D-BCE008C61BCE}" type="datetime1">
              <a:rPr lang="ru-RU" smtClean="0"/>
              <a:pPr/>
              <a:t>25.12.2025</a:t>
            </a:fld>
            <a:endParaRPr lang="ru-RU" dirty="0"/>
          </a:p>
        </p:txBody>
      </p:sp>
      <p:sp>
        <p:nvSpPr>
          <p:cNvPr id="4" name="Образ слайда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03" tIns="45701" rIns="91403" bIns="45701" rtlCol="0" anchor="ctr"/>
          <a:lstStyle/>
          <a:p>
            <a:endParaRPr lang="ru-RU" dirty="0"/>
          </a:p>
        </p:txBody>
      </p:sp>
      <p:sp>
        <p:nvSpPr>
          <p:cNvPr id="5" name="Заметки 4"/>
          <p:cNvSpPr>
            <a:spLocks noGrp="1"/>
          </p:cNvSpPr>
          <p:nvPr>
            <p:ph type="body" sz="quarter" idx="3"/>
          </p:nvPr>
        </p:nvSpPr>
        <p:spPr>
          <a:xfrm>
            <a:off x="992664" y="3228898"/>
            <a:ext cx="7941310" cy="3058954"/>
          </a:xfrm>
          <a:prstGeom prst="rect">
            <a:avLst/>
          </a:prstGeom>
        </p:spPr>
        <p:txBody>
          <a:bodyPr vert="horz" lIns="91403" tIns="45701" rIns="91403" bIns="45701"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4" y="6456615"/>
            <a:ext cx="4301543" cy="339884"/>
          </a:xfrm>
          <a:prstGeom prst="rect">
            <a:avLst/>
          </a:prstGeom>
        </p:spPr>
        <p:txBody>
          <a:bodyPr vert="horz" lIns="91403" tIns="45701" rIns="91403" bIns="45701" rtlCol="0" anchor="b"/>
          <a:lstStyle>
            <a:lvl1pPr algn="l">
              <a:defRPr sz="1200"/>
            </a:lvl1pPr>
          </a:lstStyle>
          <a:p>
            <a:endParaRPr lang="ru-RU" dirty="0"/>
          </a:p>
        </p:txBody>
      </p:sp>
      <p:sp>
        <p:nvSpPr>
          <p:cNvPr id="7" name="Номер слайда 6"/>
          <p:cNvSpPr>
            <a:spLocks noGrp="1"/>
          </p:cNvSpPr>
          <p:nvPr>
            <p:ph type="sldNum" sz="quarter" idx="5"/>
          </p:nvPr>
        </p:nvSpPr>
        <p:spPr>
          <a:xfrm>
            <a:off x="5622802" y="6456615"/>
            <a:ext cx="4301543" cy="339884"/>
          </a:xfrm>
          <a:prstGeom prst="rect">
            <a:avLst/>
          </a:prstGeom>
        </p:spPr>
        <p:txBody>
          <a:bodyPr vert="horz" lIns="91403" tIns="45701" rIns="91403" bIns="45701" rtlCol="0" anchor="b"/>
          <a:lstStyle>
            <a:lvl1pPr algn="r">
              <a:defRPr sz="1200"/>
            </a:lvl1pPr>
          </a:lstStyle>
          <a:p>
            <a:fld id="{8C5E99D2-3531-6C41-833C-958CAB141465}" type="slidenum">
              <a:rPr lang="ru-RU" smtClean="0"/>
              <a:pPr/>
              <a:t>‹#›</a:t>
            </a:fld>
            <a:endParaRPr lang="ru-RU" dirty="0"/>
          </a:p>
        </p:txBody>
      </p:sp>
    </p:spTree>
    <p:extLst>
      <p:ext uri="{BB962C8B-B14F-4D97-AF65-F5344CB8AC3E}">
        <p14:creationId xmlns:p14="http://schemas.microsoft.com/office/powerpoint/2010/main" val="884654590"/>
      </p:ext>
    </p:extLst>
  </p:cSld>
  <p:clrMap bg1="lt1" tx1="dk1" bg2="lt2" tx2="dk2" accent1="accent1" accent2="accent2" accent3="accent3" accent4="accent4" accent5="accent5" accent6="accent6" hlink="hlink" folHlink="folHlink"/>
  <p:hf hdr="0" ftr="0" dt="0"/>
  <p:notesStyle>
    <a:lvl1pPr marL="0" algn="l" defTabSz="457118" rtl="0" eaLnBrk="1" latinLnBrk="0" hangingPunct="1">
      <a:defRPr sz="1200" kern="1200">
        <a:solidFill>
          <a:schemeClr val="tx1"/>
        </a:solidFill>
        <a:latin typeface="+mn-lt"/>
        <a:ea typeface="+mn-ea"/>
        <a:cs typeface="+mn-cs"/>
      </a:defRPr>
    </a:lvl1pPr>
    <a:lvl2pPr marL="457118" algn="l" defTabSz="457118" rtl="0" eaLnBrk="1" latinLnBrk="0" hangingPunct="1">
      <a:defRPr sz="1200" kern="1200">
        <a:solidFill>
          <a:schemeClr val="tx1"/>
        </a:solidFill>
        <a:latin typeface="+mn-lt"/>
        <a:ea typeface="+mn-ea"/>
        <a:cs typeface="+mn-cs"/>
      </a:defRPr>
    </a:lvl2pPr>
    <a:lvl3pPr marL="914236" algn="l" defTabSz="457118" rtl="0" eaLnBrk="1" latinLnBrk="0" hangingPunct="1">
      <a:defRPr sz="1200" kern="1200">
        <a:solidFill>
          <a:schemeClr val="tx1"/>
        </a:solidFill>
        <a:latin typeface="+mn-lt"/>
        <a:ea typeface="+mn-ea"/>
        <a:cs typeface="+mn-cs"/>
      </a:defRPr>
    </a:lvl3pPr>
    <a:lvl4pPr marL="1371354" algn="l" defTabSz="457118" rtl="0" eaLnBrk="1" latinLnBrk="0" hangingPunct="1">
      <a:defRPr sz="1200" kern="1200">
        <a:solidFill>
          <a:schemeClr val="tx1"/>
        </a:solidFill>
        <a:latin typeface="+mn-lt"/>
        <a:ea typeface="+mn-ea"/>
        <a:cs typeface="+mn-cs"/>
      </a:defRPr>
    </a:lvl4pPr>
    <a:lvl5pPr marL="1828472" algn="l" defTabSz="457118" rtl="0" eaLnBrk="1" latinLnBrk="0" hangingPunct="1">
      <a:defRPr sz="1200" kern="1200">
        <a:solidFill>
          <a:schemeClr val="tx1"/>
        </a:solidFill>
        <a:latin typeface="+mn-lt"/>
        <a:ea typeface="+mn-ea"/>
        <a:cs typeface="+mn-cs"/>
      </a:defRPr>
    </a:lvl5pPr>
    <a:lvl6pPr marL="2285590" algn="l" defTabSz="457118" rtl="0" eaLnBrk="1" latinLnBrk="0" hangingPunct="1">
      <a:defRPr sz="1200" kern="1200">
        <a:solidFill>
          <a:schemeClr val="tx1"/>
        </a:solidFill>
        <a:latin typeface="+mn-lt"/>
        <a:ea typeface="+mn-ea"/>
        <a:cs typeface="+mn-cs"/>
      </a:defRPr>
    </a:lvl6pPr>
    <a:lvl7pPr marL="2742709" algn="l" defTabSz="457118" rtl="0" eaLnBrk="1" latinLnBrk="0" hangingPunct="1">
      <a:defRPr sz="1200" kern="1200">
        <a:solidFill>
          <a:schemeClr val="tx1"/>
        </a:solidFill>
        <a:latin typeface="+mn-lt"/>
        <a:ea typeface="+mn-ea"/>
        <a:cs typeface="+mn-cs"/>
      </a:defRPr>
    </a:lvl7pPr>
    <a:lvl8pPr marL="3199827" algn="l" defTabSz="457118" rtl="0" eaLnBrk="1" latinLnBrk="0" hangingPunct="1">
      <a:defRPr sz="1200" kern="1200">
        <a:solidFill>
          <a:schemeClr val="tx1"/>
        </a:solidFill>
        <a:latin typeface="+mn-lt"/>
        <a:ea typeface="+mn-ea"/>
        <a:cs typeface="+mn-cs"/>
      </a:defRPr>
    </a:lvl8pPr>
    <a:lvl9pPr marL="3656944" algn="l" defTabSz="4571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kuper.ru"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sbermarket.ru"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remi.ru/" TargetMode="External"/><Relationship Id="rId13" Type="http://schemas.openxmlformats.org/officeDocument/2006/relationships/hyperlink" Target="https://www.okmarket.ru/" TargetMode="External"/><Relationship Id="rId18" Type="http://schemas.openxmlformats.org/officeDocument/2006/relationships/hyperlink" Target="https://nahodka-magazin.ru/" TargetMode="External"/><Relationship Id="rId3" Type="http://schemas.openxmlformats.org/officeDocument/2006/relationships/hyperlink" Target="https://www.verno-info.ru/" TargetMode="External"/><Relationship Id="rId21" Type="http://schemas.openxmlformats.org/officeDocument/2006/relationships/hyperlink" Target="https://www.monetka.ru/" TargetMode="External"/><Relationship Id="rId7" Type="http://schemas.openxmlformats.org/officeDocument/2006/relationships/hyperlink" Target="https://www.samberi.com/" TargetMode="External"/><Relationship Id="rId12" Type="http://schemas.openxmlformats.org/officeDocument/2006/relationships/hyperlink" Target="http://www.magnit.com/" TargetMode="External"/><Relationship Id="rId17" Type="http://schemas.openxmlformats.org/officeDocument/2006/relationships/hyperlink" Target="https://&#1084;&#1072;&#1075;&#1072;&#1079;&#1080;&#1085;&#1087;&#1086;&#1073;&#1077;&#1076;&#1072;.&#1088;&#1092;/" TargetMode="External"/><Relationship Id="rId25" Type="http://schemas.openxmlformats.org/officeDocument/2006/relationships/hyperlink" Target="http://www.magnit-info.ru/" TargetMode="External"/><Relationship Id="rId2" Type="http://schemas.openxmlformats.org/officeDocument/2006/relationships/slide" Target="../slides/slide6.xml"/><Relationship Id="rId16" Type="http://schemas.openxmlformats.org/officeDocument/2006/relationships/hyperlink" Target="https://chizhik.club/" TargetMode="External"/><Relationship Id="rId20" Type="http://schemas.openxmlformats.org/officeDocument/2006/relationships/hyperlink" Target="http://&#1076;&#1086;&#1073;&#1088;&#1086;&#1094;&#1077;&#1085;.&#1088;&#1092;/" TargetMode="External"/><Relationship Id="rId1" Type="http://schemas.openxmlformats.org/officeDocument/2006/relationships/notesMaster" Target="../notesMasters/notesMaster1.xml"/><Relationship Id="rId6" Type="http://schemas.openxmlformats.org/officeDocument/2006/relationships/hyperlink" Target="https://lenta.com/" TargetMode="External"/><Relationship Id="rId11" Type="http://schemas.openxmlformats.org/officeDocument/2006/relationships/hyperlink" Target="https://&#1103;&#1088;&#1095;&#1077;.&#1088;&#1092;/" TargetMode="External"/><Relationship Id="rId24" Type="http://schemas.openxmlformats.org/officeDocument/2006/relationships/hyperlink" Target="https://karusel.ru/" TargetMode="External"/><Relationship Id="rId5" Type="http://schemas.openxmlformats.org/officeDocument/2006/relationships/hyperlink" Target="https://www.perekrestok.ru/" TargetMode="External"/><Relationship Id="rId15" Type="http://schemas.openxmlformats.org/officeDocument/2006/relationships/hyperlink" Target="https://5ka.ru/" TargetMode="External"/><Relationship Id="rId23" Type="http://schemas.openxmlformats.org/officeDocument/2006/relationships/hyperlink" Target="https://raitfresh.ru/" TargetMode="External"/><Relationship Id="rId10" Type="http://schemas.openxmlformats.org/officeDocument/2006/relationships/hyperlink" Target="https://spar-kaliningrad.ru/" TargetMode="External"/><Relationship Id="rId19" Type="http://schemas.openxmlformats.org/officeDocument/2006/relationships/hyperlink" Target="https://svetofor-nsk.ru/" TargetMode="External"/><Relationship Id="rId4" Type="http://schemas.openxmlformats.org/officeDocument/2006/relationships/hyperlink" Target="https://tgabsolut-shop.ru/" TargetMode="External"/><Relationship Id="rId9" Type="http://schemas.openxmlformats.org/officeDocument/2006/relationships/hyperlink" Target="https://myspar.ru/" TargetMode="External"/><Relationship Id="rId14" Type="http://schemas.openxmlformats.org/officeDocument/2006/relationships/hyperlink" Target="https://maxi-retail.ru/" TargetMode="External"/><Relationship Id="rId22" Type="http://schemas.openxmlformats.org/officeDocument/2006/relationships/hyperlink" Target="http://www.x5.ru/"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remi.ru/" TargetMode="External"/><Relationship Id="rId13" Type="http://schemas.openxmlformats.org/officeDocument/2006/relationships/hyperlink" Target="https://spar-kaliningrad.ru/" TargetMode="External"/><Relationship Id="rId3" Type="http://schemas.openxmlformats.org/officeDocument/2006/relationships/hyperlink" Target="https://tgabsolut-shop.ru/" TargetMode="External"/><Relationship Id="rId7" Type="http://schemas.openxmlformats.org/officeDocument/2006/relationships/hyperlink" Target="https://okmarket.ru/" TargetMode="External"/><Relationship Id="rId12" Type="http://schemas.openxmlformats.org/officeDocument/2006/relationships/hyperlink" Target="https://lenta.com/" TargetMode="External"/><Relationship Id="rId2" Type="http://schemas.openxmlformats.org/officeDocument/2006/relationships/slide" Target="../slides/slide7.xml"/><Relationship Id="rId16" Type="http://schemas.openxmlformats.org/officeDocument/2006/relationships/hyperlink" Target="https://europa-ts.ru/" TargetMode="External"/><Relationship Id="rId1" Type="http://schemas.openxmlformats.org/officeDocument/2006/relationships/notesMaster" Target="../notesMasters/notesMaster1.xml"/><Relationship Id="rId6" Type="http://schemas.openxmlformats.org/officeDocument/2006/relationships/hyperlink" Target="https://&#1084;&#1072;&#1075;&#1072;&#1079;&#1080;&#1085;&#1087;&#1086;&#1073;&#1077;&#1076;&#1072;.&#1088;&#1092;/" TargetMode="External"/><Relationship Id="rId11" Type="http://schemas.openxmlformats.org/officeDocument/2006/relationships/hyperlink" Target="https://grinn-corp.ru/linia/" TargetMode="External"/><Relationship Id="rId5" Type="http://schemas.openxmlformats.org/officeDocument/2006/relationships/hyperlink" Target="https://nahodka-magazin.ru/" TargetMode="External"/><Relationship Id="rId15" Type="http://schemas.openxmlformats.org/officeDocument/2006/relationships/hyperlink" Target="https://maxi-retail.ru/vologda" TargetMode="External"/><Relationship Id="rId10" Type="http://schemas.openxmlformats.org/officeDocument/2006/relationships/hyperlink" Target="smbars.ru" TargetMode="External"/><Relationship Id="rId4" Type="http://schemas.openxmlformats.org/officeDocument/2006/relationships/hyperlink" Target="https://dobrotsen.ru/" TargetMode="External"/><Relationship Id="rId9" Type="http://schemas.openxmlformats.org/officeDocument/2006/relationships/hyperlink" Target="https://magnit-info.ru/" TargetMode="External"/><Relationship Id="rId14" Type="http://schemas.openxmlformats.org/officeDocument/2006/relationships/hyperlink" Target="https://&#1103;&#1088;&#1095;&#1077;.&#1088;&#1092;/"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www.victoria-group.ru/" TargetMode="External"/><Relationship Id="rId13" Type="http://schemas.openxmlformats.org/officeDocument/2006/relationships/hyperlink" Target="http://www.x5.ru/" TargetMode="External"/><Relationship Id="rId3" Type="http://schemas.openxmlformats.org/officeDocument/2006/relationships/hyperlink" Target="https://krasnoeibeloe.ru/" TargetMode="External"/><Relationship Id="rId7" Type="http://schemas.openxmlformats.org/officeDocument/2006/relationships/hyperlink" Target="https://www.perekrestok.ru/" TargetMode="External"/><Relationship Id="rId12" Type="http://schemas.openxmlformats.org/officeDocument/2006/relationships/hyperlink" Target="http://vkusvill.ru/"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5ka.ru/" TargetMode="External"/><Relationship Id="rId11" Type="http://schemas.openxmlformats.org/officeDocument/2006/relationships/hyperlink" Target="https://magnit-info.ru/" TargetMode="External"/><Relationship Id="rId5" Type="http://schemas.openxmlformats.org/officeDocument/2006/relationships/hyperlink" Target="http://pokupochka.ru/" TargetMode="External"/><Relationship Id="rId15" Type="http://schemas.openxmlformats.org/officeDocument/2006/relationships/hyperlink" Target="https://www.svetofor-nsk.ru/" TargetMode="External"/><Relationship Id="rId10" Type="http://schemas.openxmlformats.org/officeDocument/2006/relationships/hyperlink" Target="https://chizhik.club/" TargetMode="External"/><Relationship Id="rId4" Type="http://schemas.openxmlformats.org/officeDocument/2006/relationships/hyperlink" Target="https://bristol.ru/" TargetMode="External"/><Relationship Id="rId9" Type="http://schemas.openxmlformats.org/officeDocument/2006/relationships/hyperlink" Target="https://victoria-group.ru/?selectcity=kld" TargetMode="External"/><Relationship Id="rId14" Type="http://schemas.openxmlformats.org/officeDocument/2006/relationships/hyperlink" Target="https://pokupochka.ru/"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5E99D2-3531-6C41-833C-958CAB141465}" type="slidenum">
              <a:rPr lang="ru-RU" smtClean="0"/>
              <a:pPr/>
              <a:t>1</a:t>
            </a:fld>
            <a:endParaRPr lang="ru-RU" dirty="0"/>
          </a:p>
        </p:txBody>
      </p:sp>
    </p:spTree>
    <p:extLst>
      <p:ext uri="{BB962C8B-B14F-4D97-AF65-F5344CB8AC3E}">
        <p14:creationId xmlns:p14="http://schemas.microsoft.com/office/powerpoint/2010/main" val="1183824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АРХИВНЫЕ ДАННЫЕ ЗА 3 кв.</a:t>
            </a:r>
            <a:endPar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 оценке INFOLine, в III кв. 2024 г. оборот </a:t>
            </a:r>
            <a:r>
              <a:rPr lang="en-US"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Food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экспресс-доставке вырос на 51,8% до 208 млрд руб., а доля экспресс-доставки на рынке </a:t>
            </a:r>
            <a:r>
              <a:rPr lang="en-US"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online-</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продаж </a:t>
            </a:r>
            <a:r>
              <a:rPr lang="en-US"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food</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выросла на 0,6 п.п. до 71,2%. Экспресс-доставка остается более эффективной моделью для ритейлеров, так как минимизируются затраты на сборку (заказ собирает сотрудник магазина или сам курьер) и отсутствует необходимость хранения заказа.</a:t>
            </a: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Сегмент доставки впрок, плановой доставки и самовывоза в </a:t>
            </a:r>
            <a:r>
              <a:rPr lang="en-US"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III</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кв. 2024 г. вырос на 6,3%</a:t>
            </a:r>
            <a:r>
              <a:rPr lang="en-US"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против 19,7% во </a:t>
            </a:r>
            <a:r>
              <a:rPr lang="en-US"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II</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кв. 2024 г.) до 84 млрд руб. Замедление связанно с сокращением продаж </a:t>
            </a:r>
            <a:r>
              <a:rPr lang="en-US"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FMCG</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ритейлеров в сегменте, в том числе в связи с ростом комиссии агрегаторов. Доля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ction="ppaction://hlinkfile"/>
              </a:rPr>
              <a:t>Купера</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a:t>
            </a:r>
            <a:r>
              <a:rPr lang="en-US"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III</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кв. 2024 г. в сегменте доставки впрок, плановой доставки и самовывоза сократилась на 5,4 п.п. до 25%, а доля прочих (ритейлеры и поставщики FMCG) – на 1,5 п.п. до 15%.</a:t>
            </a: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III кв. 2024 г. маркетплейсы нарастили долю на рынке </a:t>
            </a:r>
            <a:r>
              <a:rPr lang="en-US"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online</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-продаж </a:t>
            </a:r>
            <a:r>
              <a:rPr lang="en-US"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food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на 1,4 п.п. до 19,6% по сравнению со II кв. 2024 г., однако сохраняются признаки исчерпания роста модели плановой доставки через ПВЗ, особенно с учетом дефицита складских площадей у крупнейших маркетплейсов, обострившегося в преддверии пика продаж.</a:t>
            </a:r>
          </a:p>
          <a:p>
            <a:pPr rtl="0" eaLnBrk="1" fontAlgn="auto" latinLnBrk="0" hangingPunct="1"/>
            <a:endParaRPr lang="ru-RU" sz="1200" b="0" i="0" u="none" strike="noStrike" kern="1200" baseline="0" dirty="0">
              <a:solidFill>
                <a:schemeClr val="tx1"/>
              </a:solidFill>
              <a:effectLst/>
              <a:latin typeface="+mn-lt"/>
              <a:ea typeface="+mn-ea"/>
              <a:cs typeface="+mn-cs"/>
            </a:endParaRPr>
          </a:p>
          <a:p>
            <a:pPr rtl="0" eaLnBrk="1" fontAlgn="auto" latinLnBrk="0" hangingPunct="1"/>
            <a:endPar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I кв. 2024 г. несмотря на продолжающийся рост реальных доходов, потребители сохранили фокус на поиск более дешевых аналогов брендовых товаров (в том числе СТМ) и промо предложения. Цена остается решающим фактором покупки </a:t>
            </a:r>
            <a:r>
              <a:rPr lang="en-US"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online</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поиск наиболее выгодного предложения online – основной стратегий у потребителей. </a:t>
            </a: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I кв. 2024 г. сохранилось преобладание сегмента экспресс-доставки (до 2 часов) над закупками впрок, плановой доставкой в заданный временной интервал и самовывозом. По оценке INFOLine, в I кв. 2024 г. оборот в сегменте экспресс-доставки вырос год к году на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66%</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207 млрд руб</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то время как в сегменте доставки впрок, плановой доставки и самовывоза вырос на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37%</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103 млрд руб</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Рост сегмента доставки впрок, плановой доставки и самовывоза обеспечен в первую очередь маркетплейсами, а также ростом продаж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4" action="ppaction://hlinkfile">
                  <a:extLst>
                    <a:ext uri="{A12FA001-AC4F-418D-AE19-62706E023703}">
                      <ahyp:hlinkClr xmlns:ahyp="http://schemas.microsoft.com/office/drawing/2018/hyperlinkcolor" val="tx"/>
                    </a:ext>
                  </a:extLst>
                </a:hlinkClick>
              </a:rPr>
              <a:t>СберМаркета</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данном сегменте. </a:t>
            </a: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 оценкам INFOLine, в I кв. 2024 г. доля маркетплейсов в сегменте доставки впрок, плановой доставки и самовывоза выросла год к году на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4,0 п.п.</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54%</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доля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4" action="ppaction://hlinkfile">
                  <a:extLst>
                    <a:ext uri="{A12FA001-AC4F-418D-AE19-62706E023703}">
                      <ahyp:hlinkClr xmlns:ahyp="http://schemas.microsoft.com/office/drawing/2018/hyperlinkcolor" val="tx"/>
                    </a:ext>
                  </a:extLst>
                </a:hlinkClick>
              </a:rPr>
              <a:t>СберМаркета</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dirty="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на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1,3 п.п.</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31%</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доля прочих игроков (ритейлеры и поставщики </a:t>
            </a:r>
            <a:r>
              <a:rPr lang="en-US"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FMCG)</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сократилась год к году на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5,3 п.п.</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15%</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endParaRPr lang="ru-RU" sz="1200" b="0" i="0" u="none" strike="noStrike" kern="1200" dirty="0">
              <a:solidFill>
                <a:schemeClr val="tx1"/>
              </a:solidFill>
              <a:effectLst/>
              <a:latin typeface="+mn-lt"/>
              <a:ea typeface="+mn-ea"/>
              <a:cs typeface="+mn-cs"/>
            </a:endParaRPr>
          </a:p>
          <a:p>
            <a:pPr rtl="0" eaLnBrk="1" fontAlgn="auto" latinLnBrk="0" hangingPunct="1"/>
            <a:r>
              <a:rPr lang="ru-RU" sz="1200" b="0" i="0" u="none" strike="noStrike" kern="1200" baseline="0" dirty="0">
                <a:solidFill>
                  <a:schemeClr val="tx1"/>
                </a:solidFill>
                <a:effectLst/>
                <a:latin typeface="+mn-lt"/>
                <a:ea typeface="+mn-ea"/>
                <a:cs typeface="+mn-cs"/>
              </a:rPr>
              <a:t>В 2022 г. в результате ухудшения экономической конъюнктуры, на фоне сокращения инвестиций в связи с СВО, закрепление сберегательной модели потребления и уменьшение количества клиентов в результате эмиграции после объявления в сентябре мобилизации, многие игроки сфокусировались на улучшении </a:t>
            </a:r>
            <a:r>
              <a:rPr lang="en-US" sz="1200" b="0" i="0" u="none" strike="noStrike" kern="1200" baseline="0" dirty="0">
                <a:solidFill>
                  <a:schemeClr val="tx1"/>
                </a:solidFill>
                <a:effectLst/>
                <a:latin typeface="+mn-lt"/>
                <a:ea typeface="+mn-ea"/>
                <a:cs typeface="+mn-cs"/>
              </a:rPr>
              <a:t>unit-</a:t>
            </a:r>
            <a:r>
              <a:rPr lang="ru-RU" sz="1200" b="0" i="0" u="none" strike="noStrike" kern="1200" baseline="0" dirty="0">
                <a:solidFill>
                  <a:schemeClr val="tx1"/>
                </a:solidFill>
                <a:effectLst/>
                <a:latin typeface="+mn-lt"/>
                <a:ea typeface="+mn-ea"/>
                <a:cs typeface="+mn-cs"/>
              </a:rPr>
              <a:t>экономики. </a:t>
            </a:r>
            <a:endParaRPr lang="ru-RU" sz="1200" b="0" i="0" u="none" strike="noStrike" kern="1200" dirty="0">
              <a:solidFill>
                <a:schemeClr val="tx1"/>
              </a:solidFill>
              <a:effectLst/>
              <a:latin typeface="+mn-lt"/>
              <a:ea typeface="+mn-ea"/>
              <a:cs typeface="+mn-cs"/>
            </a:endParaRPr>
          </a:p>
          <a:p>
            <a:pPr rtl="0" eaLnBrk="1" fontAlgn="auto" latinLnBrk="0" hangingPunct="1"/>
            <a:r>
              <a:rPr lang="ru-RU" sz="1200" b="0" i="0" u="none" strike="noStrike" kern="1200" baseline="0" dirty="0">
                <a:solidFill>
                  <a:schemeClr val="tx1"/>
                </a:solidFill>
                <a:effectLst/>
                <a:latin typeface="+mn-lt"/>
                <a:ea typeface="+mn-ea"/>
                <a:cs typeface="+mn-cs"/>
              </a:rPr>
              <a:t>Для оптимизации расходов некоторые участники российского рынка E-Grocery отказываются от доставки за 15-30 мин. (так, Ozon Fresh отказался от развития экспресс-доставки за 15 мин.). Для улучшения </a:t>
            </a:r>
            <a:r>
              <a:rPr lang="en-US" sz="1200" b="0" i="0" u="none" strike="noStrike" kern="1200" baseline="0" dirty="0">
                <a:solidFill>
                  <a:schemeClr val="tx1"/>
                </a:solidFill>
                <a:effectLst/>
                <a:latin typeface="+mn-lt"/>
                <a:ea typeface="+mn-ea"/>
                <a:cs typeface="+mn-cs"/>
              </a:rPr>
              <a:t>unit</a:t>
            </a:r>
            <a:r>
              <a:rPr lang="ru-RU" sz="1200" b="0" i="0" u="none" strike="noStrike" kern="1200" baseline="0" dirty="0">
                <a:solidFill>
                  <a:schemeClr val="tx1"/>
                </a:solidFill>
                <a:effectLst/>
                <a:latin typeface="+mn-lt"/>
                <a:ea typeface="+mn-ea"/>
                <a:cs typeface="+mn-cs"/>
              </a:rPr>
              <a:t>-экономики в апреле 2022 г. "Самокат" прекратил работу в </a:t>
            </a:r>
            <a:r>
              <a:rPr lang="ru-RU" sz="1200" b="1" i="0" u="none" strike="noStrike" kern="1200" baseline="0" dirty="0">
                <a:solidFill>
                  <a:schemeClr val="tx1"/>
                </a:solidFill>
                <a:effectLst/>
                <a:latin typeface="+mn-lt"/>
                <a:ea typeface="+mn-ea"/>
                <a:cs typeface="+mn-cs"/>
              </a:rPr>
              <a:t>15</a:t>
            </a:r>
            <a:r>
              <a:rPr lang="ru-RU" sz="1200" b="0" i="0" u="none" strike="noStrike" kern="1200" baseline="0" dirty="0">
                <a:solidFill>
                  <a:schemeClr val="tx1"/>
                </a:solidFill>
                <a:effectLst/>
                <a:latin typeface="+mn-lt"/>
                <a:ea typeface="+mn-ea"/>
                <a:cs typeface="+mn-cs"/>
              </a:rPr>
              <a:t> небольших городах и только в конце 2022 г. возобновил экспансию в регионы. </a:t>
            </a:r>
            <a:endParaRPr lang="ru-RU" sz="1200" b="0" i="0" u="none" strike="noStrike" kern="1200" dirty="0">
              <a:solidFill>
                <a:schemeClr val="tx1"/>
              </a:solidFill>
              <a:effectLst/>
              <a:latin typeface="+mn-lt"/>
              <a:ea typeface="+mn-ea"/>
              <a:cs typeface="+mn-cs"/>
            </a:endParaRPr>
          </a:p>
          <a:p>
            <a:pPr rtl="0" eaLnBrk="1" fontAlgn="auto" latinLnBrk="0" hangingPunct="1"/>
            <a:r>
              <a:rPr lang="ru-RU" sz="1200" b="0" i="0" u="none" strike="noStrike" kern="1200" baseline="0" dirty="0">
                <a:solidFill>
                  <a:schemeClr val="tx1"/>
                </a:solidFill>
                <a:effectLst/>
                <a:latin typeface="+mn-lt"/>
                <a:ea typeface="+mn-ea"/>
                <a:cs typeface="+mn-cs"/>
              </a:rPr>
              <a:t>В I кв. 2023 г. усилилось преобладание сегмента экспресс-доставки (до 2 часов) над закупками впрок, плановой доставкой в заданный временной интервал и самовывозом. По оценке INFOLine, в I кв. 2023 г. оборот в сегменте экспресс-доставки по сравнению с IV кв. 2022 г. вырос на </a:t>
            </a:r>
            <a:r>
              <a:rPr lang="ru-RU" sz="1200" b="1" i="0" u="none" strike="noStrike" kern="1200" baseline="0" dirty="0">
                <a:solidFill>
                  <a:schemeClr val="tx1"/>
                </a:solidFill>
                <a:effectLst/>
                <a:latin typeface="+mn-lt"/>
                <a:ea typeface="+mn-ea"/>
                <a:cs typeface="+mn-cs"/>
              </a:rPr>
              <a:t>12%</a:t>
            </a:r>
            <a:r>
              <a:rPr lang="ru-RU" sz="1200" b="0" i="0" u="none" strike="noStrike" kern="1200" baseline="0" dirty="0">
                <a:solidFill>
                  <a:schemeClr val="tx1"/>
                </a:solidFill>
                <a:effectLst/>
                <a:latin typeface="+mn-lt"/>
                <a:ea typeface="+mn-ea"/>
                <a:cs typeface="+mn-cs"/>
              </a:rPr>
              <a:t> до </a:t>
            </a:r>
            <a:r>
              <a:rPr lang="ru-RU" sz="1200" b="1" i="0" u="none" strike="noStrike" kern="1200" baseline="0" dirty="0">
                <a:solidFill>
                  <a:schemeClr val="tx1"/>
                </a:solidFill>
                <a:effectLst/>
                <a:latin typeface="+mn-lt"/>
                <a:ea typeface="+mn-ea"/>
                <a:cs typeface="+mn-cs"/>
              </a:rPr>
              <a:t>123 млрд руб.</a:t>
            </a:r>
            <a:r>
              <a:rPr lang="ru-RU" sz="1200" b="0" i="0" u="none" strike="noStrike" kern="1200" baseline="0" dirty="0">
                <a:solidFill>
                  <a:schemeClr val="tx1"/>
                </a:solidFill>
                <a:effectLst/>
                <a:latin typeface="+mn-lt"/>
                <a:ea typeface="+mn-ea"/>
                <a:cs typeface="+mn-cs"/>
              </a:rPr>
              <a:t>, а год к году – на </a:t>
            </a:r>
            <a:r>
              <a:rPr lang="ru-RU" sz="1200" b="1" i="0" u="none" strike="noStrike" kern="1200" baseline="0" dirty="0">
                <a:solidFill>
                  <a:schemeClr val="tx1"/>
                </a:solidFill>
                <a:effectLst/>
                <a:latin typeface="+mn-lt"/>
                <a:ea typeface="+mn-ea"/>
                <a:cs typeface="+mn-cs"/>
              </a:rPr>
              <a:t>35%</a:t>
            </a:r>
            <a:r>
              <a:rPr lang="ru-RU" sz="1200" b="0" i="0" u="none" strike="noStrike" kern="1200" baseline="0" dirty="0">
                <a:solidFill>
                  <a:schemeClr val="tx1"/>
                </a:solidFill>
                <a:effectLst/>
                <a:latin typeface="+mn-lt"/>
                <a:ea typeface="+mn-ea"/>
                <a:cs typeface="+mn-cs"/>
              </a:rPr>
              <a:t>, в то время как в сегменте доставки впрок, плановой доставки и самовывоза сократился к IV кв. на </a:t>
            </a:r>
            <a:r>
              <a:rPr lang="ru-RU" sz="1200" b="1" i="0" u="none" strike="noStrike" kern="1200" baseline="0" dirty="0">
                <a:solidFill>
                  <a:schemeClr val="tx1"/>
                </a:solidFill>
                <a:effectLst/>
                <a:latin typeface="+mn-lt"/>
                <a:ea typeface="+mn-ea"/>
                <a:cs typeface="+mn-cs"/>
              </a:rPr>
              <a:t>6%</a:t>
            </a:r>
            <a:r>
              <a:rPr lang="ru-RU" sz="1200" b="0" i="0" u="none" strike="noStrike" kern="1200" baseline="0" dirty="0">
                <a:solidFill>
                  <a:schemeClr val="tx1"/>
                </a:solidFill>
                <a:effectLst/>
                <a:latin typeface="+mn-lt"/>
                <a:ea typeface="+mn-ea"/>
                <a:cs typeface="+mn-cs"/>
              </a:rPr>
              <a:t> (год к году рост составил на </a:t>
            </a:r>
            <a:r>
              <a:rPr lang="ru-RU" sz="1200" b="1" i="0" u="none" strike="noStrike" kern="1200" baseline="0" dirty="0">
                <a:solidFill>
                  <a:schemeClr val="tx1"/>
                </a:solidFill>
                <a:effectLst/>
                <a:latin typeface="+mn-lt"/>
                <a:ea typeface="+mn-ea"/>
                <a:cs typeface="+mn-cs"/>
              </a:rPr>
              <a:t>10,3%</a:t>
            </a:r>
            <a:r>
              <a:rPr lang="ru-RU" sz="1200" b="0" i="0" u="none" strike="noStrike" kern="1200" baseline="0" dirty="0">
                <a:solidFill>
                  <a:schemeClr val="tx1"/>
                </a:solidFill>
                <a:effectLst/>
                <a:latin typeface="+mn-lt"/>
                <a:ea typeface="+mn-ea"/>
                <a:cs typeface="+mn-cs"/>
              </a:rPr>
              <a:t>). Доля экспресс-доставки в </a:t>
            </a:r>
            <a:r>
              <a:rPr lang="en-US" sz="1200" b="0" i="0" u="none" strike="noStrike" kern="1200" baseline="0" dirty="0">
                <a:solidFill>
                  <a:schemeClr val="tx1"/>
                </a:solidFill>
                <a:effectLst/>
                <a:latin typeface="+mn-lt"/>
                <a:ea typeface="+mn-ea"/>
                <a:cs typeface="+mn-cs"/>
              </a:rPr>
              <a:t>I</a:t>
            </a:r>
            <a:r>
              <a:rPr lang="ru-RU" sz="1200" b="0" i="0" u="none" strike="noStrike" kern="1200" baseline="0" dirty="0">
                <a:solidFill>
                  <a:schemeClr val="tx1"/>
                </a:solidFill>
                <a:effectLst/>
                <a:latin typeface="+mn-lt"/>
                <a:ea typeface="+mn-ea"/>
                <a:cs typeface="+mn-cs"/>
              </a:rPr>
              <a:t> кв. 2023 г. выросла на </a:t>
            </a:r>
            <a:r>
              <a:rPr lang="ru-RU" sz="1200" b="1" i="0" u="none" strike="noStrike" kern="1200" baseline="0" dirty="0">
                <a:solidFill>
                  <a:schemeClr val="tx1"/>
                </a:solidFill>
                <a:effectLst/>
                <a:latin typeface="+mn-lt"/>
                <a:ea typeface="+mn-ea"/>
                <a:cs typeface="+mn-cs"/>
              </a:rPr>
              <a:t>4,9 п.п</a:t>
            </a:r>
            <a:r>
              <a:rPr lang="ru-RU" sz="1200" b="0" i="0" u="none" strike="noStrike" kern="1200" baseline="0" dirty="0">
                <a:solidFill>
                  <a:schemeClr val="tx1"/>
                </a:solidFill>
                <a:effectLst/>
                <a:latin typeface="+mn-lt"/>
                <a:ea typeface="+mn-ea"/>
                <a:cs typeface="+mn-cs"/>
              </a:rPr>
              <a:t>. до </a:t>
            </a:r>
            <a:r>
              <a:rPr lang="ru-RU" sz="1200" b="1" i="0" u="none" strike="noStrike" kern="1200" baseline="0" dirty="0">
                <a:solidFill>
                  <a:schemeClr val="tx1"/>
                </a:solidFill>
                <a:effectLst/>
                <a:latin typeface="+mn-lt"/>
                <a:ea typeface="+mn-ea"/>
                <a:cs typeface="+mn-cs"/>
              </a:rPr>
              <a:t>62%</a:t>
            </a:r>
            <a:endParaRPr lang="ru-RU" sz="1200" b="0" i="0" u="none" strike="noStrike"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pPr marL="0" marR="0" lvl="0" indent="0" algn="r" defTabSz="456318"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a:ln>
                  <a:noFill/>
                </a:ln>
                <a:solidFill>
                  <a:prstClr val="black"/>
                </a:solidFill>
                <a:effectLst/>
                <a:uLnTx/>
                <a:uFillTx/>
                <a:latin typeface="Calibri"/>
                <a:ea typeface="+mn-ea"/>
                <a:cs typeface="+mn-cs"/>
              </a:rPr>
              <a:pPr marL="0" marR="0" lvl="0" indent="0" algn="r" defTabSz="456318"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7292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14</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8160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15</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5768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3045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17</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031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0113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6125"/>
            <a:ext cx="6624637" cy="3727450"/>
          </a:xfrm>
        </p:spPr>
      </p:sp>
      <p:sp>
        <p:nvSpPr>
          <p:cNvPr id="3" name="Заметки 2"/>
          <p:cNvSpPr>
            <a:spLocks noGrp="1"/>
          </p:cNvSpPr>
          <p:nvPr>
            <p:ph type="body" idx="1"/>
          </p:nvPr>
        </p:nvSpPr>
        <p:spPr/>
        <p:txBody>
          <a:bodyPr>
            <a:normAutofit/>
          </a:bodyPr>
          <a:lstStyle/>
          <a:p>
            <a:endParaRPr lang="ru-RU" b="1" dirty="0"/>
          </a:p>
        </p:txBody>
      </p:sp>
      <p:sp>
        <p:nvSpPr>
          <p:cNvPr id="4" name="Номер слайда 3"/>
          <p:cNvSpPr>
            <a:spLocks noGrp="1"/>
          </p:cNvSpPr>
          <p:nvPr>
            <p:ph type="sldNum" sz="quarter" idx="10"/>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1BC1D387-CF2D-4960-B89F-D067CF36DCF8}"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7073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06363" y="739775"/>
            <a:ext cx="6584950" cy="37036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848C445C-0756-4F04-9350-7B3D4528A811}"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9063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5434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22</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006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1741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23</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2342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C445C-0756-4F04-9350-7B3D4528A811}"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82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F3AD7972-B4D7-467A-AD8A-78977E3BB0F6}" type="slidenum">
              <a:rPr lang="ru-RU" smtClean="0"/>
              <a:pPr>
                <a:defRPr/>
              </a:pPr>
              <a:t>26</a:t>
            </a:fld>
            <a:endParaRPr lang="ru-RU" dirty="0"/>
          </a:p>
        </p:txBody>
      </p:sp>
    </p:spTree>
    <p:extLst>
      <p:ext uri="{BB962C8B-B14F-4D97-AF65-F5344CB8AC3E}">
        <p14:creationId xmlns:p14="http://schemas.microsoft.com/office/powerpoint/2010/main" val="1964290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488" y="746125"/>
            <a:ext cx="6624637" cy="3727450"/>
          </a:xfrm>
        </p:spPr>
      </p:sp>
      <p:sp>
        <p:nvSpPr>
          <p:cNvPr id="3" name="Заметки 2"/>
          <p:cNvSpPr>
            <a:spLocks noGrp="1"/>
          </p:cNvSpPr>
          <p:nvPr>
            <p:ph type="body" idx="1"/>
          </p:nvPr>
        </p:nvSpPr>
        <p:spPr/>
        <p:txBody>
          <a:bodyPr>
            <a:normAutofit/>
          </a:bodyPr>
          <a:lstStyle/>
          <a:p>
            <a:endParaRPr lang="ru-RU" b="1" dirty="0"/>
          </a:p>
        </p:txBody>
      </p:sp>
      <p:sp>
        <p:nvSpPr>
          <p:cNvPr id="4" name="Номер слайда 3"/>
          <p:cNvSpPr>
            <a:spLocks noGrp="1"/>
          </p:cNvSpPr>
          <p:nvPr>
            <p:ph type="sldNum" sz="quarter" idx="10"/>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1BC1D387-CF2D-4960-B89F-D067CF36DCF8}"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4636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5E99D2-3531-6C41-833C-958CAB141465}" type="slidenum">
              <a:rPr lang="ru-RU" smtClean="0"/>
              <a:pPr/>
              <a:t>4</a:t>
            </a:fld>
            <a:endParaRPr lang="ru-RU" dirty="0"/>
          </a:p>
        </p:txBody>
      </p:sp>
    </p:spTree>
    <p:extLst>
      <p:ext uri="{BB962C8B-B14F-4D97-AF65-F5344CB8AC3E}">
        <p14:creationId xmlns:p14="http://schemas.microsoft.com/office/powerpoint/2010/main" val="3485989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КОЛИЧЕСТВО И ПЛОЩАДЬ </a:t>
            </a:r>
            <a:r>
              <a:rPr kumimoji="0" lang="en-US" sz="1200" b="0" i="0" u="none" strike="noStrike" kern="1200" cap="none" spc="0" normalizeH="0" baseline="0" noProof="0" dirty="0">
                <a:ln>
                  <a:noFill/>
                </a:ln>
                <a:solidFill>
                  <a:srgbClr val="E1001A"/>
                </a:solidFill>
                <a:effectLst/>
                <a:uLnTx/>
                <a:uFillTx/>
                <a:latin typeface="Roboto Condensed"/>
                <a:ea typeface="+mn-ea"/>
                <a:cs typeface="Roboto Condensed"/>
              </a:rPr>
              <a:t>TOP-20</a:t>
            </a: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0 СЕТЕЙ </a:t>
            </a:r>
            <a:r>
              <a:rPr kumimoji="0" lang="en-US" sz="1200" b="0" i="0" u="none" strike="noStrike" kern="1200" cap="none" spc="0" normalizeH="0" baseline="0" noProof="0" dirty="0">
                <a:ln>
                  <a:noFill/>
                </a:ln>
                <a:solidFill>
                  <a:srgbClr val="E1001A"/>
                </a:solidFill>
                <a:effectLst/>
                <a:uLnTx/>
                <a:uFillTx/>
                <a:latin typeface="Roboto Condensed"/>
                <a:ea typeface="+mn-ea"/>
                <a:cs typeface="Roboto Condensed"/>
              </a:rPr>
              <a:t>FMCG</a:t>
            </a:r>
            <a:endParaRPr lang="ru-RU" dirty="0"/>
          </a:p>
        </p:txBody>
      </p:sp>
      <p:sp>
        <p:nvSpPr>
          <p:cNvPr id="4" name="Номер слайда 3"/>
          <p:cNvSpPr>
            <a:spLocks noGrp="1"/>
          </p:cNvSpPr>
          <p:nvPr>
            <p:ph type="sldNum" sz="quarter" idx="10"/>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8618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76371" marR="0" lvl="0" indent="-276371" algn="just" defTabSz="87591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 </a:t>
            </a:r>
            <a:r>
              <a:rPr kumimoji="0" lang="en-US"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 </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кв. (</a:t>
            </a:r>
            <a:r>
              <a:rPr kumimoji="0" lang="ru-RU"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+222,4 тыс. кв.м</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во </a:t>
            </a:r>
            <a:r>
              <a:rPr kumimoji="0" lang="en-US"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II </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кв. и </a:t>
            </a:r>
            <a:r>
              <a:rPr kumimoji="0" lang="en-US"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III </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кв. 2025 г. произошло восстановление инвестиционной активности (</a:t>
            </a:r>
            <a:r>
              <a:rPr kumimoji="0" lang="ru-RU"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+623,8 тыс. кв.м </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 </a:t>
            </a:r>
            <a:r>
              <a:rPr kumimoji="0" lang="ru-RU"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+546,6 тыс. кв.м </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соответственно) в основном за счет ТОП-10 сетей, доля которых за 9 мес. 2025 г. выросла на </a:t>
            </a:r>
            <a:r>
              <a:rPr kumimoji="0" lang="ru-RU"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0,1 п.п.</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74,7%</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за 9 месяцев </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обеспечили </a:t>
            </a:r>
            <a:r>
              <a:rPr kumimoji="0" lang="ru-RU"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55%</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прироста, а в </a:t>
            </a:r>
            <a:r>
              <a:rPr kumimoji="0" lang="en-US"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III </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кв. 2025 г. их доля выросла до рекордных </a:t>
            </a:r>
            <a:r>
              <a:rPr kumimoji="0" lang="ru-RU"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58,8%</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p>
          <a:p>
            <a:pPr marL="276371" marR="0" lvl="0" indent="-276371" algn="just" defTabSz="87591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endPar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76371" marR="0" lvl="0" indent="-276371" algn="just" defTabSz="87591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По итогам 9 мес. 2025 г. в группу лидеров по приросту площадей вошел </a:t>
            </a:r>
            <a:r>
              <a:rPr kumimoji="0" lang="ru-RU" sz="12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"Светофор"</a:t>
            </a: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2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начавший восстановительный рост во </a:t>
            </a:r>
            <a:r>
              <a:rPr kumimoji="0" lang="en-US"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II </a:t>
            </a: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кв. 2025 г. (+</a:t>
            </a:r>
            <a:r>
              <a:rPr kumimoji="0" lang="ru-RU" sz="12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36,1 тыс. кв.м</a:t>
            </a: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2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45</a:t>
            </a: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объектов</a:t>
            </a:r>
            <a:r>
              <a:rPr kumimoji="0" lang="ru-RU" sz="12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за</a:t>
            </a:r>
            <a:r>
              <a:rPr kumimoji="0" lang="ru-RU" sz="12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9 мес. 2025 г.), а выбыла сеть </a:t>
            </a:r>
            <a:r>
              <a:rPr lang="ru-RU" sz="1200" b="1" u="none" kern="12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"Верный"</a:t>
            </a:r>
            <a:r>
              <a:rPr lang="ru-RU" sz="1200" b="0" u="none" kern="12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замедлившая в </a:t>
            </a:r>
            <a:r>
              <a:rPr lang="en-US" sz="1200" b="0" u="none" kern="12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III </a:t>
            </a:r>
            <a:r>
              <a:rPr lang="ru-RU" sz="1200" b="0" u="none" kern="12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кв. 2025 г. прирост торговых объектов</a:t>
            </a: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2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+20 </a:t>
            </a: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объектов за</a:t>
            </a:r>
            <a:r>
              <a:rPr kumimoji="0" lang="ru-RU" sz="12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III </a:t>
            </a: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кв. 2025 г. против </a:t>
            </a:r>
            <a:r>
              <a:rPr kumimoji="0" lang="ru-RU" sz="12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+29 </a:t>
            </a: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объектов за </a:t>
            </a:r>
            <a:r>
              <a:rPr kumimoji="0" lang="en-US"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II </a:t>
            </a: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кв. 2025 г.).</a:t>
            </a:r>
            <a:endParaRPr lang="ru-RU" sz="1200" b="0" u="none"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endParaRPr>
          </a:p>
          <a:p>
            <a:pPr marL="0" indent="0" algn="just" defTabSz="875912">
              <a:buClr>
                <a:schemeClr val="tx2"/>
              </a:buClr>
              <a:buFont typeface="Wingdings" panose="05000000000000000000" pitchFamily="2" charset="2"/>
              <a:buNone/>
              <a:defRPr/>
            </a:pPr>
            <a:endParaRPr lang="ru-RU" dirty="0">
              <a:latin typeface="Roboto Condensed" panose="02000000000000000000" pitchFamily="2" charset="0"/>
              <a:ea typeface="Roboto Condensed" panose="02000000000000000000" pitchFamily="2" charset="0"/>
              <a:cs typeface="Roboto Condensed" panose="02000000000000000000" pitchFamily="2" charset="0"/>
            </a:endParaRPr>
          </a:p>
          <a:p>
            <a:pPr marL="276371" indent="-276371" algn="just" defTabSz="875912">
              <a:buClr>
                <a:schemeClr val="tx2"/>
              </a:buClr>
              <a:buFont typeface="Wingdings" panose="05000000000000000000" pitchFamily="2" charset="2"/>
              <a:buChar char="§"/>
              <a:defRPr/>
            </a:pPr>
            <a:r>
              <a:rPr lang="ru-RU" dirty="0">
                <a:latin typeface="Roboto Condensed" panose="02000000000000000000" pitchFamily="2" charset="0"/>
                <a:ea typeface="Roboto Condensed" panose="02000000000000000000" pitchFamily="2" charset="0"/>
                <a:cs typeface="Roboto Condensed" panose="02000000000000000000" pitchFamily="2" charset="0"/>
              </a:rPr>
              <a:t>Старый текст:</a:t>
            </a:r>
            <a:endParaRPr lang="en-US" dirty="0">
              <a:latin typeface="Roboto Condensed" panose="02000000000000000000" pitchFamily="2" charset="0"/>
              <a:ea typeface="Roboto Condensed" panose="02000000000000000000" pitchFamily="2" charset="0"/>
              <a:cs typeface="Roboto Condensed" panose="02000000000000000000" pitchFamily="2" charset="0"/>
            </a:endParaRPr>
          </a:p>
          <a:p>
            <a:pPr marL="276371" marR="0" lvl="0" indent="-276371" algn="just" defTabSz="87591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Доля супермаркетов в структуре торговой площади сократилась на </a:t>
            </a:r>
            <a:r>
              <a:rPr lang="ru-RU" sz="1200" b="1"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0,2 п.п. </a:t>
            </a:r>
            <a:r>
              <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до </a:t>
            </a:r>
            <a:r>
              <a:rPr lang="ru-RU" sz="1200" b="1"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9,1%</a:t>
            </a:r>
            <a:r>
              <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При этом открытия гипермаркетов и супермаркетов осуществляли </a:t>
            </a:r>
            <a:r>
              <a:rPr lang="ru-RU" sz="1200" b="1"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hlinkClick r:id="rId4"/>
              </a:rPr>
              <a:t>"Абсолют"</a:t>
            </a:r>
            <a:r>
              <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"Перекресток"</a:t>
            </a:r>
            <a:r>
              <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ГК "Лента"</a:t>
            </a:r>
            <a:r>
              <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hlinkClick r:id="rId7"/>
              </a:rPr>
              <a:t>ГК "Невада"</a:t>
            </a:r>
            <a:r>
              <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hlinkClick r:id="rId8">
                  <a:extLst>
                    <a:ext uri="{A12FA001-AC4F-418D-AE19-62706E023703}">
                      <ahyp:hlinkClr xmlns:ahyp="http://schemas.microsoft.com/office/drawing/2018/hyperlinkcolor" val="tx"/>
                    </a:ext>
                  </a:extLst>
                </a:hlinkClick>
              </a:rPr>
              <a:t>ГК "Реми"</a:t>
            </a:r>
            <a:r>
              <a:rPr lang="ru-RU" sz="1200" b="1"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hlinkClick r:id="rId9">
                  <a:extLst>
                    <a:ext uri="{A12FA001-AC4F-418D-AE19-62706E023703}">
                      <ahyp:hlinkClr xmlns:ahyp="http://schemas.microsoft.com/office/drawing/2018/hyperlinkcolor" val="tx"/>
                    </a:ext>
                  </a:extLst>
                </a:hlinkClick>
              </a:rPr>
              <a:t>Спар Миддл Волга</a:t>
            </a:r>
            <a:r>
              <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и </a:t>
            </a:r>
            <a:r>
              <a:rPr lang="ru-RU" sz="1200" b="1"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hlinkClick r:id="rId10">
                  <a:extLst>
                    <a:ext uri="{A12FA001-AC4F-418D-AE19-62706E023703}">
                      <ahyp:hlinkClr xmlns:ahyp="http://schemas.microsoft.com/office/drawing/2018/hyperlinkcolor" val="tx"/>
                    </a:ext>
                  </a:extLst>
                </a:hlinkClick>
              </a:rPr>
              <a:t>SPAR Калининград</a:t>
            </a:r>
            <a:r>
              <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a:t>
            </a:r>
          </a:p>
          <a:p>
            <a:pPr marL="0" marR="0" lvl="0" indent="0" algn="just" defTabSz="875912"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вошли сеть магазинов у дома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1"/>
              </a:rPr>
              <a:t>"Ярче"</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(прирост на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71</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объект и в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2,29 раза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15 тыс. кв.м</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4"/>
              </a:rPr>
              <a:t>"Абсолют Cash&amp;Carry"</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(прирост вырос в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6 раз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7,7 тыс. кв.м</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гипермаркет и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4</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супермаркета) и сеть мягких дискаунтеров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rPr>
              <a:t>"Верный"</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сократившая при этом прирост на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42%</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5,2 тыс. кв.м.</a:t>
            </a:r>
            <a:endParaRPr lang="ru-RU" dirty="0">
              <a:latin typeface="Roboto Condensed" panose="02000000000000000000" pitchFamily="2" charset="0"/>
              <a:ea typeface="Roboto Condensed" panose="02000000000000000000" pitchFamily="2" charset="0"/>
              <a:cs typeface="Roboto Condensed" panose="02000000000000000000" pitchFamily="2" charset="0"/>
            </a:endParaRPr>
          </a:p>
          <a:p>
            <a:pPr marL="276371" marR="0" lvl="0" indent="-276371" algn="just" defTabSz="87591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Доля гипермаркетов и супермаркетов в структуре торговой площади за </a:t>
            </a:r>
            <a:r>
              <a:rPr kumimoji="0" lang="ru-RU" sz="1200" b="0" i="0" u="none" strike="noStrike" kern="1200" cap="none" spc="0" normalizeH="0" baseline="0" noProof="0" dirty="0">
                <a:ln>
                  <a:noFill/>
                </a:ln>
                <a:solidFill>
                  <a:schemeClr val="accent3"/>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за </a:t>
            </a:r>
            <a:r>
              <a:rPr kumimoji="0" lang="en-US" sz="1200" b="0" i="0" u="none" strike="noStrike" kern="1200" cap="none" spc="0" normalizeH="0" baseline="0" noProof="0" dirty="0">
                <a:ln>
                  <a:noFill/>
                </a:ln>
                <a:solidFill>
                  <a:schemeClr val="accent3"/>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 </a:t>
            </a:r>
            <a:r>
              <a:rPr kumimoji="0" lang="ru-RU" sz="1200" b="0" i="0" u="none" strike="noStrike" kern="1200" cap="none" spc="0" normalizeH="0" baseline="0" noProof="0" dirty="0">
                <a:ln>
                  <a:noFill/>
                </a:ln>
                <a:solidFill>
                  <a:schemeClr val="accent3"/>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кв. 2024 г.</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сократилась (гипермаркетов на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0,2 п.п.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14,2%</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супермаркетов </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на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0,2 п.п.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9,1%</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что обусловлено их трансформацией с сокращением площадей (в т. ч. с выделением зоны </a:t>
            </a:r>
            <a:r>
              <a:rPr lang="en-US"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dark store</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и закрытием ряда объектов в условиях изменения предпочтений потребителей и усиления конкуренции. При этом открытия гипермаркетов и крупноформатных супермаркетов осуществляли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"Перекресток"</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2">
                  <a:extLst>
                    <a:ext uri="{A12FA001-AC4F-418D-AE19-62706E023703}">
                      <ahyp:hlinkClr xmlns:ahyp="http://schemas.microsoft.com/office/drawing/2018/hyperlinkcolor" val="tx"/>
                    </a:ext>
                  </a:extLst>
                </a:hlinkClick>
              </a:rPr>
              <a:t>"Магнит"</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3">
                  <a:extLst>
                    <a:ext uri="{A12FA001-AC4F-418D-AE19-62706E023703}">
                      <ahyp:hlinkClr xmlns:ahyp="http://schemas.microsoft.com/office/drawing/2018/hyperlinkcolor" val="tx"/>
                    </a:ext>
                  </a:extLst>
                </a:hlinkClick>
              </a:rPr>
              <a:t>ГК "О'КЕЙ"</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ГК "Лента"</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8">
                  <a:extLst>
                    <a:ext uri="{A12FA001-AC4F-418D-AE19-62706E023703}">
                      <ahyp:hlinkClr xmlns:ahyp="http://schemas.microsoft.com/office/drawing/2018/hyperlinkcolor" val="tx"/>
                    </a:ext>
                  </a:extLst>
                </a:hlinkClick>
              </a:rPr>
              <a:t>ГК "Реми"</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4">
                  <a:extLst>
                    <a:ext uri="{A12FA001-AC4F-418D-AE19-62706E023703}">
                      <ahyp:hlinkClr xmlns:ahyp="http://schemas.microsoft.com/office/drawing/2018/hyperlinkcolor" val="tx"/>
                    </a:ext>
                  </a:extLst>
                </a:hlinkClick>
              </a:rPr>
              <a:t>"Макси"</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1">
                  <a:extLst>
                    <a:ext uri="{A12FA001-AC4F-418D-AE19-62706E023703}">
                      <ahyp:hlinkClr xmlns:ahyp="http://schemas.microsoft.com/office/drawing/2018/hyperlinkcolor" val="tx"/>
                    </a:ext>
                  </a:extLst>
                </a:hlinkClick>
              </a:rPr>
              <a:t>"Ярче!"</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9">
                  <a:extLst>
                    <a:ext uri="{A12FA001-AC4F-418D-AE19-62706E023703}">
                      <ahyp:hlinkClr xmlns:ahyp="http://schemas.microsoft.com/office/drawing/2018/hyperlinkcolor" val="tx"/>
                    </a:ext>
                  </a:extLst>
                </a:hlinkClick>
              </a:rPr>
              <a:t>Спар Миддл Волга</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и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0">
                  <a:extLst>
                    <a:ext uri="{A12FA001-AC4F-418D-AE19-62706E023703}">
                      <ahyp:hlinkClr xmlns:ahyp="http://schemas.microsoft.com/office/drawing/2018/hyperlinkcolor" val="tx"/>
                    </a:ext>
                  </a:extLst>
                </a:hlinkClick>
              </a:rPr>
              <a:t>SPAR Калининград</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p>
          <a:p>
            <a:pPr marL="276371" marR="0" lvl="0" indent="-276371" algn="just" defTabSz="87591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Это связано с агрессивными открытиями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5">
                  <a:extLst>
                    <a:ext uri="{A12FA001-AC4F-418D-AE19-62706E023703}">
                      <ahyp:hlinkClr xmlns:ahyp="http://schemas.microsoft.com/office/drawing/2018/hyperlinkcolor" val="tx"/>
                    </a:ext>
                  </a:extLst>
                </a:hlinkClick>
              </a:rPr>
              <a:t>"Пятерочек"</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2">
                  <a:extLst>
                    <a:ext uri="{A12FA001-AC4F-418D-AE19-62706E023703}">
                      <ahyp:hlinkClr xmlns:ahyp="http://schemas.microsoft.com/office/drawing/2018/hyperlinkcolor" val="tx"/>
                    </a:ext>
                  </a:extLst>
                </a:hlinkClick>
              </a:rPr>
              <a:t>"Магнита"</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дискаунтеров </a:t>
            </a:r>
            <a:r>
              <a:rPr lang="ru-RU" sz="1200" b="1"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"Светофор"</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200" b="1"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6">
                  <a:extLst>
                    <a:ext uri="{A12FA001-AC4F-418D-AE19-62706E023703}">
                      <ahyp:hlinkClr xmlns:ahyp="http://schemas.microsoft.com/office/drawing/2018/hyperlinkcolor" val="tx"/>
                    </a:ext>
                  </a:extLst>
                </a:hlinkClick>
              </a:rPr>
              <a:t>Чижик</a:t>
            </a:r>
            <a:r>
              <a:rPr lang="ru-RU" sz="1200" b="1"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200" b="1"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7">
                  <a:extLst>
                    <a:ext uri="{A12FA001-AC4F-418D-AE19-62706E023703}">
                      <ahyp:hlinkClr xmlns:ahyp="http://schemas.microsoft.com/office/drawing/2018/hyperlinkcolor" val="tx"/>
                    </a:ext>
                  </a:extLst>
                </a:hlinkClick>
              </a:rPr>
              <a:t>Победа</a:t>
            </a:r>
            <a:r>
              <a:rPr lang="ru-RU" sz="1200" b="1"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200" b="0" i="0" u="sng"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200" b="1" i="0" u="sng"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Моя цена"</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18">
                  <a:extLst>
                    <a:ext uri="{A12FA001-AC4F-418D-AE19-62706E023703}">
                      <ahyp:hlinkClr xmlns:ahyp="http://schemas.microsoft.com/office/drawing/2018/hyperlinkcolor" val="tx"/>
                    </a:ext>
                  </a:extLst>
                </a:hlinkClick>
              </a:rPr>
              <a:t>Находка</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endParaRPr lang="ru-RU" dirty="0">
              <a:latin typeface="Roboto Condensed" panose="02000000000000000000" pitchFamily="2" charset="0"/>
              <a:ea typeface="Roboto Condensed" panose="02000000000000000000" pitchFamily="2" charset="0"/>
              <a:cs typeface="Roboto Condensed" panose="02000000000000000000" pitchFamily="2" charset="0"/>
            </a:endParaRPr>
          </a:p>
          <a:p>
            <a:pPr marL="276371" indent="-276371" algn="just" defTabSz="875912">
              <a:buClr>
                <a:srgbClr val="1F497D"/>
              </a:buClr>
              <a:buFont typeface="Wingdings" panose="05000000000000000000" pitchFamily="2" charset="2"/>
              <a:buChar char="§"/>
              <a:defRPr/>
            </a:pPr>
            <a:r>
              <a:rPr lang="ru-RU" dirty="0">
                <a:latin typeface="Roboto Condensed" panose="02000000000000000000" pitchFamily="2" charset="0"/>
                <a:ea typeface="Roboto Condensed" panose="02000000000000000000" pitchFamily="2" charset="0"/>
                <a:cs typeface="Roboto Condensed" panose="02000000000000000000" pitchFamily="2" charset="0"/>
              </a:rPr>
              <a:t> </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Динамичный рост в 2019-2020 г. демонстрируют сети "жестких дискаунтеров", крупнейшими из которых являются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rId19"/>
              </a:rPr>
              <a:t>"Светофор" </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и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rId20"/>
              </a:rPr>
              <a:t>"Доброцен"</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"Светофор" в </a:t>
            </a:r>
            <a:r>
              <a:rPr lang="en-US"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I </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кв. 2020 г. увеличил количество объектов в России более чем на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44</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торговые площади – на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32 тыс. кв</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м</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(доля сети в приросте площадей </a:t>
            </a:r>
            <a:r>
              <a:rPr lang="en-US"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TOP</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-200 ритейлеров в </a:t>
            </a:r>
            <a:r>
              <a:rPr lang="en-US"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I</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кв. 2019 г. выросла на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0,8 п.п. </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до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11,9%</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Выручка сети "Доброцен" в 2019 г., по оценкам </a:t>
            </a:r>
            <a:r>
              <a:rPr lang="en-US"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INFOLine</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a:t>
            </a:r>
            <a:r>
              <a:rPr lang="en-US"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выросла в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2,4</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раза до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14 млрд руб.</a:t>
            </a:r>
          </a:p>
          <a:p>
            <a:pPr marL="276371" indent="-276371" algn="just" defTabSz="875912">
              <a:buClr>
                <a:srgbClr val="1F497D"/>
              </a:buClr>
              <a:buFont typeface="Wingdings" panose="05000000000000000000" pitchFamily="2" charset="2"/>
              <a:buChar char="§"/>
              <a:defRPr/>
            </a:pP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Доля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rId21"/>
              </a:rPr>
              <a:t>ГК "Монетка"</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в приросте торговых площадей в I кв. 2020 г. увеличилась на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5,6 п.п.</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до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6,9%</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7 мая 2020 г. ГК "Монетка" передала </a:t>
            </a:r>
            <a:r>
              <a:rPr lang="en-US"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rId22"/>
              </a:rPr>
              <a:t>X5 Retail Group</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права долгосрочной аренды на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21</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супермаркет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rId23"/>
              </a:rPr>
              <a:t>"Райт"</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площадью </a:t>
            </a: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39 тыс. кв. м</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a:t>
            </a:r>
          </a:p>
          <a:p>
            <a:pPr marL="276371" indent="-276371" algn="just" defTabSz="875912">
              <a:buClr>
                <a:schemeClr val="tx2"/>
              </a:buClr>
              <a:buFont typeface="Wingdings" panose="05000000000000000000" pitchFamily="2" charset="2"/>
              <a:buChar char="§"/>
              <a:defRPr/>
            </a:pPr>
            <a:r>
              <a:rPr lang="en-US"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rId22"/>
              </a:rPr>
              <a:t>X5 Retail Group</a:t>
            </a:r>
            <a:r>
              <a:rPr lang="en-US"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dirty="0">
                <a:latin typeface="Roboto Condensed" panose="02000000000000000000" pitchFamily="2" charset="0"/>
                <a:ea typeface="Roboto Condensed" panose="02000000000000000000" pitchFamily="2" charset="0"/>
                <a:cs typeface="Roboto Condensed" panose="02000000000000000000" pitchFamily="2" charset="0"/>
              </a:rPr>
              <a:t>в 2020 г. продолжила трансформацию гипермаркетов </a:t>
            </a:r>
            <a:r>
              <a:rPr lang="ru-RU" b="1" dirty="0">
                <a:latin typeface="Roboto Condensed" panose="02000000000000000000" pitchFamily="2" charset="0"/>
                <a:ea typeface="Roboto Condensed" panose="02000000000000000000" pitchFamily="2" charset="0"/>
                <a:cs typeface="Roboto Condensed" panose="02000000000000000000" pitchFamily="2" charset="0"/>
                <a:hlinkClick r:id="rId24"/>
              </a:rPr>
              <a:t>"Карусель"</a:t>
            </a:r>
            <a:r>
              <a:rPr lang="ru-RU" dirty="0">
                <a:latin typeface="Roboto Condensed" panose="02000000000000000000" pitchFamily="2" charset="0"/>
                <a:ea typeface="Roboto Condensed" panose="02000000000000000000" pitchFamily="2" charset="0"/>
                <a:cs typeface="Roboto Condensed" panose="02000000000000000000" pitchFamily="2" charset="0"/>
              </a:rPr>
              <a:t>: к маю 2020 г. программа трансформации выполнена на треть – </a:t>
            </a:r>
            <a:r>
              <a:rPr lang="ru-RU" b="1" dirty="0">
                <a:latin typeface="Roboto Condensed" panose="02000000000000000000" pitchFamily="2" charset="0"/>
                <a:ea typeface="Roboto Condensed" panose="02000000000000000000" pitchFamily="2" charset="0"/>
                <a:cs typeface="Roboto Condensed" panose="02000000000000000000" pitchFamily="2" charset="0"/>
              </a:rPr>
              <a:t>8</a:t>
            </a:r>
            <a:r>
              <a:rPr lang="ru-RU" dirty="0">
                <a:latin typeface="Roboto Condensed" panose="02000000000000000000" pitchFamily="2" charset="0"/>
                <a:ea typeface="Roboto Condensed" panose="02000000000000000000" pitchFamily="2" charset="0"/>
                <a:cs typeface="Roboto Condensed" panose="02000000000000000000" pitchFamily="2" charset="0"/>
              </a:rPr>
              <a:t> гипермаркетов закрыты и </a:t>
            </a:r>
            <a:r>
              <a:rPr lang="ru-RU" b="1" dirty="0">
                <a:latin typeface="Roboto Condensed" panose="02000000000000000000" pitchFamily="2" charset="0"/>
                <a:ea typeface="Roboto Condensed" panose="02000000000000000000" pitchFamily="2" charset="0"/>
                <a:cs typeface="Roboto Condensed" panose="02000000000000000000" pitchFamily="2" charset="0"/>
              </a:rPr>
              <a:t>12</a:t>
            </a:r>
            <a:r>
              <a:rPr lang="ru-RU" dirty="0">
                <a:latin typeface="Roboto Condensed" panose="02000000000000000000" pitchFamily="2" charset="0"/>
                <a:ea typeface="Roboto Condensed" panose="02000000000000000000" pitchFamily="2" charset="0"/>
                <a:cs typeface="Roboto Condensed" panose="02000000000000000000" pitchFamily="2" charset="0"/>
              </a:rPr>
              <a:t> переданы "Перекрестку" для переформатирования в супермаркеты (до конца 2020 г. планируется передать еще </a:t>
            </a:r>
            <a:r>
              <a:rPr lang="ru-RU" b="1" dirty="0">
                <a:latin typeface="Roboto Condensed" panose="02000000000000000000" pitchFamily="2" charset="0"/>
                <a:ea typeface="Roboto Condensed" panose="02000000000000000000" pitchFamily="2" charset="0"/>
                <a:cs typeface="Roboto Condensed" panose="02000000000000000000" pitchFamily="2" charset="0"/>
              </a:rPr>
              <a:t>14</a:t>
            </a:r>
            <a:r>
              <a:rPr lang="ru-RU" dirty="0">
                <a:latin typeface="Roboto Condensed" panose="02000000000000000000" pitchFamily="2" charset="0"/>
                <a:ea typeface="Roboto Condensed" panose="02000000000000000000" pitchFamily="2" charset="0"/>
                <a:cs typeface="Roboto Condensed" panose="02000000000000000000" pitchFamily="2" charset="0"/>
              </a:rPr>
              <a:t> "Каруселей").</a:t>
            </a:r>
          </a:p>
          <a:p>
            <a:pPr marL="276371" indent="-276371" algn="just" defTabSz="875912">
              <a:buClr>
                <a:srgbClr val="1F497D"/>
              </a:buClr>
              <a:buFont typeface="Wingdings" panose="05000000000000000000" pitchFamily="2" charset="2"/>
              <a:buChar char="§"/>
              <a:defRPr/>
            </a:pPr>
            <a:r>
              <a:rPr lang="ru-RU" b="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ГК "ЭССЕН"</a:t>
            </a:r>
            <a:r>
              <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в мае 2020 г. сообщила о закрытии всех 7 гипермаркетов "Эссен" и планах перезапустить объекты в новом формате (на площадях некоторых гипермаркетов были открыты дискаунтеры "Находка").</a:t>
            </a:r>
            <a:endParaRPr lang="ru-RU" dirty="0">
              <a:latin typeface="Roboto Condensed" panose="02000000000000000000" pitchFamily="2" charset="0"/>
              <a:ea typeface="Roboto Condensed" panose="02000000000000000000" pitchFamily="2" charset="0"/>
              <a:cs typeface="Roboto Condensed" panose="02000000000000000000" pitchFamily="2" charset="0"/>
            </a:endParaRPr>
          </a:p>
          <a:p>
            <a:pPr marL="276371" indent="-276371" algn="just" defTabSz="875912">
              <a:buClr>
                <a:schemeClr val="tx2"/>
              </a:buClr>
              <a:buFont typeface="Wingdings" panose="05000000000000000000" pitchFamily="2" charset="2"/>
              <a:buChar char="§"/>
              <a:defRPr/>
            </a:pPr>
            <a:r>
              <a:rPr lang="ru-RU" dirty="0">
                <a:latin typeface="Roboto Condensed" panose="02000000000000000000" pitchFamily="2" charset="0"/>
                <a:ea typeface="Roboto Condensed" panose="02000000000000000000" pitchFamily="2" charset="0"/>
                <a:cs typeface="Roboto Condensed" panose="02000000000000000000" pitchFamily="2" charset="0"/>
              </a:rPr>
              <a:t>По итогам 2019 г. "</a:t>
            </a:r>
            <a:r>
              <a:rPr lang="ru-RU" b="1" dirty="0">
                <a:latin typeface="Roboto Condensed" panose="02000000000000000000" pitchFamily="2" charset="0"/>
                <a:ea typeface="Roboto Condensed" panose="02000000000000000000" pitchFamily="2" charset="0"/>
                <a:cs typeface="Roboto Condensed" panose="02000000000000000000" pitchFamily="2" charset="0"/>
                <a:hlinkClick r:id="rId25"/>
              </a:rPr>
              <a:t>Магнит"</a:t>
            </a:r>
            <a:r>
              <a:rPr lang="ru-RU" dirty="0">
                <a:latin typeface="Roboto Condensed" panose="02000000000000000000" pitchFamily="2" charset="0"/>
                <a:ea typeface="Roboto Condensed" panose="02000000000000000000" pitchFamily="2" charset="0"/>
                <a:cs typeface="Roboto Condensed" panose="02000000000000000000" pitchFamily="2" charset="0"/>
              </a:rPr>
              <a:t> остается лидером по количеству торговых объектов. Так, на 3</a:t>
            </a:r>
            <a:r>
              <a:rPr lang="en-US" dirty="0">
                <a:latin typeface="Roboto Condensed" panose="02000000000000000000" pitchFamily="2" charset="0"/>
                <a:ea typeface="Roboto Condensed" panose="02000000000000000000" pitchFamily="2" charset="0"/>
                <a:cs typeface="Roboto Condensed" panose="02000000000000000000" pitchFamily="2" charset="0"/>
              </a:rPr>
              <a:t>1</a:t>
            </a:r>
            <a:r>
              <a:rPr lang="ru-RU" dirty="0">
                <a:latin typeface="Roboto Condensed" panose="02000000000000000000" pitchFamily="2" charset="0"/>
                <a:ea typeface="Roboto Condensed" panose="02000000000000000000" pitchFamily="2" charset="0"/>
                <a:cs typeface="Roboto Condensed" panose="02000000000000000000" pitchFamily="2" charset="0"/>
              </a:rPr>
              <a:t> декабря 2019 г. сеть управляла </a:t>
            </a:r>
            <a:r>
              <a:rPr lang="ru-RU" b="1" dirty="0">
                <a:latin typeface="Roboto Condensed" panose="02000000000000000000" pitchFamily="2" charset="0"/>
                <a:ea typeface="Roboto Condensed" panose="02000000000000000000" pitchFamily="2" charset="0"/>
                <a:cs typeface="Roboto Condensed" panose="02000000000000000000" pitchFamily="2" charset="0"/>
              </a:rPr>
              <a:t>20725</a:t>
            </a:r>
            <a:r>
              <a:rPr lang="ru-RU" dirty="0">
                <a:latin typeface="Roboto Condensed" panose="02000000000000000000" pitchFamily="2" charset="0"/>
                <a:ea typeface="Roboto Condensed" panose="02000000000000000000" pitchFamily="2" charset="0"/>
                <a:cs typeface="Roboto Condensed" panose="02000000000000000000" pitchFamily="2" charset="0"/>
              </a:rPr>
              <a:t> объектами общей торговой площадью </a:t>
            </a:r>
            <a:r>
              <a:rPr lang="ru-RU" b="1" dirty="0">
                <a:latin typeface="Roboto Condensed" panose="02000000000000000000" pitchFamily="2" charset="0"/>
                <a:ea typeface="Roboto Condensed" panose="02000000000000000000" pitchFamily="2" charset="0"/>
                <a:cs typeface="Roboto Condensed" panose="02000000000000000000" pitchFamily="2" charset="0"/>
              </a:rPr>
              <a:t>7,2</a:t>
            </a:r>
            <a:r>
              <a:rPr lang="ru-RU" dirty="0">
                <a:latin typeface="Roboto Condensed" panose="02000000000000000000" pitchFamily="2" charset="0"/>
                <a:ea typeface="Roboto Condensed" panose="02000000000000000000" pitchFamily="2" charset="0"/>
                <a:cs typeface="Roboto Condensed" panose="02000000000000000000" pitchFamily="2" charset="0"/>
              </a:rPr>
              <a:t> </a:t>
            </a:r>
            <a:r>
              <a:rPr lang="ru-RU" b="1" dirty="0">
                <a:latin typeface="Roboto Condensed" panose="02000000000000000000" pitchFamily="2" charset="0"/>
                <a:ea typeface="Roboto Condensed" panose="02000000000000000000" pitchFamily="2" charset="0"/>
                <a:cs typeface="Roboto Condensed" panose="02000000000000000000" pitchFamily="2" charset="0"/>
              </a:rPr>
              <a:t>млн кв. м</a:t>
            </a:r>
            <a:r>
              <a:rPr lang="ru-RU" dirty="0">
                <a:latin typeface="Roboto Condensed" panose="02000000000000000000" pitchFamily="2" charset="0"/>
                <a:ea typeface="Roboto Condensed" panose="02000000000000000000" pitchFamily="2" charset="0"/>
                <a:cs typeface="Roboto Condensed" panose="02000000000000000000" pitchFamily="2" charset="0"/>
              </a:rPr>
              <a:t>.</a:t>
            </a:r>
            <a:r>
              <a:rPr lang="ru-RU" b="1" dirty="0">
                <a:latin typeface="Roboto Condensed" panose="02000000000000000000" pitchFamily="2" charset="0"/>
                <a:ea typeface="Roboto Condensed" panose="02000000000000000000" pitchFamily="2" charset="0"/>
                <a:cs typeface="Roboto Condensed" panose="02000000000000000000" pitchFamily="2" charset="0"/>
              </a:rPr>
              <a:t> </a:t>
            </a:r>
            <a:r>
              <a:rPr lang="ru-RU" dirty="0">
                <a:latin typeface="Roboto Condensed" panose="02000000000000000000" pitchFamily="2" charset="0"/>
                <a:ea typeface="Roboto Condensed" panose="02000000000000000000" pitchFamily="2" charset="0"/>
                <a:cs typeface="Roboto Condensed" panose="02000000000000000000" pitchFamily="2" charset="0"/>
              </a:rPr>
              <a:t>В то же время </a:t>
            </a:r>
            <a:r>
              <a:rPr lang="en-US" b="1" dirty="0">
                <a:latin typeface="Roboto Condensed" panose="02000000000000000000" pitchFamily="2" charset="0"/>
                <a:ea typeface="Roboto Condensed" panose="02000000000000000000" pitchFamily="2" charset="0"/>
                <a:cs typeface="Roboto Condensed" panose="02000000000000000000" pitchFamily="2" charset="0"/>
                <a:hlinkClick r:id="rId22"/>
              </a:rPr>
              <a:t>X5 Retail Group</a:t>
            </a:r>
            <a:r>
              <a:rPr lang="ru-RU" dirty="0">
                <a:latin typeface="Roboto Condensed" panose="02000000000000000000" pitchFamily="2" charset="0"/>
                <a:ea typeface="Roboto Condensed" panose="02000000000000000000" pitchFamily="2" charset="0"/>
                <a:cs typeface="Roboto Condensed" panose="02000000000000000000" pitchFamily="2" charset="0"/>
              </a:rPr>
              <a:t> управляла </a:t>
            </a:r>
            <a:r>
              <a:rPr lang="ru-RU" b="1" dirty="0">
                <a:latin typeface="Roboto Condensed" panose="02000000000000000000" pitchFamily="2" charset="0"/>
                <a:ea typeface="Roboto Condensed" panose="02000000000000000000" pitchFamily="2" charset="0"/>
                <a:cs typeface="Roboto Condensed" panose="02000000000000000000" pitchFamily="2" charset="0"/>
              </a:rPr>
              <a:t>16297 </a:t>
            </a:r>
            <a:r>
              <a:rPr lang="ru-RU" dirty="0">
                <a:latin typeface="Roboto Condensed" panose="02000000000000000000" pitchFamily="2" charset="0"/>
                <a:ea typeface="Roboto Condensed" panose="02000000000000000000" pitchFamily="2" charset="0"/>
                <a:cs typeface="Roboto Condensed" panose="02000000000000000000" pitchFamily="2" charset="0"/>
              </a:rPr>
              <a:t>объектами общей торговой площадью также </a:t>
            </a:r>
            <a:r>
              <a:rPr lang="en-US" b="1" dirty="0">
                <a:latin typeface="Roboto Condensed" panose="02000000000000000000" pitchFamily="2" charset="0"/>
                <a:ea typeface="Roboto Condensed" panose="02000000000000000000" pitchFamily="2" charset="0"/>
                <a:cs typeface="Roboto Condensed" panose="02000000000000000000" pitchFamily="2" charset="0"/>
              </a:rPr>
              <a:t>7</a:t>
            </a:r>
            <a:r>
              <a:rPr lang="ru-RU" b="1" dirty="0">
                <a:latin typeface="Roboto Condensed" panose="02000000000000000000" pitchFamily="2" charset="0"/>
                <a:ea typeface="Roboto Condensed" panose="02000000000000000000" pitchFamily="2" charset="0"/>
                <a:cs typeface="Roboto Condensed" panose="02000000000000000000" pitchFamily="2" charset="0"/>
              </a:rPr>
              <a:t>,2</a:t>
            </a:r>
            <a:r>
              <a:rPr lang="ru-RU" dirty="0">
                <a:latin typeface="Roboto Condensed" panose="02000000000000000000" pitchFamily="2" charset="0"/>
                <a:ea typeface="Roboto Condensed" panose="02000000000000000000" pitchFamily="2" charset="0"/>
                <a:cs typeface="Roboto Condensed" panose="02000000000000000000" pitchFamily="2" charset="0"/>
              </a:rPr>
              <a:t> </a:t>
            </a:r>
            <a:r>
              <a:rPr lang="ru-RU" b="1" dirty="0">
                <a:latin typeface="Roboto Condensed" panose="02000000000000000000" pitchFamily="2" charset="0"/>
                <a:ea typeface="Roboto Condensed" panose="02000000000000000000" pitchFamily="2" charset="0"/>
                <a:cs typeface="Roboto Condensed" panose="02000000000000000000" pitchFamily="2" charset="0"/>
              </a:rPr>
              <a:t>млн кв. м</a:t>
            </a:r>
            <a:r>
              <a:rPr lang="ru-RU" dirty="0">
                <a:latin typeface="Roboto Condensed" panose="02000000000000000000" pitchFamily="2" charset="0"/>
                <a:ea typeface="Roboto Condensed" panose="02000000000000000000" pitchFamily="2" charset="0"/>
                <a:cs typeface="Roboto Condensed" panose="02000000000000000000" pitchFamily="2" charset="0"/>
              </a:rPr>
              <a:t>.</a:t>
            </a:r>
          </a:p>
          <a:p>
            <a:pPr marL="276371" indent="-276371" algn="just" defTabSz="875912">
              <a:buClr>
                <a:schemeClr val="tx2"/>
              </a:buClr>
              <a:buFont typeface="Wingdings" panose="05000000000000000000" pitchFamily="2" charset="2"/>
              <a:buChar char="§"/>
              <a:defRPr/>
            </a:pPr>
            <a:r>
              <a:rPr lang="ru-RU" b="1" dirty="0">
                <a:latin typeface="Roboto Condensed" panose="02000000000000000000" pitchFamily="2" charset="0"/>
                <a:ea typeface="Roboto Condensed" panose="02000000000000000000" pitchFamily="2" charset="0"/>
                <a:cs typeface="Roboto Condensed" panose="02000000000000000000" pitchFamily="2" charset="0"/>
                <a:hlinkClick r:id="rId6"/>
              </a:rPr>
              <a:t>"Лента"</a:t>
            </a:r>
            <a:r>
              <a:rPr lang="ru-RU" b="1" dirty="0">
                <a:latin typeface="Roboto Condensed" panose="02000000000000000000" pitchFamily="2" charset="0"/>
                <a:ea typeface="Roboto Condensed" panose="02000000000000000000" pitchFamily="2" charset="0"/>
                <a:cs typeface="Roboto Condensed" panose="02000000000000000000" pitchFamily="2" charset="0"/>
              </a:rPr>
              <a:t> </a:t>
            </a:r>
            <a:r>
              <a:rPr lang="ru-RU" dirty="0">
                <a:latin typeface="Roboto Condensed" panose="02000000000000000000" pitchFamily="2" charset="0"/>
                <a:ea typeface="Roboto Condensed" panose="02000000000000000000" pitchFamily="2" charset="0"/>
                <a:cs typeface="Roboto Condensed" panose="02000000000000000000" pitchFamily="2" charset="0"/>
              </a:rPr>
              <a:t>по итогам 2019 г. сократила темпы роста розничной выручки до </a:t>
            </a:r>
            <a:r>
              <a:rPr lang="ru-RU" b="1" dirty="0">
                <a:latin typeface="Roboto Condensed" panose="02000000000000000000" pitchFamily="2" charset="0"/>
                <a:ea typeface="Roboto Condensed" panose="02000000000000000000" pitchFamily="2" charset="0"/>
                <a:cs typeface="Roboto Condensed" panose="02000000000000000000" pitchFamily="2" charset="0"/>
              </a:rPr>
              <a:t>4%</a:t>
            </a:r>
            <a:r>
              <a:rPr lang="ru-RU" dirty="0">
                <a:latin typeface="Roboto Condensed" panose="02000000000000000000" pitchFamily="2" charset="0"/>
                <a:ea typeface="Roboto Condensed" panose="02000000000000000000" pitchFamily="2" charset="0"/>
                <a:cs typeface="Roboto Condensed" panose="02000000000000000000" pitchFamily="2" charset="0"/>
              </a:rPr>
              <a:t> (</a:t>
            </a:r>
            <a:r>
              <a:rPr lang="ru-RU" b="1" dirty="0">
                <a:latin typeface="Roboto Condensed" panose="02000000000000000000" pitchFamily="2" charset="0"/>
                <a:ea typeface="Roboto Condensed" panose="02000000000000000000" pitchFamily="2" charset="0"/>
                <a:cs typeface="Roboto Condensed" panose="02000000000000000000" pitchFamily="2" charset="0"/>
              </a:rPr>
              <a:t>408</a:t>
            </a:r>
            <a:r>
              <a:rPr lang="ru-RU" dirty="0">
                <a:latin typeface="Roboto Condensed" panose="02000000000000000000" pitchFamily="2" charset="0"/>
                <a:ea typeface="Roboto Condensed" panose="02000000000000000000" pitchFamily="2" charset="0"/>
                <a:cs typeface="Roboto Condensed" panose="02000000000000000000" pitchFamily="2" charset="0"/>
              </a:rPr>
              <a:t> </a:t>
            </a:r>
            <a:r>
              <a:rPr lang="ru-RU" b="1" dirty="0">
                <a:latin typeface="Roboto Condensed" panose="02000000000000000000" pitchFamily="2" charset="0"/>
                <a:ea typeface="Roboto Condensed" panose="02000000000000000000" pitchFamily="2" charset="0"/>
                <a:cs typeface="Roboto Condensed" panose="02000000000000000000" pitchFamily="2" charset="0"/>
              </a:rPr>
              <a:t>млрд руб.</a:t>
            </a:r>
            <a:r>
              <a:rPr lang="ru-RU" dirty="0">
                <a:latin typeface="Roboto Condensed" panose="02000000000000000000" pitchFamily="2" charset="0"/>
                <a:ea typeface="Roboto Condensed" panose="02000000000000000000" pitchFamily="2" charset="0"/>
                <a:cs typeface="Roboto Condensed" panose="02000000000000000000" pitchFamily="2" charset="0"/>
              </a:rPr>
              <a:t>) против </a:t>
            </a:r>
            <a:r>
              <a:rPr lang="ru-RU" b="1" dirty="0">
                <a:latin typeface="Roboto Condensed" panose="02000000000000000000" pitchFamily="2" charset="0"/>
                <a:ea typeface="Roboto Condensed" panose="02000000000000000000" pitchFamily="2" charset="0"/>
                <a:cs typeface="Roboto Condensed" panose="02000000000000000000" pitchFamily="2" charset="0"/>
              </a:rPr>
              <a:t>13,6%</a:t>
            </a:r>
            <a:r>
              <a:rPr lang="ru-RU" dirty="0">
                <a:latin typeface="Roboto Condensed" panose="02000000000000000000" pitchFamily="2" charset="0"/>
                <a:ea typeface="Roboto Condensed" panose="02000000000000000000" pitchFamily="2" charset="0"/>
                <a:cs typeface="Roboto Condensed" panose="02000000000000000000" pitchFamily="2" charset="0"/>
              </a:rPr>
              <a:t> за 2018 г. В ноябре 2019 г. компания запустила гипермаркет в новой концепции в Санкт-Петербурге и планирует запуск новых инициатив, направленных на повышение конкурентоспособности и доходности бизнеса.</a:t>
            </a:r>
          </a:p>
          <a:p>
            <a:endParaRPr lang="ru-RU" dirty="0"/>
          </a:p>
        </p:txBody>
      </p:sp>
      <p:sp>
        <p:nvSpPr>
          <p:cNvPr id="4" name="Номер слайда 3"/>
          <p:cNvSpPr>
            <a:spLocks noGrp="1"/>
          </p:cNvSpPr>
          <p:nvPr>
            <p:ph type="sldNum" sz="quarter" idx="10"/>
          </p:nvPr>
        </p:nvSpPr>
        <p:spPr/>
        <p:txBody>
          <a:bodyPr/>
          <a:lstStyle/>
          <a:p>
            <a:pPr marL="0" marR="0" lvl="0" indent="0" algn="r" defTabSz="473694"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a:ln>
                  <a:noFill/>
                </a:ln>
                <a:solidFill>
                  <a:prstClr val="black"/>
                </a:solidFill>
                <a:effectLst/>
                <a:uLnTx/>
                <a:uFillTx/>
                <a:latin typeface="Calibri"/>
                <a:ea typeface="+mn-ea"/>
                <a:cs typeface="+mn-cs"/>
              </a:rPr>
              <a:pPr marL="0" marR="0" lvl="0" indent="0" algn="r" defTabSz="473694"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952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473694" rtl="0" eaLnBrk="1" fontAlgn="auto" latinLnBrk="0" hangingPunct="1">
              <a:lnSpc>
                <a:spcPct val="100000"/>
              </a:lnSpc>
              <a:spcBef>
                <a:spcPts val="0"/>
              </a:spcBef>
              <a:spcAft>
                <a:spcPts val="0"/>
              </a:spcAft>
              <a:buClrTx/>
              <a:buSzTx/>
              <a:buFontTx/>
              <a:buNone/>
              <a:tabLst/>
              <a:defRPr/>
            </a:pP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феврале 2024 г. был открыт гипермаркет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rPr>
              <a:t>"Абсолют Cash&amp;Carry"</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Иркутске торговой площадью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2,5 тыс. кв.м. </a:t>
            </a:r>
            <a:endPar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473694" rtl="0" eaLnBrk="1" fontAlgn="auto" latinLnBrk="0" hangingPunct="1">
              <a:lnSpc>
                <a:spcPct val="100000"/>
              </a:lnSpc>
              <a:spcBef>
                <a:spcPts val="0"/>
              </a:spcBef>
              <a:spcAft>
                <a:spcPts val="0"/>
              </a:spcAft>
              <a:buClrTx/>
              <a:buSzTx/>
              <a:buFontTx/>
              <a:buNone/>
              <a:tabLst/>
              <a:defRPr/>
            </a:pP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a:t>
            </a:r>
            <a:r>
              <a:rPr kumimoji="0" lang="en-US"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 </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кв. 2024 г.</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из группы лидеров по динамике прироста торговых площадей выбыли сети, развивающие, крупноформатные жесткие дискаунтеры, ориентированные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покупательской миссии "закупок впрок"</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4"/>
              </a:rPr>
              <a:t>"Доброцен"</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(сокращение количества на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6</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5"/>
              </a:rPr>
              <a:t>"Находка"</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объекта против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+30 </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a:t>
            </a:r>
            <a:r>
              <a:rPr lang="en-US"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 </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кв. 2023 г.)</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и</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6"/>
              </a:rPr>
              <a:t>"Победа"</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которым приходится сталкиваться с двумя ключевыми вызовами: ограничение финансирования новых объектов, в условиях высокой ключевой ставки, а также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переток покупателей в малые форматы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"Чижик", "Пятерочка"</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"Магнит"</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и т. д.).</a:t>
            </a:r>
            <a:endPar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473694" rtl="0" eaLnBrk="1" fontAlgn="auto" latinLnBrk="0" hangingPunct="1">
              <a:lnSpc>
                <a:spcPct val="100000"/>
              </a:lnSpc>
              <a:spcBef>
                <a:spcPts val="0"/>
              </a:spcBef>
              <a:spcAft>
                <a:spcPts val="0"/>
              </a:spcAft>
              <a:buClrTx/>
              <a:buSzTx/>
              <a:buFontTx/>
              <a:buNone/>
              <a:tabLst/>
              <a:defRPr/>
            </a:pPr>
            <a:r>
              <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Средняя площадь торговых объектов в формате гипермаркет на 31 марта 2024 г. составила </a:t>
            </a:r>
            <a:r>
              <a:rPr lang="ru-RU" sz="1200" b="1"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5,24 тыс. кв. м.</a:t>
            </a:r>
            <a:r>
              <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в формате супермаркет</a:t>
            </a:r>
            <a:r>
              <a:rPr lang="en-US" sz="1200" b="0"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a:t>
            </a:r>
            <a:r>
              <a:rPr lang="en-US" sz="1200" b="0"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929,8 кв. м.</a:t>
            </a:r>
            <a:r>
              <a:rPr lang="ru-RU" sz="1200" b="0"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дискаунтер</a:t>
            </a:r>
            <a:r>
              <a:rPr lang="en-US" sz="1200" b="0"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2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en-US" sz="1200" b="0"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200" b="1"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401,5</a:t>
            </a:r>
            <a:r>
              <a:rPr lang="ru-RU" sz="1200" b="1"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кв. м.</a:t>
            </a:r>
            <a:r>
              <a:rPr lang="ru-RU" sz="1200" b="0"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магазин у дома – </a:t>
            </a:r>
            <a:r>
              <a:rPr lang="en-US" sz="1200" b="1"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95,5</a:t>
            </a:r>
            <a:r>
              <a:rPr lang="ru-RU" sz="1200" b="1"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кв. м</a:t>
            </a:r>
            <a:r>
              <a:rPr lang="ru-RU" sz="1200" b="0"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200" b="1" kern="120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endPar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473694" rtl="0" eaLnBrk="1" fontAlgn="auto" latinLnBrk="0" hangingPunct="1">
              <a:lnSpc>
                <a:spcPct val="100000"/>
              </a:lnSpc>
              <a:spcBef>
                <a:spcPts val="0"/>
              </a:spcBef>
              <a:spcAft>
                <a:spcPts val="0"/>
              </a:spcAft>
              <a:buClrTx/>
              <a:buSzTx/>
              <a:buFontTx/>
              <a:buNone/>
              <a:tabLst/>
              <a:defRPr/>
            </a:pPr>
            <a:r>
              <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В </a:t>
            </a:r>
            <a:r>
              <a:rPr kumimoji="0" lang="en-US" sz="1200" b="0" i="0" u="none" strike="noStrike" kern="1200" cap="none" spc="0" normalizeH="0" baseline="0" noProof="0" dirty="0">
                <a:ln>
                  <a:noFill/>
                </a:ln>
                <a:solidFill>
                  <a:schemeClr val="accent3"/>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 </a:t>
            </a:r>
            <a:r>
              <a:rPr kumimoji="0" lang="ru-RU" sz="1200" b="0" i="0" u="none" strike="noStrike" kern="1200" cap="none" spc="0" normalizeH="0" baseline="0" noProof="0" dirty="0">
                <a:ln>
                  <a:noFill/>
                </a:ln>
                <a:solidFill>
                  <a:schemeClr val="accent3"/>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кв. 2024 г.</a:t>
            </a:r>
            <a:r>
              <a:rPr lang="ru-RU" sz="1200" b="0"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в условиях продолжающегося снижения популярности покупательской миссии "закупок впрок", а также продолжительно сохраняющейся высокой ключевой ставки, </a:t>
            </a:r>
            <a:r>
              <a:rPr lang="ru-RU" sz="1200" b="0"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из группы лидеров по динамике абсолютного прироста торговых площадей выбыли торговые сети, развивающие, преимущественно, крупноформатные жесткие дискаунтеры: </a:t>
            </a:r>
            <a:r>
              <a:rPr lang="ru-RU" sz="1200" b="1"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hlinkClick r:id="rId4"/>
              </a:rPr>
              <a:t>"Доброцен"</a:t>
            </a:r>
            <a:r>
              <a:rPr lang="ru-RU" sz="1200" b="0"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-6,4 тыс. кв.м</a:t>
            </a:r>
            <a:r>
              <a:rPr lang="ru-RU" sz="1200" b="0"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hlinkClick r:id="rId5"/>
              </a:rPr>
              <a:t>"Находка"</a:t>
            </a:r>
            <a:r>
              <a:rPr lang="ru-RU" sz="1200" b="1"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200" b="1"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1,5 тыс. кв.м</a:t>
            </a:r>
            <a:r>
              <a:rPr lang="ru-RU" sz="1200" b="0"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200" b="1"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и</a:t>
            </a:r>
            <a:r>
              <a:rPr lang="ru-RU" sz="1200" b="1"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hlinkClick r:id="rId6"/>
              </a:rPr>
              <a:t>"Победа"</a:t>
            </a:r>
            <a:r>
              <a:rPr lang="ru-RU" sz="1200" b="1"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200" b="1"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-0,7 тыс. кв.м</a:t>
            </a:r>
            <a:r>
              <a:rPr lang="ru-RU" sz="1200" b="0" u="none" kern="1200" baseline="0" dirty="0">
                <a:solidFill>
                  <a:schemeClr val="accent3"/>
                </a:solidFill>
                <a:latin typeface="Roboto Condensed" panose="02000000000000000000" pitchFamily="2" charset="0"/>
                <a:ea typeface="Roboto Condensed" panose="02000000000000000000" pitchFamily="2" charset="0"/>
                <a:cs typeface="Roboto Condensed" panose="02000000000000000000" pitchFamily="2" charset="0"/>
              </a:rPr>
              <a:t>). </a:t>
            </a:r>
            <a:endPar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473694" rtl="0" eaLnBrk="1" fontAlgn="auto" latinLnBrk="0" hangingPunct="1">
              <a:lnSpc>
                <a:spcPct val="100000"/>
              </a:lnSpc>
              <a:spcBef>
                <a:spcPts val="0"/>
              </a:spcBef>
              <a:spcAft>
                <a:spcPts val="0"/>
              </a:spcAft>
              <a:buClrTx/>
              <a:buSzTx/>
              <a:buFontTx/>
              <a:buNone/>
              <a:tabLst/>
              <a:defRPr/>
            </a:pP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2023 г. </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количество гипермаркетов TOP-200 сетей FMCG сократилось на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10 </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1031</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торговые площади – до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5,42 млн кв. м. </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На фоне закрытия последних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12</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гипермаркетов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Карусель</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3</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гипермаркетов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extLst>
                    <a:ext uri="{A12FA001-AC4F-418D-AE19-62706E023703}">
                      <ahyp:hlinkClr xmlns:ahyp="http://schemas.microsoft.com/office/drawing/2018/hyperlinkcolor" val="tx"/>
                    </a:ext>
                  </a:extLst>
                </a:hlinkClick>
              </a:rPr>
              <a:t>О</a:t>
            </a:r>
            <a:r>
              <a:rPr lang="en-US"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extLst>
                    <a:ext uri="{A12FA001-AC4F-418D-AE19-62706E023703}">
                      <ahyp:hlinkClr xmlns:ahyp="http://schemas.microsoft.com/office/drawing/2018/hyperlinkcolor" val="tx"/>
                    </a:ext>
                  </a:extLst>
                </a:hlinkClick>
              </a:rPr>
              <a:t>'</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extLst>
                    <a:ext uri="{A12FA001-AC4F-418D-AE19-62706E023703}">
                      <ahyp:hlinkClr xmlns:ahyp="http://schemas.microsoft.com/office/drawing/2018/hyperlinkcolor" val="tx"/>
                    </a:ext>
                  </a:extLst>
                </a:hlinkClick>
              </a:rPr>
              <a:t>КЕЙ</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гипермаркетов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8">
                  <a:extLst>
                    <a:ext uri="{A12FA001-AC4F-418D-AE19-62706E023703}">
                      <ahyp:hlinkClr xmlns:ahyp="http://schemas.microsoft.com/office/drawing/2018/hyperlinkcolor" val="tx"/>
                    </a:ext>
                  </a:extLst>
                </a:hlinkClick>
              </a:rPr>
              <a:t>"Реми"</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9">
                  <a:extLst>
                    <a:ext uri="{A12FA001-AC4F-418D-AE19-62706E023703}">
                      <ahyp:hlinkClr xmlns:ahyp="http://schemas.microsoft.com/office/drawing/2018/hyperlinkcolor" val="tx"/>
                    </a:ext>
                  </a:extLst>
                </a:hlinkClick>
              </a:rPr>
              <a:t>"Магнит"</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0" action="ppaction://hlinkfile">
                  <a:extLst>
                    <a:ext uri="{A12FA001-AC4F-418D-AE19-62706E023703}">
                      <ahyp:hlinkClr xmlns:ahyp="http://schemas.microsoft.com/office/drawing/2018/hyperlinkcolor" val="tx"/>
                    </a:ext>
                  </a:extLst>
                </a:hlinkClick>
              </a:rPr>
              <a:t>"Барс"</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"Победа"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(Омск) </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и</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1">
                  <a:extLst>
                    <a:ext uri="{A12FA001-AC4F-418D-AE19-62706E023703}">
                      <ahyp:hlinkClr xmlns:ahyp="http://schemas.microsoft.com/office/drawing/2018/hyperlinkcolor" val="tx"/>
                    </a:ext>
                  </a:extLst>
                </a:hlinkClick>
              </a:rPr>
              <a:t>"Линия"</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новые гипермаркеты открывали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extLst>
                    <a:ext uri="{A12FA001-AC4F-418D-AE19-62706E023703}">
                      <ahyp:hlinkClr xmlns:ahyp="http://schemas.microsoft.com/office/drawing/2018/hyperlinkcolor" val="tx"/>
                    </a:ext>
                  </a:extLst>
                </a:hlinkClick>
              </a:rPr>
              <a:t>О</a:t>
            </a:r>
            <a:r>
              <a:rPr lang="en-US"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extLst>
                    <a:ext uri="{A12FA001-AC4F-418D-AE19-62706E023703}">
                      <ahyp:hlinkClr xmlns:ahyp="http://schemas.microsoft.com/office/drawing/2018/hyperlinkcolor" val="tx"/>
                    </a:ext>
                  </a:extLst>
                </a:hlinkClick>
              </a:rPr>
              <a:t>'</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extLst>
                    <a:ext uri="{A12FA001-AC4F-418D-AE19-62706E023703}">
                      <ahyp:hlinkClr xmlns:ahyp="http://schemas.microsoft.com/office/drawing/2018/hyperlinkcolor" val="tx"/>
                    </a:ext>
                  </a:extLst>
                </a:hlinkClick>
              </a:rPr>
              <a:t>КЕЙ</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Санкт-Петербурге,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2">
                  <a:extLst>
                    <a:ext uri="{A12FA001-AC4F-418D-AE19-62706E023703}">
                      <ahyp:hlinkClr xmlns:ahyp="http://schemas.microsoft.com/office/drawing/2018/hyperlinkcolor" val="tx"/>
                    </a:ext>
                  </a:extLst>
                </a:hlinkClick>
              </a:rPr>
              <a:t>"Лента"</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Воронеже, </a:t>
            </a:r>
            <a:r>
              <a:rPr lang="en-US" sz="1200" b="1" u="none" kern="1200" baseline="0" dirty="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hlinkClick r:id="rId13">
                  <a:extLst>
                    <a:ext uri="{A12FA001-AC4F-418D-AE19-62706E023703}">
                      <ahyp:hlinkClr xmlns:ahyp="http://schemas.microsoft.com/office/drawing/2018/hyperlinkcolor" val="tx"/>
                    </a:ext>
                  </a:extLst>
                </a:hlinkClick>
              </a:rPr>
              <a:t>SPAR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3">
                  <a:extLst>
                    <a:ext uri="{A12FA001-AC4F-418D-AE19-62706E023703}">
                      <ahyp:hlinkClr xmlns:ahyp="http://schemas.microsoft.com/office/drawing/2018/hyperlinkcolor" val="tx"/>
                    </a:ext>
                  </a:extLst>
                </a:hlinkClick>
              </a:rPr>
              <a:t>Калининград</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8">
                  <a:extLst>
                    <a:ext uri="{A12FA001-AC4F-418D-AE19-62706E023703}">
                      <ahyp:hlinkClr xmlns:ahyp="http://schemas.microsoft.com/office/drawing/2018/hyperlinkcolor" val="tx"/>
                    </a:ext>
                  </a:extLst>
                </a:hlinkClick>
              </a:rPr>
              <a:t>"Реми"</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во Владивостоке и Южно-Сахалинске,</a:t>
            </a:r>
            <a:r>
              <a:rPr lang="ru-RU" sz="12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9">
                  <a:extLst>
                    <a:ext uri="{A12FA001-AC4F-418D-AE19-62706E023703}">
                      <ahyp:hlinkClr xmlns:ahyp="http://schemas.microsoft.com/office/drawing/2018/hyperlinkcolor" val="tx"/>
                    </a:ext>
                  </a:extLst>
                </a:hlinkClick>
              </a:rPr>
              <a:t>"Магнит"</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Москве и Краснодаре,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4">
                  <a:extLst>
                    <a:ext uri="{A12FA001-AC4F-418D-AE19-62706E023703}">
                      <ahyp:hlinkClr xmlns:ahyp="http://schemas.microsoft.com/office/drawing/2018/hyperlinkcolor" val="tx"/>
                    </a:ext>
                  </a:extLst>
                </a:hlinkClick>
              </a:rPr>
              <a:t>"Ярче!"</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Тольятти</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5">
                  <a:extLst>
                    <a:ext uri="{A12FA001-AC4F-418D-AE19-62706E023703}">
                      <ahyp:hlinkClr xmlns:ahyp="http://schemas.microsoft.com/office/drawing/2018/hyperlinkcolor" val="tx"/>
                    </a:ext>
                  </a:extLst>
                </a:hlinkClick>
              </a:rPr>
              <a:t>"Макси"</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Рыбинске и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6">
                  <a:extLst>
                    <a:ext uri="{A12FA001-AC4F-418D-AE19-62706E023703}">
                      <ahyp:hlinkClr xmlns:ahyp="http://schemas.microsoft.com/office/drawing/2018/hyperlinkcolor" val="tx"/>
                    </a:ext>
                  </a:extLst>
                </a:hlinkClick>
              </a:rPr>
              <a:t>"Европа"</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Белгороде и Тамбове</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endParaRPr lang="ru-RU" dirty="0">
              <a:latin typeface="Roboto Condensed" panose="02000000000000000000" pitchFamily="2" charset="0"/>
              <a:ea typeface="Roboto Condensed" panose="02000000000000000000" pitchFamily="2" charset="0"/>
              <a:cs typeface="Roboto Condensed" panose="02000000000000000000" pitchFamily="2" charset="0"/>
            </a:endParaRPr>
          </a:p>
          <a:p>
            <a:pPr defTabSz="473694">
              <a:defRPr/>
            </a:pPr>
            <a:r>
              <a:rPr lang="ru-RU" dirty="0">
                <a:latin typeface="Roboto Condensed" panose="02000000000000000000" pitchFamily="2" charset="0"/>
                <a:ea typeface="Roboto Condensed" panose="02000000000000000000" pitchFamily="2" charset="0"/>
                <a:cs typeface="Roboto Condensed" panose="02000000000000000000" pitchFamily="2" charset="0"/>
              </a:rPr>
              <a:t>Доля гипермаркетов и супермаркетов в структуре торговой площади продолжает сокращаться (гипермаркетов на 1,9 п.п. до 21,9%, супермаркетов – на 1,3 п.п. до 11,9%), что обусловлено сложностями у ритейлеров, работающих в крупных форматах в связи с изменением предпочтений потребителей, которые заинтересованы в экономии времени и контроле расходов (что сложнее осуществлять в гипермаркетах), и усилением конкуренции по ассортименту и ценам со стороны дискаунтеров и магазинов малых форматов, в том числе алкомаркетов и специализированных сетей по продаже товаров fresh, online-ритейлеров и маркетплейсов, а также специализированных сетей непродовольственных товаров (</a:t>
            </a:r>
            <a:r>
              <a:rPr lang="en-US" dirty="0">
                <a:latin typeface="Roboto Condensed" panose="02000000000000000000" pitchFamily="2" charset="0"/>
                <a:ea typeface="Roboto Condensed" panose="02000000000000000000" pitchFamily="2" charset="0"/>
                <a:cs typeface="Roboto Condensed" panose="02000000000000000000" pitchFamily="2" charset="0"/>
              </a:rPr>
              <a:t>fashion</a:t>
            </a:r>
            <a:r>
              <a:rPr lang="ru-RU" dirty="0">
                <a:latin typeface="Roboto Condensed" panose="02000000000000000000" pitchFamily="2" charset="0"/>
                <a:ea typeface="Roboto Condensed" panose="02000000000000000000" pitchFamily="2" charset="0"/>
                <a:cs typeface="Roboto Condensed" panose="02000000000000000000" pitchFamily="2" charset="0"/>
              </a:rPr>
              <a:t>, детских товаров, товаров для дома). </a:t>
            </a:r>
            <a:endParaRPr lang="ru-RU"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endParaRPr>
          </a:p>
          <a:p>
            <a:pPr defTabSz="473694">
              <a:defRPr/>
            </a:pPr>
            <a:endParaRPr lang="ru-RU" dirty="0"/>
          </a:p>
          <a:p>
            <a:pPr defTabSz="473694">
              <a:defRPr/>
            </a:pPr>
            <a:endParaRPr lang="ru-RU" dirty="0"/>
          </a:p>
          <a:p>
            <a:pPr defTabSz="473694">
              <a:defRPr/>
            </a:pPr>
            <a:r>
              <a:rPr lang="ru-RU" dirty="0"/>
              <a:t>Масштабное сокращение площадей в 2019 году продемонстрировали ТД "Интерторг", закрывший практически все объекты: все дискаунтеры "Народная 7Я" (277 объектов), супермаркет "Норма", все 9 супермаркетов "Идея", 185 гипермаркетов и супермаркетов </a:t>
            </a:r>
            <a:r>
              <a:rPr lang="en-US" dirty="0"/>
              <a:t>SPAR</a:t>
            </a:r>
            <a:r>
              <a:rPr lang="ru-RU" dirty="0"/>
              <a:t>. Общая площадь закрытых объектов составила более 250 тыс. кв. м. По состоянию на 31 декабря 2019 года ТД "Интерторг" управляла 11 объектами (6 супермаркетов SPAR и SPAR Express, 5 гипермаркетов SPAR), общей торговой площадью около 26,69 тыс. кв. м., которые распродавали остатки товарных запасов перед закрытием. ТГ "Ижтрейдинг" в </a:t>
            </a:r>
            <a:r>
              <a:rPr lang="en-US" dirty="0"/>
              <a:t>IV</a:t>
            </a:r>
            <a:r>
              <a:rPr lang="ru-RU" dirty="0"/>
              <a:t> кв. 2019 года закрыла около половины всех действующих торговых объектов (47) под брендами "Ижтрейдинг", "Миндаль", "Три Банана" и </a:t>
            </a:r>
            <a:r>
              <a:rPr lang="en-US" dirty="0"/>
              <a:t>SPAR</a:t>
            </a:r>
            <a:r>
              <a:rPr lang="ru-RU" dirty="0"/>
              <a:t> в Республике Удмуртия общей торговой площадью около 35 тыс. кв. м. ООО "Волгаторг" закрыло 73 дискаунтера "Универсам Семейный" (из действовавших 110 на начало 2019 г.) общей торговой площадью 25,6 тыс. кв. м. ГК "Полушка" в 2019 году свернула розничный бизнес, закрыв все 113 дискаунтеров "Полушка", 26 супермаркетов "Лайм", супермаркет и гипермаркет "Всенародный" общей торговой площадью 59,7 тыс. кв. м. ООО "Северпрод" в 2019 году закрыло все торговые объекты: 71 магазин "Дисма"/"Пять шагов" и 5 супермаркетов "Сигма" общей торговой площадью 35,1 тыс. кв. м. На площадях большинства торговых объектов были открыты дискаунтеры "Магнит".</a:t>
            </a:r>
          </a:p>
          <a:p>
            <a:endParaRPr lang="ru-RU" dirty="0"/>
          </a:p>
        </p:txBody>
      </p:sp>
      <p:sp>
        <p:nvSpPr>
          <p:cNvPr id="4" name="Номер слайда 3"/>
          <p:cNvSpPr>
            <a:spLocks noGrp="1"/>
          </p:cNvSpPr>
          <p:nvPr>
            <p:ph type="sldNum" sz="quarter" idx="10"/>
          </p:nvPr>
        </p:nvSpPr>
        <p:spPr/>
        <p:txBody>
          <a:bodyPr/>
          <a:lstStyle/>
          <a:p>
            <a:pPr marL="0" marR="0" lvl="0" indent="0" algn="r" defTabSz="473694"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a:ln>
                  <a:noFill/>
                </a:ln>
                <a:solidFill>
                  <a:prstClr val="black"/>
                </a:solidFill>
                <a:effectLst/>
                <a:uLnTx/>
                <a:uFillTx/>
                <a:latin typeface="Calibri"/>
                <a:ea typeface="+mn-ea"/>
                <a:cs typeface="+mn-cs"/>
              </a:rPr>
              <a:pPr marL="0" marR="0" lvl="0" indent="0" algn="r" defTabSz="473694"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308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Вологодской области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количество объектов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"Красное</a:t>
            </a:r>
            <a:r>
              <a:rPr lang="en-US"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&amp;</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extLst>
                    <a:ext uri="{A12FA001-AC4F-418D-AE19-62706E023703}">
                      <ahyp:hlinkClr xmlns:ahyp="http://schemas.microsoft.com/office/drawing/2018/hyperlinkcolor" val="tx"/>
                    </a:ext>
                  </a:extLst>
                </a:hlinkClick>
              </a:rPr>
              <a:t>Белое"</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сократилось на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78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66</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4">
                  <a:extLst>
                    <a:ext uri="{A12FA001-AC4F-418D-AE19-62706E023703}">
                      <ahyp:hlinkClr xmlns:ahyp="http://schemas.microsoft.com/office/drawing/2018/hyperlinkcolor" val="tx"/>
                    </a:ext>
                  </a:extLst>
                </a:hlinkClick>
              </a:rPr>
              <a:t>Бристоль"</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на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31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126</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Бурятии – на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24</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32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и</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на</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31</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43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соответственно.</a:t>
            </a:r>
            <a:endPar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endParaRP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За 2024 г. </a:t>
            </a: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210</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объектов </a:t>
            </a: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5">
                  <a:extLst>
                    <a:ext uri="{A12FA001-AC4F-418D-AE19-62706E023703}">
                      <ahyp:hlinkClr xmlns:ahyp="http://schemas.microsoft.com/office/drawing/2018/hyperlinkcolor" val="tx"/>
                    </a:ext>
                  </a:extLst>
                </a:hlinkClick>
              </a:rPr>
              <a:t>"Тамерлан"</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ребрендированы в </a:t>
            </a: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6">
                  <a:extLst>
                    <a:ext uri="{A12FA001-AC4F-418D-AE19-62706E023703}">
                      <ahyp:hlinkClr xmlns:ahyp="http://schemas.microsoft.com/office/drawing/2018/hyperlinkcolor" val="tx"/>
                    </a:ext>
                  </a:extLst>
                </a:hlinkClick>
              </a:rPr>
              <a:t>"Пятерочки"</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a:t>
            </a: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6</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 в </a:t>
            </a: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7">
                  <a:extLst>
                    <a:ext uri="{A12FA001-AC4F-418D-AE19-62706E023703}">
                      <ahyp:hlinkClr xmlns:ahyp="http://schemas.microsoft.com/office/drawing/2018/hyperlinkcolor" val="tx"/>
                    </a:ext>
                  </a:extLst>
                </a:hlinkClick>
              </a:rPr>
              <a:t>"Перекрестки"</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а остальные закрыты; </a:t>
            </a: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60</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объектов </a:t>
            </a:r>
            <a:r>
              <a:rPr lang="ru-RU" sz="1200" b="1" kern="1200" dirty="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hlinkClick r:id="rId8">
                  <a:extLst>
                    <a:ext uri="{A12FA001-AC4F-418D-AE19-62706E023703}">
                      <ahyp:hlinkClr xmlns:ahyp="http://schemas.microsoft.com/office/drawing/2018/hyperlinkcolor" val="tx"/>
                    </a:ext>
                  </a:extLst>
                </a:hlinkClick>
              </a:rPr>
              <a:t>ГК "Виктория"</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ребрендированы в </a:t>
            </a: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6">
                  <a:extLst>
                    <a:ext uri="{A12FA001-AC4F-418D-AE19-62706E023703}">
                      <ahyp:hlinkClr xmlns:ahyp="http://schemas.microsoft.com/office/drawing/2018/hyperlinkcolor" val="tx"/>
                    </a:ext>
                  </a:extLst>
                </a:hlinkClick>
              </a:rPr>
              <a:t>"Пятерочки"</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и </a:t>
            </a: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4</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 в </a:t>
            </a: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7">
                  <a:extLst>
                    <a:ext uri="{A12FA001-AC4F-418D-AE19-62706E023703}">
                      <ahyp:hlinkClr xmlns:ahyp="http://schemas.microsoft.com/office/drawing/2018/hyperlinkcolor" val="tx"/>
                    </a:ext>
                  </a:extLst>
                </a:hlinkClick>
              </a:rPr>
              <a:t>"Перекрестки"</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a:t>
            </a:r>
            <a:r>
              <a:rPr lang="ru-RU" sz="1200" b="1" kern="1200" dirty="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hlinkClick r:id="rId8">
                  <a:extLst>
                    <a:ext uri="{A12FA001-AC4F-418D-AE19-62706E023703}">
                      <ahyp:hlinkClr xmlns:ahyp="http://schemas.microsoft.com/office/drawing/2018/hyperlinkcolor" val="tx"/>
                    </a:ext>
                  </a:extLst>
                </a:hlinkClick>
              </a:rPr>
              <a:t>ГК "Виктория"</a:t>
            </a:r>
            <a:r>
              <a:rPr lang="ru-RU" sz="1200" b="1" kern="1200" dirty="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dirty="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прекратила операционную деятельность в Московском регионе</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(продолжает только в Калининградской обл.).</a:t>
            </a:r>
            <a:endPar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за счет высокой базы 2023 г.</a:t>
            </a:r>
            <a:r>
              <a:rPr kumimoji="0" lang="en-US"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3149</a:t>
            </a:r>
            <a:r>
              <a:rPr kumimoji="0" lang="en-US"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на который пришлись сделки по приобретению розничных бизнесов </a:t>
            </a: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5">
                  <a:extLst>
                    <a:ext uri="{A12FA001-AC4F-418D-AE19-62706E023703}">
                      <ahyp:hlinkClr xmlns:ahyp="http://schemas.microsoft.com/office/drawing/2018/hyperlinkcolor" val="tx"/>
                    </a:ext>
                  </a:extLst>
                </a:hlinkClick>
              </a:rPr>
              <a:t>"Тамерлан"</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и </a:t>
            </a: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9">
                  <a:extLst>
                    <a:ext uri="{A12FA001-AC4F-418D-AE19-62706E023703}">
                      <ahyp:hlinkClr xmlns:ahyp="http://schemas.microsoft.com/office/drawing/2018/hyperlinkcolor" val="tx"/>
                    </a:ext>
                  </a:extLst>
                </a:hlinkClick>
              </a:rPr>
              <a:t>ГК "Виктория"</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a:t>
            </a: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+413</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и пиковый прирост количества жестких дискаунтеров </a:t>
            </a:r>
            <a:r>
              <a:rPr kumimoji="0" lang="ru-RU"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10">
                  <a:extLst>
                    <a:ext uri="{A12FA001-AC4F-418D-AE19-62706E023703}">
                      <ahyp:hlinkClr xmlns:ahyp="http://schemas.microsoft.com/office/drawing/2018/hyperlinkcolor" val="tx"/>
                    </a:ext>
                  </a:extLst>
                </a:hlinkClick>
              </a:rPr>
              <a:t>"Чижик"</a:t>
            </a:r>
            <a:r>
              <a:rPr kumimoji="0" lang="ru-RU"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+983</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против </a:t>
            </a:r>
            <a:r>
              <a:rPr kumimoji="0" lang="ru-RU"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+846</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в 2024 г.)</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a:t>
            </a:r>
            <a:endPar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endParaRP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"Магнит"</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a:t>
            </a:r>
            <a:r>
              <a:rPr kumimoji="0" lang="en-US"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I </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пол. 2024 г.</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продолжил оптимизацию и трансформацию крупных форматов, сократив количество супермаркетов на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8</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их общую торговую площадь – более чем на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14 тыс. кв.м</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endPar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endParaRP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2</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из которых открыты в Калининграде и </a:t>
            </a:r>
            <a:r>
              <a:rPr kumimoji="0" lang="ru-RU" sz="12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10</a:t>
            </a:r>
            <a:r>
              <a:rPr kumimoji="0" lang="ru-RU" sz="12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 в Московском регионе (вс</a:t>
            </a:r>
            <a:endPar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 I</a:t>
            </a:r>
            <a:r>
              <a:rPr lang="en-US"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кв. 2023 г. количество объектов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1">
                  <a:extLst>
                    <a:ext uri="{A12FA001-AC4F-418D-AE19-62706E023703}">
                      <ahyp:hlinkClr xmlns:ahyp="http://schemas.microsoft.com/office/drawing/2018/hyperlinkcolor" val="tx"/>
                    </a:ext>
                  </a:extLst>
                </a:hlinkClick>
              </a:rPr>
              <a:t>"Магнита"</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выросло</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на</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400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28,3 тыс</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 а торговая площадь – на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130 тыс. кв. м</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1,4%</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9753 тыс. кв. м</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Количество магазинов у дома выросло на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291</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20,28 тыс</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т.ч. Количество дискаунтеров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"Моя цена"</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выросло до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1063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(во </a:t>
            </a:r>
            <a:r>
              <a:rPr lang="en-US"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II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кв. открыто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108 новых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объектов и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31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объект был переформатирован).</a:t>
            </a: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Во </a:t>
            </a:r>
            <a:r>
              <a:rPr lang="en-US"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II</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кв. 2023 г.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2"/>
              </a:rPr>
              <a:t>"ВкусВилл"</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резко активизировал органический рост, увеличив количество объектов на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106</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1503</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торговые площади – на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18,9 тыс. кв. м.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240,8 тыс. кв. м.</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Количество городов присутствия сети выросло до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148</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en-US"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13">
                  <a:extLst>
                    <a:ext uri="{A12FA001-AC4F-418D-AE19-62706E023703}">
                      <ahyp:hlinkClr xmlns:ahyp="http://schemas.microsoft.com/office/drawing/2018/hyperlinkcolor" val="tx"/>
                    </a:ext>
                  </a:extLst>
                </a:hlinkClick>
              </a:rPr>
              <a:t>X5</a:t>
            </a:r>
            <a:r>
              <a:rPr kumimoji="0" lang="en-US"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во </a:t>
            </a:r>
            <a:r>
              <a:rPr lang="en-US"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II</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кв. 2023 г. увеличила количество объектов на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922</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т.ч. на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404</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"Пятерочки"</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218 "Чижиков"</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5</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dark kitchen</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и на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295</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объектов от сделки с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4"/>
              </a:rPr>
              <a:t>"Тамерланом"</a:t>
            </a:r>
            <a:r>
              <a:rPr lang="en-US"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endPar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a:t>
            </a:r>
            <a:r>
              <a:rPr lang="en-US"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II</a:t>
            </a:r>
            <a:r>
              <a:rPr lang="ru-RU" sz="8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кв.</a:t>
            </a:r>
            <a:r>
              <a:rPr lang="ru-RU" sz="8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2023</a:t>
            </a:r>
            <a:r>
              <a:rPr lang="ru-RU" sz="8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г.</a:t>
            </a:r>
            <a:r>
              <a:rPr lang="ru-RU" sz="8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количество</a:t>
            </a:r>
            <a:r>
              <a:rPr lang="ru-RU" sz="8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объектов</a:t>
            </a:r>
            <a:r>
              <a:rPr lang="ru-RU" sz="8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rPr>
              <a:t>"Красного</a:t>
            </a:r>
            <a:r>
              <a:rPr lang="en-US"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rPr>
              <a:t>&amp;</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rPr>
              <a:t>Белого"</a:t>
            </a:r>
            <a:r>
              <a:rPr lang="ru-RU" sz="8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выросло на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838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14,98 тыс.</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(прирост площади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59,1 тыс. кв. м.</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у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4"/>
              </a:rPr>
              <a:t>"</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4"/>
              </a:rPr>
              <a:t>Бристоля"</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 на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210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6,1 тыс. </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(прирост площади </a:t>
            </a:r>
            <a:r>
              <a:rPr lang="ru-RU" sz="12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20 тыс. кв. м.</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kumimoji="0" lang="ru-RU" sz="1200" b="1" i="0" u="sng"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15">
                  <a:extLst>
                    <a:ext uri="{A12FA001-AC4F-418D-AE19-62706E023703}">
                      <ahyp:hlinkClr xmlns:ahyp="http://schemas.microsoft.com/office/drawing/2018/hyperlinkcolor" val="tx"/>
                    </a:ext>
                  </a:extLst>
                </a:hlinkClick>
              </a:rPr>
              <a:t>ГК "Торгсервис"</a:t>
            </a:r>
            <a:r>
              <a:rPr kumimoji="0" lang="ru-RU"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a:t>
            </a:r>
            <a:r>
              <a:rPr lang="ru-RU" sz="12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2023 г. </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замедлила рост по сравнению с 2022 г. По состоянию на 30 июня 2023 г. сеть управляла более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3,3</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объектами под брендами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"Светофор"</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и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"Маяк"</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увеличив их количество за II кв. 2023 г. на </a:t>
            </a:r>
            <a:r>
              <a:rPr lang="ru-RU" sz="12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63</a:t>
            </a:r>
            <a:r>
              <a:rPr lang="ru-RU" sz="12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p>
          <a:p>
            <a:endParaRPr lang="ru-RU" dirty="0"/>
          </a:p>
        </p:txBody>
      </p:sp>
      <p:sp>
        <p:nvSpPr>
          <p:cNvPr id="4" name="Номер слайда 3"/>
          <p:cNvSpPr>
            <a:spLocks noGrp="1"/>
          </p:cNvSpPr>
          <p:nvPr>
            <p:ph type="sldNum" sz="quarter" idx="10"/>
          </p:nvPr>
        </p:nvSpPr>
        <p:spPr/>
        <p:txBody>
          <a:bodyPr/>
          <a:lstStyle/>
          <a:p>
            <a:pPr marL="0" marR="0" lvl="0" indent="0" algn="r" defTabSz="473694"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a:ln>
                  <a:noFill/>
                </a:ln>
                <a:solidFill>
                  <a:prstClr val="black"/>
                </a:solidFill>
                <a:effectLst/>
                <a:uLnTx/>
                <a:uFillTx/>
                <a:latin typeface="Calibri"/>
                <a:ea typeface="+mn-ea"/>
                <a:cs typeface="+mn-cs"/>
              </a:rPr>
              <a:pPr marL="0" marR="0" lvl="0" indent="0" algn="r" defTabSz="473694" rtl="0" eaLnBrk="1" fontAlgn="auto" latinLnBrk="0" hangingPunct="1">
                <a:lnSpc>
                  <a:spcPct val="100000"/>
                </a:lnSpc>
                <a:spcBef>
                  <a:spcPts val="0"/>
                </a:spcBef>
                <a:spcAft>
                  <a:spcPts val="0"/>
                </a:spcAft>
                <a:buClrTx/>
                <a:buSzTx/>
                <a:buFontTx/>
                <a:buNone/>
                <a:tabLst/>
                <a:defRPr/>
              </a:pPr>
              <a:t>8</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12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457118" rtl="0" eaLnBrk="1" fontAlgn="auto" latinLnBrk="0" hangingPunct="1">
              <a:lnSpc>
                <a:spcPct val="100000"/>
              </a:lnSpc>
              <a:spcBef>
                <a:spcPts val="0"/>
              </a:spcBef>
              <a:spcAft>
                <a:spcPts val="0"/>
              </a:spcAft>
              <a:buClrTx/>
              <a:buSzTx/>
              <a:buFontTx/>
              <a:buNone/>
              <a:tabLst/>
              <a:defRPr/>
            </a:pPr>
            <a:fld id="{8C5E99D2-3531-6C41-833C-958CAB141465}"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18"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11710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dvis.ru/" TargetMode="External"/><Relationship Id="rId2" Type="http://schemas.openxmlformats.org/officeDocument/2006/relationships/hyperlink" Target="http://www.infoline.spb.ru/"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advis.ru/" TargetMode="External"/><Relationship Id="rId2" Type="http://schemas.openxmlformats.org/officeDocument/2006/relationships/hyperlink" Target="http://www.infoline.spb.r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advis.ru/" TargetMode="External"/><Relationship Id="rId2" Type="http://schemas.openxmlformats.org/officeDocument/2006/relationships/hyperlink" Target="http://www.infoline.spb.ru/"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advis.ru/" TargetMode="External"/><Relationship Id="rId2" Type="http://schemas.openxmlformats.org/officeDocument/2006/relationships/hyperlink" Target="http://www.infoline.spb.ru/"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advis.ru/" TargetMode="External"/><Relationship Id="rId2" Type="http://schemas.openxmlformats.org/officeDocument/2006/relationships/hyperlink" Target="http://www.infoline.spb.ru/"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advis.ru/" TargetMode="External"/><Relationship Id="rId2" Type="http://schemas.openxmlformats.org/officeDocument/2006/relationships/hyperlink" Target="http://www.infoline.spb.ru/"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7" name="Прямоугольник 6"/>
          <p:cNvSpPr/>
          <p:nvPr userDrawn="1"/>
        </p:nvSpPr>
        <p:spPr>
          <a:xfrm>
            <a:off x="0" y="-14358"/>
            <a:ext cx="9141982" cy="547129"/>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algn="ctr"/>
            <a:endParaRPr lang="ru-RU" dirty="0"/>
          </a:p>
        </p:txBody>
      </p:sp>
      <p:sp>
        <p:nvSpPr>
          <p:cNvPr id="9" name="Freeform 15"/>
          <p:cNvSpPr>
            <a:spLocks noEditPoints="1"/>
          </p:cNvSpPr>
          <p:nvPr userDrawn="1"/>
        </p:nvSpPr>
        <p:spPr bwMode="auto">
          <a:xfrm>
            <a:off x="977810" y="83814"/>
            <a:ext cx="187505" cy="264449"/>
          </a:xfrm>
          <a:custGeom>
            <a:avLst/>
            <a:gdLst>
              <a:gd name="T0" fmla="*/ 2147483647 w 89"/>
              <a:gd name="T1" fmla="*/ 2147483647 h 139"/>
              <a:gd name="T2" fmla="*/ 2147483647 w 89"/>
              <a:gd name="T3" fmla="*/ 2147483647 h 139"/>
              <a:gd name="T4" fmla="*/ 2147483647 w 89"/>
              <a:gd name="T5" fmla="*/ 2147483647 h 139"/>
              <a:gd name="T6" fmla="*/ 2147483647 w 89"/>
              <a:gd name="T7" fmla="*/ 2147483647 h 139"/>
              <a:gd name="T8" fmla="*/ 2147483647 w 89"/>
              <a:gd name="T9" fmla="*/ 2147483647 h 139"/>
              <a:gd name="T10" fmla="*/ 2147483647 w 89"/>
              <a:gd name="T11" fmla="*/ 2147483647 h 139"/>
              <a:gd name="T12" fmla="*/ 2147483647 w 89"/>
              <a:gd name="T13" fmla="*/ 2147483647 h 139"/>
              <a:gd name="T14" fmla="*/ 2147483647 w 89"/>
              <a:gd name="T15" fmla="*/ 2147483647 h 139"/>
              <a:gd name="T16" fmla="*/ 2147483647 w 89"/>
              <a:gd name="T17" fmla="*/ 0 h 139"/>
              <a:gd name="T18" fmla="*/ 0 w 89"/>
              <a:gd name="T19" fmla="*/ 2147483647 h 139"/>
              <a:gd name="T20" fmla="*/ 0 w 89"/>
              <a:gd name="T21" fmla="*/ 2147483647 h 139"/>
              <a:gd name="T22" fmla="*/ 2147483647 w 89"/>
              <a:gd name="T23" fmla="*/ 2147483647 h 139"/>
              <a:gd name="T24" fmla="*/ 2147483647 w 89"/>
              <a:gd name="T25" fmla="*/ 2147483647 h 139"/>
              <a:gd name="T26" fmla="*/ 2147483647 w 89"/>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139"/>
              <a:gd name="T44" fmla="*/ 89 w 89"/>
              <a:gd name="T45" fmla="*/ 139 h 1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139">
                <a:moveTo>
                  <a:pt x="56" y="96"/>
                </a:moveTo>
                <a:cubicBezTo>
                  <a:pt x="56" y="103"/>
                  <a:pt x="55" y="115"/>
                  <a:pt x="45" y="115"/>
                </a:cubicBezTo>
                <a:cubicBezTo>
                  <a:pt x="34" y="115"/>
                  <a:pt x="33" y="103"/>
                  <a:pt x="33" y="96"/>
                </a:cubicBezTo>
                <a:cubicBezTo>
                  <a:pt x="33" y="41"/>
                  <a:pt x="33" y="41"/>
                  <a:pt x="33" y="41"/>
                </a:cubicBezTo>
                <a:cubicBezTo>
                  <a:pt x="33" y="33"/>
                  <a:pt x="34" y="23"/>
                  <a:pt x="44" y="23"/>
                </a:cubicBezTo>
                <a:cubicBezTo>
                  <a:pt x="55" y="23"/>
                  <a:pt x="56" y="33"/>
                  <a:pt x="56" y="41"/>
                </a:cubicBezTo>
                <a:cubicBezTo>
                  <a:pt x="56" y="96"/>
                  <a:pt x="56" y="96"/>
                  <a:pt x="56" y="96"/>
                </a:cubicBezTo>
                <a:moveTo>
                  <a:pt x="89" y="39"/>
                </a:moveTo>
                <a:cubicBezTo>
                  <a:pt x="89" y="14"/>
                  <a:pt x="73" y="0"/>
                  <a:pt x="45" y="0"/>
                </a:cubicBezTo>
                <a:cubicBezTo>
                  <a:pt x="16" y="0"/>
                  <a:pt x="0" y="14"/>
                  <a:pt x="0" y="39"/>
                </a:cubicBezTo>
                <a:cubicBezTo>
                  <a:pt x="0" y="93"/>
                  <a:pt x="0" y="93"/>
                  <a:pt x="0" y="93"/>
                </a:cubicBezTo>
                <a:cubicBezTo>
                  <a:pt x="0" y="123"/>
                  <a:pt x="11" y="139"/>
                  <a:pt x="45" y="139"/>
                </a:cubicBezTo>
                <a:cubicBezTo>
                  <a:pt x="78" y="139"/>
                  <a:pt x="89" y="123"/>
                  <a:pt x="89" y="93"/>
                </a:cubicBezTo>
                <a:lnTo>
                  <a:pt x="89" y="39"/>
                </a:lnTo>
                <a:close/>
              </a:path>
            </a:pathLst>
          </a:custGeom>
          <a:solidFill>
            <a:srgbClr val="0066AF"/>
          </a:solidFill>
          <a:ln w="3175">
            <a:solidFill>
              <a:srgbClr val="FFFFFF"/>
            </a:solidFill>
            <a:round/>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0" name="Rectangle 20"/>
          <p:cNvSpPr>
            <a:spLocks noChangeArrowheads="1"/>
          </p:cNvSpPr>
          <p:nvPr userDrawn="1"/>
        </p:nvSpPr>
        <p:spPr bwMode="auto">
          <a:xfrm>
            <a:off x="460831" y="173035"/>
            <a:ext cx="75895" cy="167190"/>
          </a:xfrm>
          <a:prstGeom prst="rect">
            <a:avLst/>
          </a:prstGeom>
          <a:solidFill>
            <a:srgbClr val="0066AF"/>
          </a:solidFill>
          <a:ln w="3175">
            <a:solidFill>
              <a:srgbClr val="FFFFFF"/>
            </a:solidFill>
            <a:miter lim="800000"/>
            <a:headEnd/>
            <a:tailEnd/>
          </a:ln>
        </p:spPr>
        <p:txBody>
          <a:bodyPr lIns="49451" tIns="24725" rIns="49451" bIns="24725"/>
          <a:lstStyle/>
          <a:p>
            <a:endParaRPr lang="ru-RU" sz="1300" dirty="0">
              <a:latin typeface="Times New Roman" pitchFamily="18" charset="0"/>
            </a:endParaRPr>
          </a:p>
        </p:txBody>
      </p:sp>
      <p:sp>
        <p:nvSpPr>
          <p:cNvPr id="11" name="Freeform 13"/>
          <p:cNvSpPr>
            <a:spLocks/>
          </p:cNvSpPr>
          <p:nvPr userDrawn="1"/>
        </p:nvSpPr>
        <p:spPr bwMode="auto">
          <a:xfrm>
            <a:off x="576906" y="89440"/>
            <a:ext cx="187505" cy="250785"/>
          </a:xfrm>
          <a:custGeom>
            <a:avLst/>
            <a:gdLst>
              <a:gd name="T0" fmla="*/ 2147483647 w 210"/>
              <a:gd name="T1" fmla="*/ 2147483647 h 312"/>
              <a:gd name="T2" fmla="*/ 2147483647 w 210"/>
              <a:gd name="T3" fmla="*/ 2147483647 h 312"/>
              <a:gd name="T4" fmla="*/ 2147483647 w 210"/>
              <a:gd name="T5" fmla="*/ 2147483647 h 312"/>
              <a:gd name="T6" fmla="*/ 0 w 210"/>
              <a:gd name="T7" fmla="*/ 2147483647 h 312"/>
              <a:gd name="T8" fmla="*/ 0 w 210"/>
              <a:gd name="T9" fmla="*/ 0 h 312"/>
              <a:gd name="T10" fmla="*/ 2147483647 w 210"/>
              <a:gd name="T11" fmla="*/ 0 h 312"/>
              <a:gd name="T12" fmla="*/ 2147483647 w 210"/>
              <a:gd name="T13" fmla="*/ 2147483647 h 312"/>
              <a:gd name="T14" fmla="*/ 2147483647 w 210"/>
              <a:gd name="T15" fmla="*/ 2147483647 h 312"/>
              <a:gd name="T16" fmla="*/ 2147483647 w 210"/>
              <a:gd name="T17" fmla="*/ 0 h 312"/>
              <a:gd name="T18" fmla="*/ 2147483647 w 210"/>
              <a:gd name="T19" fmla="*/ 0 h 312"/>
              <a:gd name="T20" fmla="*/ 2147483647 w 210"/>
              <a:gd name="T21" fmla="*/ 2147483647 h 312"/>
              <a:gd name="T22" fmla="*/ 2147483647 w 210"/>
              <a:gd name="T23" fmla="*/ 2147483647 h 312"/>
              <a:gd name="T24" fmla="*/ 2147483647 w 210"/>
              <a:gd name="T25" fmla="*/ 2147483647 h 3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0"/>
              <a:gd name="T40" fmla="*/ 0 h 312"/>
              <a:gd name="T41" fmla="*/ 210 w 210"/>
              <a:gd name="T42" fmla="*/ 312 h 3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0" h="312">
                <a:moveTo>
                  <a:pt x="69" y="137"/>
                </a:moveTo>
                <a:lnTo>
                  <a:pt x="69" y="137"/>
                </a:lnTo>
                <a:lnTo>
                  <a:pt x="76" y="312"/>
                </a:lnTo>
                <a:lnTo>
                  <a:pt x="0" y="312"/>
                </a:lnTo>
                <a:lnTo>
                  <a:pt x="0" y="0"/>
                </a:lnTo>
                <a:lnTo>
                  <a:pt x="80" y="0"/>
                </a:lnTo>
                <a:lnTo>
                  <a:pt x="142" y="175"/>
                </a:lnTo>
                <a:lnTo>
                  <a:pt x="144" y="175"/>
                </a:lnTo>
                <a:lnTo>
                  <a:pt x="135" y="0"/>
                </a:lnTo>
                <a:lnTo>
                  <a:pt x="210" y="0"/>
                </a:lnTo>
                <a:lnTo>
                  <a:pt x="210" y="312"/>
                </a:lnTo>
                <a:lnTo>
                  <a:pt x="130" y="312"/>
                </a:lnTo>
                <a:lnTo>
                  <a:pt x="69" y="137"/>
                </a:lnTo>
                <a:close/>
              </a:path>
            </a:pathLst>
          </a:custGeom>
          <a:solidFill>
            <a:srgbClr val="0066AF"/>
          </a:solidFill>
          <a:ln w="3175">
            <a:solidFill>
              <a:srgbClr val="FFFFFF"/>
            </a:solidFill>
            <a:round/>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2" name="Freeform 14"/>
          <p:cNvSpPr>
            <a:spLocks/>
          </p:cNvSpPr>
          <p:nvPr userDrawn="1"/>
        </p:nvSpPr>
        <p:spPr bwMode="auto">
          <a:xfrm>
            <a:off x="802805" y="89440"/>
            <a:ext cx="151790" cy="250785"/>
          </a:xfrm>
          <a:custGeom>
            <a:avLst/>
            <a:gdLst>
              <a:gd name="T0" fmla="*/ 0 w 170"/>
              <a:gd name="T1" fmla="*/ 2147483647 h 312"/>
              <a:gd name="T2" fmla="*/ 0 w 170"/>
              <a:gd name="T3" fmla="*/ 0 h 312"/>
              <a:gd name="T4" fmla="*/ 2147483647 w 170"/>
              <a:gd name="T5" fmla="*/ 0 h 312"/>
              <a:gd name="T6" fmla="*/ 2147483647 w 170"/>
              <a:gd name="T7" fmla="*/ 2147483647 h 312"/>
              <a:gd name="T8" fmla="*/ 2147483647 w 170"/>
              <a:gd name="T9" fmla="*/ 2147483647 h 312"/>
              <a:gd name="T10" fmla="*/ 2147483647 w 170"/>
              <a:gd name="T11" fmla="*/ 2147483647 h 312"/>
              <a:gd name="T12" fmla="*/ 2147483647 w 170"/>
              <a:gd name="T13" fmla="*/ 2147483647 h 312"/>
              <a:gd name="T14" fmla="*/ 2147483647 w 170"/>
              <a:gd name="T15" fmla="*/ 2147483647 h 312"/>
              <a:gd name="T16" fmla="*/ 2147483647 w 170"/>
              <a:gd name="T17" fmla="*/ 2147483647 h 312"/>
              <a:gd name="T18" fmla="*/ 2147483647 w 170"/>
              <a:gd name="T19" fmla="*/ 2147483647 h 312"/>
              <a:gd name="T20" fmla="*/ 0 w 170"/>
              <a:gd name="T21" fmla="*/ 2147483647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312"/>
              <a:gd name="T35" fmla="*/ 170 w 170"/>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312">
                <a:moveTo>
                  <a:pt x="0" y="312"/>
                </a:moveTo>
                <a:lnTo>
                  <a:pt x="0" y="0"/>
                </a:lnTo>
                <a:lnTo>
                  <a:pt x="170" y="0"/>
                </a:lnTo>
                <a:lnTo>
                  <a:pt x="170" y="61"/>
                </a:lnTo>
                <a:lnTo>
                  <a:pt x="82" y="61"/>
                </a:lnTo>
                <a:lnTo>
                  <a:pt x="82" y="118"/>
                </a:lnTo>
                <a:lnTo>
                  <a:pt x="160" y="118"/>
                </a:lnTo>
                <a:lnTo>
                  <a:pt x="160" y="180"/>
                </a:lnTo>
                <a:lnTo>
                  <a:pt x="82" y="180"/>
                </a:lnTo>
                <a:lnTo>
                  <a:pt x="82" y="312"/>
                </a:lnTo>
                <a:lnTo>
                  <a:pt x="0" y="312"/>
                </a:lnTo>
                <a:close/>
              </a:path>
            </a:pathLst>
          </a:custGeom>
          <a:solidFill>
            <a:srgbClr val="0066AF"/>
          </a:solidFill>
          <a:ln w="3175">
            <a:solidFill>
              <a:srgbClr val="FFFFFF"/>
            </a:solidFill>
            <a:round/>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3" name="Rectangle 19"/>
          <p:cNvSpPr>
            <a:spLocks noChangeArrowheads="1"/>
          </p:cNvSpPr>
          <p:nvPr userDrawn="1"/>
        </p:nvSpPr>
        <p:spPr bwMode="auto">
          <a:xfrm>
            <a:off x="460831" y="89440"/>
            <a:ext cx="75895" cy="64304"/>
          </a:xfrm>
          <a:prstGeom prst="rect">
            <a:avLst/>
          </a:prstGeom>
          <a:solidFill>
            <a:srgbClr val="E1001A"/>
          </a:solidFill>
          <a:ln w="3175">
            <a:solidFill>
              <a:srgbClr val="FFFFFF"/>
            </a:solidFill>
            <a:miter lim="800000"/>
            <a:headEnd/>
            <a:tailEnd/>
          </a:ln>
        </p:spPr>
        <p:txBody>
          <a:bodyPr lIns="49451" tIns="24725" rIns="49451" bIns="24725"/>
          <a:lstStyle/>
          <a:p>
            <a:endParaRPr lang="ru-RU" sz="1300" dirty="0">
              <a:latin typeface="Times New Roman" pitchFamily="18" charset="0"/>
            </a:endParaRPr>
          </a:p>
        </p:txBody>
      </p:sp>
      <p:sp>
        <p:nvSpPr>
          <p:cNvPr id="14" name="Freeform 16"/>
          <p:cNvSpPr>
            <a:spLocks/>
          </p:cNvSpPr>
          <p:nvPr userDrawn="1"/>
        </p:nvSpPr>
        <p:spPr bwMode="auto">
          <a:xfrm>
            <a:off x="1056384" y="136865"/>
            <a:ext cx="322330" cy="218633"/>
          </a:xfrm>
          <a:custGeom>
            <a:avLst/>
            <a:gdLst>
              <a:gd name="T0" fmla="*/ 2147483647 w 153"/>
              <a:gd name="T1" fmla="*/ 2147483647 h 115"/>
              <a:gd name="T2" fmla="*/ 2147483647 w 153"/>
              <a:gd name="T3" fmla="*/ 2147483647 h 115"/>
              <a:gd name="T4" fmla="*/ 2147483647 w 153"/>
              <a:gd name="T5" fmla="*/ 2147483647 h 115"/>
              <a:gd name="T6" fmla="*/ 2147483647 w 153"/>
              <a:gd name="T7" fmla="*/ 2147483647 h 115"/>
              <a:gd name="T8" fmla="*/ 2147483647 w 153"/>
              <a:gd name="T9" fmla="*/ 2147483647 h 115"/>
              <a:gd name="T10" fmla="*/ 2147483647 w 153"/>
              <a:gd name="T11" fmla="*/ 2147483647 h 115"/>
              <a:gd name="T12" fmla="*/ 2147483647 w 153"/>
              <a:gd name="T13" fmla="*/ 2147483647 h 115"/>
              <a:gd name="T14" fmla="*/ 2147483647 w 153"/>
              <a:gd name="T15" fmla="*/ 2147483647 h 115"/>
              <a:gd name="T16" fmla="*/ 2147483647 w 153"/>
              <a:gd name="T17" fmla="*/ 2147483647 h 115"/>
              <a:gd name="T18" fmla="*/ 2147483647 w 153"/>
              <a:gd name="T19" fmla="*/ 2147483647 h 115"/>
              <a:gd name="T20" fmla="*/ 2147483647 w 153"/>
              <a:gd name="T21" fmla="*/ 2147483647 h 115"/>
              <a:gd name="T22" fmla="*/ 2147483647 w 153"/>
              <a:gd name="T23" fmla="*/ 2147483647 h 115"/>
              <a:gd name="T24" fmla="*/ 2147483647 w 153"/>
              <a:gd name="T25" fmla="*/ 2147483647 h 115"/>
              <a:gd name="T26" fmla="*/ 2147483647 w 153"/>
              <a:gd name="T27" fmla="*/ 2147483647 h 115"/>
              <a:gd name="T28" fmla="*/ 2147483647 w 153"/>
              <a:gd name="T29" fmla="*/ 2147483647 h 115"/>
              <a:gd name="T30" fmla="*/ 2147483647 w 153"/>
              <a:gd name="T31" fmla="*/ 0 h 115"/>
              <a:gd name="T32" fmla="*/ 2147483647 w 153"/>
              <a:gd name="T33" fmla="*/ 0 h 115"/>
              <a:gd name="T34" fmla="*/ 2147483647 w 153"/>
              <a:gd name="T35" fmla="*/ 2147483647 h 115"/>
              <a:gd name="T36" fmla="*/ 2147483647 w 153"/>
              <a:gd name="T37" fmla="*/ 2147483647 h 115"/>
              <a:gd name="T38" fmla="*/ 2147483647 w 153"/>
              <a:gd name="T39" fmla="*/ 2147483647 h 115"/>
              <a:gd name="T40" fmla="*/ 2147483647 w 153"/>
              <a:gd name="T41" fmla="*/ 2147483647 h 115"/>
              <a:gd name="T42" fmla="*/ 2147483647 w 153"/>
              <a:gd name="T43" fmla="*/ 2147483647 h 115"/>
              <a:gd name="T44" fmla="*/ 2147483647 w 153"/>
              <a:gd name="T45" fmla="*/ 2147483647 h 115"/>
              <a:gd name="T46" fmla="*/ 2147483647 w 153"/>
              <a:gd name="T47" fmla="*/ 2147483647 h 115"/>
              <a:gd name="T48" fmla="*/ 2147483647 w 153"/>
              <a:gd name="T49" fmla="*/ 2147483647 h 115"/>
              <a:gd name="T50" fmla="*/ 0 w 153"/>
              <a:gd name="T51" fmla="*/ 2147483647 h 115"/>
              <a:gd name="T52" fmla="*/ 2147483647 w 153"/>
              <a:gd name="T53" fmla="*/ 2147483647 h 115"/>
              <a:gd name="T54" fmla="*/ 2147483647 w 153"/>
              <a:gd name="T55" fmla="*/ 2147483647 h 115"/>
              <a:gd name="T56" fmla="*/ 2147483647 w 153"/>
              <a:gd name="T57" fmla="*/ 2147483647 h 115"/>
              <a:gd name="T58" fmla="*/ 2147483647 w 153"/>
              <a:gd name="T59" fmla="*/ 2147483647 h 115"/>
              <a:gd name="T60" fmla="*/ 2147483647 w 153"/>
              <a:gd name="T61" fmla="*/ 2147483647 h 115"/>
              <a:gd name="T62" fmla="*/ 2147483647 w 153"/>
              <a:gd name="T63" fmla="*/ 2147483647 h 115"/>
              <a:gd name="T64" fmla="*/ 2147483647 w 153"/>
              <a:gd name="T65" fmla="*/ 2147483647 h 115"/>
              <a:gd name="T66" fmla="*/ 2147483647 w 153"/>
              <a:gd name="T67" fmla="*/ 2147483647 h 115"/>
              <a:gd name="T68" fmla="*/ 2147483647 w 153"/>
              <a:gd name="T69" fmla="*/ 2147483647 h 115"/>
              <a:gd name="T70" fmla="*/ 2147483647 w 153"/>
              <a:gd name="T71" fmla="*/ 2147483647 h 115"/>
              <a:gd name="T72" fmla="*/ 2147483647 w 153"/>
              <a:gd name="T73" fmla="*/ 2147483647 h 115"/>
              <a:gd name="T74" fmla="*/ 2147483647 w 153"/>
              <a:gd name="T75" fmla="*/ 2147483647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
              <a:gd name="T115" fmla="*/ 0 h 115"/>
              <a:gd name="T116" fmla="*/ 153 w 153"/>
              <a:gd name="T117" fmla="*/ 115 h 1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 h="115">
                <a:moveTo>
                  <a:pt x="86" y="88"/>
                </a:moveTo>
                <a:cubicBezTo>
                  <a:pt x="80" y="87"/>
                  <a:pt x="73" y="86"/>
                  <a:pt x="64" y="86"/>
                </a:cubicBezTo>
                <a:cubicBezTo>
                  <a:pt x="69" y="79"/>
                  <a:pt x="77" y="70"/>
                  <a:pt x="90" y="56"/>
                </a:cubicBezTo>
                <a:cubicBezTo>
                  <a:pt x="102" y="43"/>
                  <a:pt x="111" y="33"/>
                  <a:pt x="119" y="26"/>
                </a:cubicBezTo>
                <a:cubicBezTo>
                  <a:pt x="127" y="19"/>
                  <a:pt x="131" y="16"/>
                  <a:pt x="133" y="16"/>
                </a:cubicBezTo>
                <a:cubicBezTo>
                  <a:pt x="134" y="16"/>
                  <a:pt x="135" y="17"/>
                  <a:pt x="135" y="17"/>
                </a:cubicBezTo>
                <a:cubicBezTo>
                  <a:pt x="135" y="19"/>
                  <a:pt x="131" y="25"/>
                  <a:pt x="123" y="35"/>
                </a:cubicBezTo>
                <a:cubicBezTo>
                  <a:pt x="113" y="47"/>
                  <a:pt x="108" y="56"/>
                  <a:pt x="108" y="62"/>
                </a:cubicBezTo>
                <a:cubicBezTo>
                  <a:pt x="108" y="65"/>
                  <a:pt x="109" y="66"/>
                  <a:pt x="111" y="66"/>
                </a:cubicBezTo>
                <a:cubicBezTo>
                  <a:pt x="113" y="66"/>
                  <a:pt x="116" y="64"/>
                  <a:pt x="120" y="62"/>
                </a:cubicBezTo>
                <a:cubicBezTo>
                  <a:pt x="124" y="59"/>
                  <a:pt x="129" y="55"/>
                  <a:pt x="135" y="50"/>
                </a:cubicBezTo>
                <a:cubicBezTo>
                  <a:pt x="131" y="47"/>
                  <a:pt x="131" y="47"/>
                  <a:pt x="131" y="47"/>
                </a:cubicBezTo>
                <a:cubicBezTo>
                  <a:pt x="138" y="37"/>
                  <a:pt x="144" y="29"/>
                  <a:pt x="147" y="22"/>
                </a:cubicBezTo>
                <a:cubicBezTo>
                  <a:pt x="151" y="15"/>
                  <a:pt x="153" y="10"/>
                  <a:pt x="153" y="6"/>
                </a:cubicBezTo>
                <a:cubicBezTo>
                  <a:pt x="153" y="4"/>
                  <a:pt x="153" y="3"/>
                  <a:pt x="151" y="2"/>
                </a:cubicBezTo>
                <a:cubicBezTo>
                  <a:pt x="150" y="1"/>
                  <a:pt x="149" y="0"/>
                  <a:pt x="147" y="0"/>
                </a:cubicBezTo>
                <a:cubicBezTo>
                  <a:pt x="147" y="0"/>
                  <a:pt x="146" y="0"/>
                  <a:pt x="145" y="0"/>
                </a:cubicBezTo>
                <a:cubicBezTo>
                  <a:pt x="142" y="0"/>
                  <a:pt x="137" y="2"/>
                  <a:pt x="131" y="6"/>
                </a:cubicBezTo>
                <a:cubicBezTo>
                  <a:pt x="125" y="9"/>
                  <a:pt x="118" y="15"/>
                  <a:pt x="111" y="22"/>
                </a:cubicBezTo>
                <a:cubicBezTo>
                  <a:pt x="103" y="29"/>
                  <a:pt x="94" y="38"/>
                  <a:pt x="84" y="49"/>
                </a:cubicBezTo>
                <a:cubicBezTo>
                  <a:pt x="75" y="59"/>
                  <a:pt x="64" y="72"/>
                  <a:pt x="53" y="85"/>
                </a:cubicBezTo>
                <a:cubicBezTo>
                  <a:pt x="46" y="86"/>
                  <a:pt x="29" y="86"/>
                  <a:pt x="25" y="87"/>
                </a:cubicBezTo>
                <a:cubicBezTo>
                  <a:pt x="20" y="87"/>
                  <a:pt x="17" y="89"/>
                  <a:pt x="14" y="90"/>
                </a:cubicBezTo>
                <a:cubicBezTo>
                  <a:pt x="12" y="92"/>
                  <a:pt x="10" y="94"/>
                  <a:pt x="8" y="96"/>
                </a:cubicBezTo>
                <a:cubicBezTo>
                  <a:pt x="6" y="99"/>
                  <a:pt x="4" y="102"/>
                  <a:pt x="1" y="104"/>
                </a:cubicBezTo>
                <a:cubicBezTo>
                  <a:pt x="0" y="106"/>
                  <a:pt x="0" y="107"/>
                  <a:pt x="0" y="108"/>
                </a:cubicBezTo>
                <a:cubicBezTo>
                  <a:pt x="0" y="110"/>
                  <a:pt x="1" y="110"/>
                  <a:pt x="4" y="110"/>
                </a:cubicBezTo>
                <a:cubicBezTo>
                  <a:pt x="6" y="110"/>
                  <a:pt x="9" y="110"/>
                  <a:pt x="13" y="108"/>
                </a:cubicBezTo>
                <a:cubicBezTo>
                  <a:pt x="18" y="107"/>
                  <a:pt x="22" y="107"/>
                  <a:pt x="24" y="107"/>
                </a:cubicBezTo>
                <a:cubicBezTo>
                  <a:pt x="27" y="106"/>
                  <a:pt x="30" y="106"/>
                  <a:pt x="33" y="106"/>
                </a:cubicBezTo>
                <a:cubicBezTo>
                  <a:pt x="39" y="106"/>
                  <a:pt x="57" y="105"/>
                  <a:pt x="65" y="106"/>
                </a:cubicBezTo>
                <a:cubicBezTo>
                  <a:pt x="72" y="107"/>
                  <a:pt x="80" y="109"/>
                  <a:pt x="89" y="110"/>
                </a:cubicBezTo>
                <a:cubicBezTo>
                  <a:pt x="98" y="112"/>
                  <a:pt x="104" y="113"/>
                  <a:pt x="108" y="114"/>
                </a:cubicBezTo>
                <a:cubicBezTo>
                  <a:pt x="112" y="115"/>
                  <a:pt x="115" y="115"/>
                  <a:pt x="117" y="114"/>
                </a:cubicBezTo>
                <a:cubicBezTo>
                  <a:pt x="119" y="113"/>
                  <a:pt x="120" y="112"/>
                  <a:pt x="123" y="110"/>
                </a:cubicBezTo>
                <a:cubicBezTo>
                  <a:pt x="125" y="108"/>
                  <a:pt x="130" y="104"/>
                  <a:pt x="136" y="98"/>
                </a:cubicBezTo>
                <a:cubicBezTo>
                  <a:pt x="131" y="98"/>
                  <a:pt x="123" y="96"/>
                  <a:pt x="112" y="94"/>
                </a:cubicBezTo>
                <a:cubicBezTo>
                  <a:pt x="100" y="91"/>
                  <a:pt x="92" y="89"/>
                  <a:pt x="86" y="88"/>
                </a:cubicBezTo>
                <a:close/>
              </a:path>
            </a:pathLst>
          </a:custGeom>
          <a:solidFill>
            <a:srgbClr val="E1001A"/>
          </a:solidFill>
          <a:ln w="3175">
            <a:solidFill>
              <a:srgbClr val="FFFFFF"/>
            </a:solidFill>
            <a:miter lim="800000"/>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5" name="Freeform 18"/>
          <p:cNvSpPr>
            <a:spLocks noEditPoints="1"/>
          </p:cNvSpPr>
          <p:nvPr userDrawn="1"/>
        </p:nvSpPr>
        <p:spPr bwMode="auto">
          <a:xfrm>
            <a:off x="1330328" y="233614"/>
            <a:ext cx="393761" cy="119766"/>
          </a:xfrm>
          <a:custGeom>
            <a:avLst/>
            <a:gdLst>
              <a:gd name="T0" fmla="*/ 2147483647 w 187"/>
              <a:gd name="T1" fmla="*/ 2147483647 h 63"/>
              <a:gd name="T2" fmla="*/ 2147483647 w 187"/>
              <a:gd name="T3" fmla="*/ 2147483647 h 63"/>
              <a:gd name="T4" fmla="*/ 2147483647 w 187"/>
              <a:gd name="T5" fmla="*/ 2147483647 h 63"/>
              <a:gd name="T6" fmla="*/ 2147483647 w 187"/>
              <a:gd name="T7" fmla="*/ 2147483647 h 63"/>
              <a:gd name="T8" fmla="*/ 2147483647 w 187"/>
              <a:gd name="T9" fmla="*/ 2147483647 h 63"/>
              <a:gd name="T10" fmla="*/ 2147483647 w 187"/>
              <a:gd name="T11" fmla="*/ 2147483647 h 63"/>
              <a:gd name="T12" fmla="*/ 2147483647 w 187"/>
              <a:gd name="T13" fmla="*/ 2147483647 h 63"/>
              <a:gd name="T14" fmla="*/ 2147483647 w 187"/>
              <a:gd name="T15" fmla="*/ 2147483647 h 63"/>
              <a:gd name="T16" fmla="*/ 2147483647 w 187"/>
              <a:gd name="T17" fmla="*/ 2147483647 h 63"/>
              <a:gd name="T18" fmla="*/ 2147483647 w 187"/>
              <a:gd name="T19" fmla="*/ 2147483647 h 63"/>
              <a:gd name="T20" fmla="*/ 2147483647 w 187"/>
              <a:gd name="T21" fmla="*/ 2147483647 h 63"/>
              <a:gd name="T22" fmla="*/ 2147483647 w 187"/>
              <a:gd name="T23" fmla="*/ 2147483647 h 63"/>
              <a:gd name="T24" fmla="*/ 2147483647 w 187"/>
              <a:gd name="T25" fmla="*/ 2147483647 h 63"/>
              <a:gd name="T26" fmla="*/ 2147483647 w 187"/>
              <a:gd name="T27" fmla="*/ 2147483647 h 63"/>
              <a:gd name="T28" fmla="*/ 2147483647 w 187"/>
              <a:gd name="T29" fmla="*/ 2147483647 h 63"/>
              <a:gd name="T30" fmla="*/ 2147483647 w 187"/>
              <a:gd name="T31" fmla="*/ 2147483647 h 63"/>
              <a:gd name="T32" fmla="*/ 2147483647 w 187"/>
              <a:gd name="T33" fmla="*/ 2147483647 h 63"/>
              <a:gd name="T34" fmla="*/ 2147483647 w 187"/>
              <a:gd name="T35" fmla="*/ 2147483647 h 63"/>
              <a:gd name="T36" fmla="*/ 2147483647 w 187"/>
              <a:gd name="T37" fmla="*/ 2147483647 h 63"/>
              <a:gd name="T38" fmla="*/ 2147483647 w 187"/>
              <a:gd name="T39" fmla="*/ 2147483647 h 63"/>
              <a:gd name="T40" fmla="*/ 2147483647 w 187"/>
              <a:gd name="T41" fmla="*/ 2147483647 h 63"/>
              <a:gd name="T42" fmla="*/ 2147483647 w 187"/>
              <a:gd name="T43" fmla="*/ 2147483647 h 63"/>
              <a:gd name="T44" fmla="*/ 2147483647 w 187"/>
              <a:gd name="T45" fmla="*/ 2147483647 h 63"/>
              <a:gd name="T46" fmla="*/ 2147483647 w 187"/>
              <a:gd name="T47" fmla="*/ 2147483647 h 63"/>
              <a:gd name="T48" fmla="*/ 2147483647 w 187"/>
              <a:gd name="T49" fmla="*/ 2147483647 h 63"/>
              <a:gd name="T50" fmla="*/ 2147483647 w 187"/>
              <a:gd name="T51" fmla="*/ 2147483647 h 63"/>
              <a:gd name="T52" fmla="*/ 2147483647 w 187"/>
              <a:gd name="T53" fmla="*/ 2147483647 h 63"/>
              <a:gd name="T54" fmla="*/ 2147483647 w 187"/>
              <a:gd name="T55" fmla="*/ 2147483647 h 63"/>
              <a:gd name="T56" fmla="*/ 2147483647 w 187"/>
              <a:gd name="T57" fmla="*/ 2147483647 h 63"/>
              <a:gd name="T58" fmla="*/ 2147483647 w 187"/>
              <a:gd name="T59" fmla="*/ 2147483647 h 63"/>
              <a:gd name="T60" fmla="*/ 2147483647 w 187"/>
              <a:gd name="T61" fmla="*/ 2147483647 h 63"/>
              <a:gd name="T62" fmla="*/ 2147483647 w 187"/>
              <a:gd name="T63" fmla="*/ 2147483647 h 63"/>
              <a:gd name="T64" fmla="*/ 2147483647 w 187"/>
              <a:gd name="T65" fmla="*/ 2147483647 h 63"/>
              <a:gd name="T66" fmla="*/ 2147483647 w 187"/>
              <a:gd name="T67" fmla="*/ 2147483647 h 63"/>
              <a:gd name="T68" fmla="*/ 2147483647 w 187"/>
              <a:gd name="T69" fmla="*/ 2147483647 h 63"/>
              <a:gd name="T70" fmla="*/ 2147483647 w 187"/>
              <a:gd name="T71" fmla="*/ 2147483647 h 63"/>
              <a:gd name="T72" fmla="*/ 2147483647 w 187"/>
              <a:gd name="T73" fmla="*/ 2147483647 h 63"/>
              <a:gd name="T74" fmla="*/ 2147483647 w 187"/>
              <a:gd name="T75" fmla="*/ 2147483647 h 63"/>
              <a:gd name="T76" fmla="*/ 2147483647 w 187"/>
              <a:gd name="T77" fmla="*/ 2147483647 h 63"/>
              <a:gd name="T78" fmla="*/ 2147483647 w 187"/>
              <a:gd name="T79" fmla="*/ 2147483647 h 63"/>
              <a:gd name="T80" fmla="*/ 2147483647 w 187"/>
              <a:gd name="T81" fmla="*/ 2147483647 h 63"/>
              <a:gd name="T82" fmla="*/ 2147483647 w 187"/>
              <a:gd name="T83" fmla="*/ 2147483647 h 63"/>
              <a:gd name="T84" fmla="*/ 2147483647 w 187"/>
              <a:gd name="T85" fmla="*/ 2147483647 h 63"/>
              <a:gd name="T86" fmla="*/ 2147483647 w 187"/>
              <a:gd name="T87" fmla="*/ 2147483647 h 63"/>
              <a:gd name="T88" fmla="*/ 2147483647 w 187"/>
              <a:gd name="T89" fmla="*/ 2147483647 h 63"/>
              <a:gd name="T90" fmla="*/ 2147483647 w 187"/>
              <a:gd name="T91" fmla="*/ 2147483647 h 63"/>
              <a:gd name="T92" fmla="*/ 2147483647 w 187"/>
              <a:gd name="T93" fmla="*/ 2147483647 h 63"/>
              <a:gd name="T94" fmla="*/ 2147483647 w 187"/>
              <a:gd name="T95" fmla="*/ 2147483647 h 63"/>
              <a:gd name="T96" fmla="*/ 2147483647 w 187"/>
              <a:gd name="T97" fmla="*/ 2147483647 h 63"/>
              <a:gd name="T98" fmla="*/ 2147483647 w 187"/>
              <a:gd name="T99" fmla="*/ 2147483647 h 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7"/>
              <a:gd name="T151" fmla="*/ 0 h 63"/>
              <a:gd name="T152" fmla="*/ 187 w 187"/>
              <a:gd name="T153" fmla="*/ 63 h 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7" h="63">
                <a:moveTo>
                  <a:pt x="174" y="43"/>
                </a:moveTo>
                <a:cubicBezTo>
                  <a:pt x="170" y="45"/>
                  <a:pt x="167" y="47"/>
                  <a:pt x="163" y="48"/>
                </a:cubicBezTo>
                <a:cubicBezTo>
                  <a:pt x="161" y="49"/>
                  <a:pt x="159" y="49"/>
                  <a:pt x="157" y="49"/>
                </a:cubicBezTo>
                <a:cubicBezTo>
                  <a:pt x="156" y="50"/>
                  <a:pt x="154" y="50"/>
                  <a:pt x="153" y="50"/>
                </a:cubicBezTo>
                <a:cubicBezTo>
                  <a:pt x="150" y="50"/>
                  <a:pt x="147" y="49"/>
                  <a:pt x="145" y="47"/>
                </a:cubicBezTo>
                <a:cubicBezTo>
                  <a:pt x="143" y="45"/>
                  <a:pt x="142" y="43"/>
                  <a:pt x="142" y="40"/>
                </a:cubicBezTo>
                <a:cubicBezTo>
                  <a:pt x="142" y="37"/>
                  <a:pt x="142" y="37"/>
                  <a:pt x="142" y="37"/>
                </a:cubicBezTo>
                <a:cubicBezTo>
                  <a:pt x="148" y="36"/>
                  <a:pt x="153" y="34"/>
                  <a:pt x="157" y="32"/>
                </a:cubicBezTo>
                <a:cubicBezTo>
                  <a:pt x="161" y="30"/>
                  <a:pt x="164" y="29"/>
                  <a:pt x="166" y="28"/>
                </a:cubicBezTo>
                <a:cubicBezTo>
                  <a:pt x="173" y="24"/>
                  <a:pt x="178" y="21"/>
                  <a:pt x="181" y="18"/>
                </a:cubicBezTo>
                <a:cubicBezTo>
                  <a:pt x="184" y="14"/>
                  <a:pt x="186" y="11"/>
                  <a:pt x="186" y="7"/>
                </a:cubicBezTo>
                <a:cubicBezTo>
                  <a:pt x="186" y="5"/>
                  <a:pt x="185" y="3"/>
                  <a:pt x="183" y="2"/>
                </a:cubicBezTo>
                <a:cubicBezTo>
                  <a:pt x="181" y="1"/>
                  <a:pt x="179" y="0"/>
                  <a:pt x="175" y="0"/>
                </a:cubicBezTo>
                <a:cubicBezTo>
                  <a:pt x="172" y="0"/>
                  <a:pt x="167" y="1"/>
                  <a:pt x="162" y="3"/>
                </a:cubicBezTo>
                <a:cubicBezTo>
                  <a:pt x="160" y="3"/>
                  <a:pt x="159" y="4"/>
                  <a:pt x="157" y="4"/>
                </a:cubicBezTo>
                <a:cubicBezTo>
                  <a:pt x="154" y="6"/>
                  <a:pt x="150" y="8"/>
                  <a:pt x="146" y="11"/>
                </a:cubicBezTo>
                <a:cubicBezTo>
                  <a:pt x="139" y="16"/>
                  <a:pt x="133" y="21"/>
                  <a:pt x="130" y="26"/>
                </a:cubicBezTo>
                <a:cubicBezTo>
                  <a:pt x="128" y="28"/>
                  <a:pt x="127" y="31"/>
                  <a:pt x="126" y="34"/>
                </a:cubicBezTo>
                <a:cubicBezTo>
                  <a:pt x="124" y="35"/>
                  <a:pt x="124" y="35"/>
                  <a:pt x="124" y="35"/>
                </a:cubicBezTo>
                <a:cubicBezTo>
                  <a:pt x="124" y="35"/>
                  <a:pt x="124" y="35"/>
                  <a:pt x="124" y="35"/>
                </a:cubicBezTo>
                <a:cubicBezTo>
                  <a:pt x="119" y="39"/>
                  <a:pt x="114" y="42"/>
                  <a:pt x="111" y="43"/>
                </a:cubicBezTo>
                <a:cubicBezTo>
                  <a:pt x="108" y="45"/>
                  <a:pt x="106" y="46"/>
                  <a:pt x="104" y="46"/>
                </a:cubicBezTo>
                <a:cubicBezTo>
                  <a:pt x="101" y="46"/>
                  <a:pt x="100" y="44"/>
                  <a:pt x="100" y="42"/>
                </a:cubicBezTo>
                <a:cubicBezTo>
                  <a:pt x="100" y="38"/>
                  <a:pt x="106" y="30"/>
                  <a:pt x="118" y="20"/>
                </a:cubicBezTo>
                <a:cubicBezTo>
                  <a:pt x="121" y="17"/>
                  <a:pt x="122" y="15"/>
                  <a:pt x="122" y="14"/>
                </a:cubicBezTo>
                <a:cubicBezTo>
                  <a:pt x="122" y="12"/>
                  <a:pt x="122" y="9"/>
                  <a:pt x="121" y="7"/>
                </a:cubicBezTo>
                <a:cubicBezTo>
                  <a:pt x="120" y="4"/>
                  <a:pt x="119" y="3"/>
                  <a:pt x="118" y="3"/>
                </a:cubicBezTo>
                <a:cubicBezTo>
                  <a:pt x="115" y="3"/>
                  <a:pt x="112" y="4"/>
                  <a:pt x="109" y="6"/>
                </a:cubicBezTo>
                <a:cubicBezTo>
                  <a:pt x="102" y="10"/>
                  <a:pt x="96" y="13"/>
                  <a:pt x="91" y="17"/>
                </a:cubicBezTo>
                <a:cubicBezTo>
                  <a:pt x="86" y="21"/>
                  <a:pt x="82" y="24"/>
                  <a:pt x="78" y="28"/>
                </a:cubicBezTo>
                <a:cubicBezTo>
                  <a:pt x="74" y="31"/>
                  <a:pt x="71" y="34"/>
                  <a:pt x="69" y="36"/>
                </a:cubicBezTo>
                <a:cubicBezTo>
                  <a:pt x="67" y="38"/>
                  <a:pt x="65" y="39"/>
                  <a:pt x="65" y="39"/>
                </a:cubicBezTo>
                <a:cubicBezTo>
                  <a:pt x="63" y="39"/>
                  <a:pt x="63" y="38"/>
                  <a:pt x="63" y="37"/>
                </a:cubicBezTo>
                <a:cubicBezTo>
                  <a:pt x="63" y="34"/>
                  <a:pt x="68" y="28"/>
                  <a:pt x="79" y="18"/>
                </a:cubicBezTo>
                <a:cubicBezTo>
                  <a:pt x="80" y="16"/>
                  <a:pt x="81" y="16"/>
                  <a:pt x="82" y="15"/>
                </a:cubicBezTo>
                <a:cubicBezTo>
                  <a:pt x="82" y="15"/>
                  <a:pt x="83" y="14"/>
                  <a:pt x="83" y="13"/>
                </a:cubicBezTo>
                <a:cubicBezTo>
                  <a:pt x="83" y="13"/>
                  <a:pt x="84" y="12"/>
                  <a:pt x="84" y="12"/>
                </a:cubicBezTo>
                <a:cubicBezTo>
                  <a:pt x="84" y="10"/>
                  <a:pt x="83" y="10"/>
                  <a:pt x="82" y="9"/>
                </a:cubicBezTo>
                <a:cubicBezTo>
                  <a:pt x="80" y="8"/>
                  <a:pt x="79" y="8"/>
                  <a:pt x="76" y="8"/>
                </a:cubicBezTo>
                <a:cubicBezTo>
                  <a:pt x="73" y="8"/>
                  <a:pt x="70" y="9"/>
                  <a:pt x="67" y="12"/>
                </a:cubicBezTo>
                <a:cubicBezTo>
                  <a:pt x="63" y="15"/>
                  <a:pt x="59" y="19"/>
                  <a:pt x="55" y="25"/>
                </a:cubicBezTo>
                <a:cubicBezTo>
                  <a:pt x="52" y="28"/>
                  <a:pt x="51" y="30"/>
                  <a:pt x="49" y="32"/>
                </a:cubicBezTo>
                <a:cubicBezTo>
                  <a:pt x="49" y="32"/>
                  <a:pt x="49" y="33"/>
                  <a:pt x="49" y="33"/>
                </a:cubicBezTo>
                <a:cubicBezTo>
                  <a:pt x="49" y="34"/>
                  <a:pt x="49" y="34"/>
                  <a:pt x="49" y="35"/>
                </a:cubicBezTo>
                <a:cubicBezTo>
                  <a:pt x="48" y="36"/>
                  <a:pt x="48" y="36"/>
                  <a:pt x="48" y="36"/>
                </a:cubicBezTo>
                <a:cubicBezTo>
                  <a:pt x="43" y="39"/>
                  <a:pt x="38" y="42"/>
                  <a:pt x="35" y="43"/>
                </a:cubicBezTo>
                <a:cubicBezTo>
                  <a:pt x="31" y="45"/>
                  <a:pt x="28" y="46"/>
                  <a:pt x="25" y="46"/>
                </a:cubicBezTo>
                <a:cubicBezTo>
                  <a:pt x="21" y="46"/>
                  <a:pt x="19" y="46"/>
                  <a:pt x="17" y="44"/>
                </a:cubicBezTo>
                <a:cubicBezTo>
                  <a:pt x="15" y="43"/>
                  <a:pt x="15" y="41"/>
                  <a:pt x="15" y="39"/>
                </a:cubicBezTo>
                <a:cubicBezTo>
                  <a:pt x="15" y="37"/>
                  <a:pt x="15" y="35"/>
                  <a:pt x="17" y="33"/>
                </a:cubicBezTo>
                <a:cubicBezTo>
                  <a:pt x="19" y="31"/>
                  <a:pt x="23" y="28"/>
                  <a:pt x="29" y="24"/>
                </a:cubicBezTo>
                <a:cubicBezTo>
                  <a:pt x="31" y="22"/>
                  <a:pt x="34" y="20"/>
                  <a:pt x="36" y="16"/>
                </a:cubicBezTo>
                <a:cubicBezTo>
                  <a:pt x="39" y="12"/>
                  <a:pt x="40" y="9"/>
                  <a:pt x="40" y="7"/>
                </a:cubicBezTo>
                <a:cubicBezTo>
                  <a:pt x="40" y="5"/>
                  <a:pt x="38" y="4"/>
                  <a:pt x="34" y="4"/>
                </a:cubicBezTo>
                <a:cubicBezTo>
                  <a:pt x="26" y="4"/>
                  <a:pt x="17" y="10"/>
                  <a:pt x="7" y="22"/>
                </a:cubicBezTo>
                <a:cubicBezTo>
                  <a:pt x="7" y="22"/>
                  <a:pt x="7" y="23"/>
                  <a:pt x="6" y="23"/>
                </a:cubicBezTo>
                <a:cubicBezTo>
                  <a:pt x="5" y="25"/>
                  <a:pt x="4" y="27"/>
                  <a:pt x="3" y="28"/>
                </a:cubicBezTo>
                <a:cubicBezTo>
                  <a:pt x="2" y="29"/>
                  <a:pt x="2" y="30"/>
                  <a:pt x="1" y="32"/>
                </a:cubicBezTo>
                <a:cubicBezTo>
                  <a:pt x="1" y="34"/>
                  <a:pt x="0" y="37"/>
                  <a:pt x="0" y="39"/>
                </a:cubicBezTo>
                <a:cubicBezTo>
                  <a:pt x="0" y="44"/>
                  <a:pt x="2" y="49"/>
                  <a:pt x="4" y="54"/>
                </a:cubicBezTo>
                <a:cubicBezTo>
                  <a:pt x="5" y="55"/>
                  <a:pt x="6" y="56"/>
                  <a:pt x="6" y="57"/>
                </a:cubicBezTo>
                <a:cubicBezTo>
                  <a:pt x="9" y="60"/>
                  <a:pt x="12" y="61"/>
                  <a:pt x="17" y="61"/>
                </a:cubicBezTo>
                <a:cubicBezTo>
                  <a:pt x="21" y="61"/>
                  <a:pt x="26" y="60"/>
                  <a:pt x="32" y="56"/>
                </a:cubicBezTo>
                <a:cubicBezTo>
                  <a:pt x="37" y="53"/>
                  <a:pt x="42" y="48"/>
                  <a:pt x="48" y="42"/>
                </a:cubicBezTo>
                <a:cubicBezTo>
                  <a:pt x="48" y="42"/>
                  <a:pt x="49" y="42"/>
                  <a:pt x="49" y="42"/>
                </a:cubicBezTo>
                <a:cubicBezTo>
                  <a:pt x="49" y="44"/>
                  <a:pt x="49" y="46"/>
                  <a:pt x="49" y="47"/>
                </a:cubicBezTo>
                <a:cubicBezTo>
                  <a:pt x="50" y="49"/>
                  <a:pt x="50" y="51"/>
                  <a:pt x="51" y="52"/>
                </a:cubicBezTo>
                <a:cubicBezTo>
                  <a:pt x="53" y="56"/>
                  <a:pt x="55" y="58"/>
                  <a:pt x="57" y="58"/>
                </a:cubicBezTo>
                <a:cubicBezTo>
                  <a:pt x="59" y="58"/>
                  <a:pt x="60" y="57"/>
                  <a:pt x="61" y="56"/>
                </a:cubicBezTo>
                <a:cubicBezTo>
                  <a:pt x="63" y="55"/>
                  <a:pt x="65" y="53"/>
                  <a:pt x="68" y="49"/>
                </a:cubicBezTo>
                <a:cubicBezTo>
                  <a:pt x="71" y="46"/>
                  <a:pt x="74" y="43"/>
                  <a:pt x="76" y="41"/>
                </a:cubicBezTo>
                <a:cubicBezTo>
                  <a:pt x="79" y="38"/>
                  <a:pt x="82" y="35"/>
                  <a:pt x="86" y="32"/>
                </a:cubicBezTo>
                <a:cubicBezTo>
                  <a:pt x="92" y="27"/>
                  <a:pt x="97" y="24"/>
                  <a:pt x="101" y="23"/>
                </a:cubicBezTo>
                <a:cubicBezTo>
                  <a:pt x="97" y="27"/>
                  <a:pt x="95" y="31"/>
                  <a:pt x="92" y="34"/>
                </a:cubicBezTo>
                <a:cubicBezTo>
                  <a:pt x="90" y="38"/>
                  <a:pt x="88" y="40"/>
                  <a:pt x="87" y="42"/>
                </a:cubicBezTo>
                <a:cubicBezTo>
                  <a:pt x="85" y="44"/>
                  <a:pt x="85" y="46"/>
                  <a:pt x="84" y="47"/>
                </a:cubicBezTo>
                <a:cubicBezTo>
                  <a:pt x="83" y="49"/>
                  <a:pt x="83" y="51"/>
                  <a:pt x="83" y="53"/>
                </a:cubicBezTo>
                <a:cubicBezTo>
                  <a:pt x="83" y="58"/>
                  <a:pt x="86" y="61"/>
                  <a:pt x="91" y="61"/>
                </a:cubicBezTo>
                <a:cubicBezTo>
                  <a:pt x="94" y="61"/>
                  <a:pt x="99" y="60"/>
                  <a:pt x="104" y="57"/>
                </a:cubicBezTo>
                <a:cubicBezTo>
                  <a:pt x="109" y="53"/>
                  <a:pt x="116" y="48"/>
                  <a:pt x="125" y="41"/>
                </a:cubicBezTo>
                <a:cubicBezTo>
                  <a:pt x="125" y="41"/>
                  <a:pt x="125" y="41"/>
                  <a:pt x="125" y="41"/>
                </a:cubicBezTo>
                <a:cubicBezTo>
                  <a:pt x="125" y="41"/>
                  <a:pt x="125" y="41"/>
                  <a:pt x="125" y="41"/>
                </a:cubicBezTo>
                <a:cubicBezTo>
                  <a:pt x="125" y="44"/>
                  <a:pt x="125" y="46"/>
                  <a:pt x="125" y="48"/>
                </a:cubicBezTo>
                <a:cubicBezTo>
                  <a:pt x="126" y="52"/>
                  <a:pt x="128" y="55"/>
                  <a:pt x="130" y="57"/>
                </a:cubicBezTo>
                <a:cubicBezTo>
                  <a:pt x="134" y="61"/>
                  <a:pt x="139" y="63"/>
                  <a:pt x="145" y="63"/>
                </a:cubicBezTo>
                <a:cubicBezTo>
                  <a:pt x="149" y="63"/>
                  <a:pt x="153" y="62"/>
                  <a:pt x="157" y="60"/>
                </a:cubicBezTo>
                <a:cubicBezTo>
                  <a:pt x="160" y="60"/>
                  <a:pt x="163" y="58"/>
                  <a:pt x="165" y="57"/>
                </a:cubicBezTo>
                <a:cubicBezTo>
                  <a:pt x="172" y="53"/>
                  <a:pt x="179" y="47"/>
                  <a:pt x="187" y="40"/>
                </a:cubicBezTo>
                <a:cubicBezTo>
                  <a:pt x="187" y="35"/>
                  <a:pt x="187" y="35"/>
                  <a:pt x="187" y="35"/>
                </a:cubicBezTo>
                <a:cubicBezTo>
                  <a:pt x="182" y="38"/>
                  <a:pt x="178" y="41"/>
                  <a:pt x="174" y="43"/>
                </a:cubicBezTo>
                <a:moveTo>
                  <a:pt x="147" y="23"/>
                </a:moveTo>
                <a:cubicBezTo>
                  <a:pt x="150" y="20"/>
                  <a:pt x="152" y="18"/>
                  <a:pt x="155" y="16"/>
                </a:cubicBezTo>
                <a:cubicBezTo>
                  <a:pt x="156" y="15"/>
                  <a:pt x="157" y="15"/>
                  <a:pt x="157" y="15"/>
                </a:cubicBezTo>
                <a:cubicBezTo>
                  <a:pt x="159" y="13"/>
                  <a:pt x="161" y="12"/>
                  <a:pt x="164" y="11"/>
                </a:cubicBezTo>
                <a:cubicBezTo>
                  <a:pt x="166" y="10"/>
                  <a:pt x="168" y="9"/>
                  <a:pt x="170" y="9"/>
                </a:cubicBezTo>
                <a:cubicBezTo>
                  <a:pt x="171" y="9"/>
                  <a:pt x="172" y="10"/>
                  <a:pt x="172" y="11"/>
                </a:cubicBezTo>
                <a:cubicBezTo>
                  <a:pt x="172" y="12"/>
                  <a:pt x="171" y="14"/>
                  <a:pt x="169" y="17"/>
                </a:cubicBezTo>
                <a:cubicBezTo>
                  <a:pt x="167" y="19"/>
                  <a:pt x="163" y="22"/>
                  <a:pt x="159" y="25"/>
                </a:cubicBezTo>
                <a:cubicBezTo>
                  <a:pt x="158" y="25"/>
                  <a:pt x="158" y="26"/>
                  <a:pt x="157" y="26"/>
                </a:cubicBezTo>
                <a:cubicBezTo>
                  <a:pt x="153" y="28"/>
                  <a:pt x="148" y="30"/>
                  <a:pt x="143" y="32"/>
                </a:cubicBezTo>
                <a:cubicBezTo>
                  <a:pt x="144" y="29"/>
                  <a:pt x="145" y="26"/>
                  <a:pt x="147" y="23"/>
                </a:cubicBezTo>
                <a:close/>
              </a:path>
            </a:pathLst>
          </a:custGeom>
          <a:solidFill>
            <a:srgbClr val="E1001A"/>
          </a:solidFill>
          <a:ln w="3175">
            <a:solidFill>
              <a:srgbClr val="FFFFFF"/>
            </a:solidFill>
            <a:miter lim="800000"/>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6" name="Freeform 22"/>
          <p:cNvSpPr>
            <a:spLocks/>
          </p:cNvSpPr>
          <p:nvPr userDrawn="1"/>
        </p:nvSpPr>
        <p:spPr bwMode="auto">
          <a:xfrm>
            <a:off x="1399080" y="199215"/>
            <a:ext cx="41965" cy="33759"/>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0 h 18"/>
              <a:gd name="T14" fmla="*/ 2147483647 w 20"/>
              <a:gd name="T15" fmla="*/ 2147483647 h 18"/>
              <a:gd name="T16" fmla="*/ 0 w 20"/>
              <a:gd name="T17" fmla="*/ 2147483647 h 18"/>
              <a:gd name="T18" fmla="*/ 2147483647 w 20"/>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8"/>
              <a:gd name="T32" fmla="*/ 20 w 2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8">
                <a:moveTo>
                  <a:pt x="2" y="16"/>
                </a:moveTo>
                <a:cubicBezTo>
                  <a:pt x="4" y="17"/>
                  <a:pt x="6" y="18"/>
                  <a:pt x="7" y="18"/>
                </a:cubicBezTo>
                <a:cubicBezTo>
                  <a:pt x="9" y="18"/>
                  <a:pt x="11" y="17"/>
                  <a:pt x="13" y="16"/>
                </a:cubicBezTo>
                <a:cubicBezTo>
                  <a:pt x="14" y="15"/>
                  <a:pt x="15" y="15"/>
                  <a:pt x="16" y="13"/>
                </a:cubicBezTo>
                <a:cubicBezTo>
                  <a:pt x="19" y="10"/>
                  <a:pt x="20" y="8"/>
                  <a:pt x="20" y="5"/>
                </a:cubicBezTo>
                <a:cubicBezTo>
                  <a:pt x="20" y="4"/>
                  <a:pt x="20" y="2"/>
                  <a:pt x="18" y="1"/>
                </a:cubicBezTo>
                <a:cubicBezTo>
                  <a:pt x="17" y="0"/>
                  <a:pt x="15" y="0"/>
                  <a:pt x="13" y="0"/>
                </a:cubicBezTo>
                <a:cubicBezTo>
                  <a:pt x="10" y="0"/>
                  <a:pt x="7" y="1"/>
                  <a:pt x="4" y="4"/>
                </a:cubicBezTo>
                <a:cubicBezTo>
                  <a:pt x="1" y="7"/>
                  <a:pt x="0" y="10"/>
                  <a:pt x="0" y="12"/>
                </a:cubicBezTo>
                <a:cubicBezTo>
                  <a:pt x="0" y="14"/>
                  <a:pt x="1" y="15"/>
                  <a:pt x="2" y="16"/>
                </a:cubicBezTo>
                <a:close/>
              </a:path>
            </a:pathLst>
          </a:custGeom>
          <a:solidFill>
            <a:srgbClr val="E1001A"/>
          </a:solidFill>
          <a:ln w="3175">
            <a:solidFill>
              <a:srgbClr val="FFFFFF"/>
            </a:solidFill>
            <a:round/>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7" name="Rectangle 19"/>
          <p:cNvSpPr>
            <a:spLocks noChangeArrowheads="1"/>
          </p:cNvSpPr>
          <p:nvPr userDrawn="1"/>
        </p:nvSpPr>
        <p:spPr bwMode="auto">
          <a:xfrm>
            <a:off x="367362" y="366533"/>
            <a:ext cx="75895" cy="64304"/>
          </a:xfrm>
          <a:prstGeom prst="rect">
            <a:avLst/>
          </a:prstGeom>
          <a:solidFill>
            <a:srgbClr val="E1001A"/>
          </a:solidFill>
          <a:ln w="3175">
            <a:solidFill>
              <a:srgbClr val="FFFFFF"/>
            </a:solidFill>
            <a:miter lim="800000"/>
            <a:headEnd/>
            <a:tailEnd/>
          </a:ln>
        </p:spPr>
        <p:txBody>
          <a:bodyPr lIns="49451" tIns="24725" rIns="49451" bIns="24725"/>
          <a:lstStyle/>
          <a:p>
            <a:endParaRPr lang="ru-RU" sz="1300" dirty="0">
              <a:latin typeface="Times New Roman" pitchFamily="18" charset="0"/>
            </a:endParaRPr>
          </a:p>
        </p:txBody>
      </p:sp>
      <p:sp>
        <p:nvSpPr>
          <p:cNvPr id="18" name="Rectangle 19"/>
          <p:cNvSpPr>
            <a:spLocks noChangeArrowheads="1"/>
          </p:cNvSpPr>
          <p:nvPr userDrawn="1"/>
        </p:nvSpPr>
        <p:spPr bwMode="auto">
          <a:xfrm>
            <a:off x="1726759" y="366533"/>
            <a:ext cx="75895" cy="64304"/>
          </a:xfrm>
          <a:prstGeom prst="rect">
            <a:avLst/>
          </a:prstGeom>
          <a:solidFill>
            <a:srgbClr val="E1001A"/>
          </a:solidFill>
          <a:ln w="3175">
            <a:solidFill>
              <a:srgbClr val="FFFFFF"/>
            </a:solidFill>
            <a:miter lim="800000"/>
            <a:headEnd/>
            <a:tailEnd/>
          </a:ln>
        </p:spPr>
        <p:txBody>
          <a:bodyPr lIns="49451" tIns="24725" rIns="49451" bIns="24725"/>
          <a:lstStyle/>
          <a:p>
            <a:endParaRPr lang="ru-RU" sz="1300" dirty="0">
              <a:latin typeface="Times New Roman" pitchFamily="18" charset="0"/>
            </a:endParaRPr>
          </a:p>
        </p:txBody>
      </p:sp>
      <p:sp>
        <p:nvSpPr>
          <p:cNvPr id="19" name="Rectangle 19"/>
          <p:cNvSpPr>
            <a:spLocks noChangeArrowheads="1"/>
          </p:cNvSpPr>
          <p:nvPr userDrawn="1"/>
        </p:nvSpPr>
        <p:spPr bwMode="auto">
          <a:xfrm>
            <a:off x="446369" y="366533"/>
            <a:ext cx="725345" cy="64304"/>
          </a:xfrm>
          <a:prstGeom prst="rect">
            <a:avLst/>
          </a:prstGeom>
          <a:solidFill>
            <a:srgbClr val="E1001A"/>
          </a:solidFill>
          <a:ln w="3175">
            <a:solidFill>
              <a:srgbClr val="FFFFFF"/>
            </a:solidFill>
            <a:miter lim="800000"/>
            <a:headEnd/>
            <a:tailEnd/>
          </a:ln>
        </p:spPr>
        <p:txBody>
          <a:bodyPr lIns="19469" tIns="0" rIns="19469" bIns="0" anchor="ctr" anchorCtr="0">
            <a:noAutofit/>
          </a:bodyPr>
          <a:lstStyle/>
          <a:p>
            <a:pPr algn="ctr"/>
            <a:r>
              <a:rPr lang="ru-RU" sz="400" b="1" kern="2700" dirty="0">
                <a:solidFill>
                  <a:schemeClr val="bg1"/>
                </a:solidFill>
                <a:latin typeface="Calibri" panose="020F0502020204030204" pitchFamily="34" charset="0"/>
                <a:cs typeface="Arial" panose="020B0604020202020204" pitchFamily="34" charset="0"/>
              </a:rPr>
              <a:t>информационное агентство</a:t>
            </a:r>
          </a:p>
        </p:txBody>
      </p:sp>
      <p:sp>
        <p:nvSpPr>
          <p:cNvPr id="20" name="Rectangle 19"/>
          <p:cNvSpPr>
            <a:spLocks noChangeArrowheads="1"/>
          </p:cNvSpPr>
          <p:nvPr userDrawn="1"/>
        </p:nvSpPr>
        <p:spPr bwMode="auto">
          <a:xfrm>
            <a:off x="1174163" y="366533"/>
            <a:ext cx="550147" cy="64304"/>
          </a:xfrm>
          <a:prstGeom prst="rect">
            <a:avLst/>
          </a:prstGeom>
          <a:solidFill>
            <a:srgbClr val="0066AF"/>
          </a:solidFill>
          <a:ln w="3175">
            <a:solidFill>
              <a:srgbClr val="FFFFFF"/>
            </a:solidFill>
            <a:miter lim="800000"/>
            <a:headEnd/>
            <a:tailEnd/>
          </a:ln>
        </p:spPr>
        <p:txBody>
          <a:bodyPr lIns="19469" tIns="0" rIns="19469" bIns="0" anchor="ctr" anchorCtr="0">
            <a:noAutofit/>
          </a:bodyPr>
          <a:lstStyle/>
          <a:p>
            <a:pPr algn="ctr"/>
            <a:r>
              <a:rPr lang="en-US" sz="400" b="1" spc="11" dirty="0">
                <a:solidFill>
                  <a:schemeClr val="bg1"/>
                </a:solidFill>
                <a:latin typeface="Calibri" panose="020F0502020204030204" pitchFamily="34" charset="0"/>
                <a:cs typeface="Arial" panose="020B0604020202020204" pitchFamily="34" charset="0"/>
              </a:rPr>
              <a:t>information agency</a:t>
            </a:r>
            <a:endParaRPr lang="ru-RU" sz="400" b="1" spc="11" dirty="0">
              <a:solidFill>
                <a:schemeClr val="bg1"/>
              </a:solidFill>
              <a:latin typeface="Calibri" panose="020F0502020204030204" pitchFamily="34" charset="0"/>
              <a:cs typeface="Arial" panose="020B0604020202020204" pitchFamily="34" charset="0"/>
            </a:endParaRPr>
          </a:p>
        </p:txBody>
      </p:sp>
      <p:sp>
        <p:nvSpPr>
          <p:cNvPr id="22" name="Прямоугольник 21"/>
          <p:cNvSpPr/>
          <p:nvPr userDrawn="1"/>
        </p:nvSpPr>
        <p:spPr>
          <a:xfrm>
            <a:off x="372566" y="2552752"/>
            <a:ext cx="8398868" cy="23149"/>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algn="ctr"/>
            <a:endParaRPr lang="ru-RU" dirty="0"/>
          </a:p>
        </p:txBody>
      </p:sp>
      <p:sp>
        <p:nvSpPr>
          <p:cNvPr id="23" name="Прямоугольник 22"/>
          <p:cNvSpPr/>
          <p:nvPr userDrawn="1"/>
        </p:nvSpPr>
        <p:spPr>
          <a:xfrm>
            <a:off x="-4561" y="4792244"/>
            <a:ext cx="9148561" cy="351256"/>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algn="ctr"/>
            <a:endParaRPr lang="ru-RU" dirty="0"/>
          </a:p>
        </p:txBody>
      </p:sp>
      <p:graphicFrame>
        <p:nvGraphicFramePr>
          <p:cNvPr id="24" name="Таблица 23"/>
          <p:cNvGraphicFramePr>
            <a:graphicFrameLocks noGrp="1"/>
          </p:cNvGraphicFramePr>
          <p:nvPr userDrawn="1">
            <p:extLst>
              <p:ext uri="{D42A27DB-BD31-4B8C-83A1-F6EECF244321}">
                <p14:modId xmlns:p14="http://schemas.microsoft.com/office/powerpoint/2010/main" val="3460293837"/>
              </p:ext>
            </p:extLst>
          </p:nvPr>
        </p:nvGraphicFramePr>
        <p:xfrm>
          <a:off x="361014" y="4795473"/>
          <a:ext cx="8481111" cy="357009"/>
        </p:xfrm>
        <a:graphic>
          <a:graphicData uri="http://schemas.openxmlformats.org/drawingml/2006/table">
            <a:tbl>
              <a:tblPr firstRow="1" bandRow="1">
                <a:tableStyleId>{5C22544A-7EE6-4342-B048-85BDC9FD1C3A}</a:tableStyleId>
              </a:tblPr>
              <a:tblGrid>
                <a:gridCol w="4246029">
                  <a:extLst>
                    <a:ext uri="{9D8B030D-6E8A-4147-A177-3AD203B41FA5}">
                      <a16:colId xmlns:a16="http://schemas.microsoft.com/office/drawing/2014/main" val="20000"/>
                    </a:ext>
                  </a:extLst>
                </a:gridCol>
                <a:gridCol w="4235082">
                  <a:extLst>
                    <a:ext uri="{9D8B030D-6E8A-4147-A177-3AD203B41FA5}">
                      <a16:colId xmlns:a16="http://schemas.microsoft.com/office/drawing/2014/main" val="20001"/>
                    </a:ext>
                  </a:extLst>
                </a:gridCol>
              </a:tblGrid>
              <a:tr h="357009">
                <a:tc>
                  <a:txBody>
                    <a:bodyPr/>
                    <a:lstStyle/>
                    <a:p>
                      <a:pPr algn="l"/>
                      <a:r>
                        <a:rPr lang="ru-RU" sz="700" b="0" kern="1200" dirty="0">
                          <a:solidFill>
                            <a:srgbClr val="595959"/>
                          </a:solidFill>
                          <a:latin typeface="Roboto Condensed"/>
                          <a:ea typeface="+mn-ea"/>
                          <a:cs typeface="Roboto Condensed"/>
                        </a:rPr>
                        <a:t> </a:t>
                      </a:r>
                      <a:endParaRPr lang="en-US" sz="700" b="0" kern="1200" dirty="0">
                        <a:solidFill>
                          <a:srgbClr val="595959"/>
                        </a:solidFill>
                        <a:latin typeface="Roboto Condensed"/>
                        <a:ea typeface="+mn-ea"/>
                        <a:cs typeface="Roboto Condensed"/>
                      </a:endParaRPr>
                    </a:p>
                    <a:p>
                      <a:pPr algn="l"/>
                      <a:r>
                        <a:rPr lang="en-US" sz="600" b="0" i="0" dirty="0">
                          <a:solidFill>
                            <a:srgbClr val="595959"/>
                          </a:solidFill>
                          <a:latin typeface="Roboto Condensed" panose="02000000000000000000" pitchFamily="2" charset="0"/>
                          <a:ea typeface="Roboto Condensed" panose="02000000000000000000" pitchFamily="2" charset="0"/>
                          <a:cs typeface="Roboto Condensed" panose="02000000000000000000" pitchFamily="2" charset="0"/>
                        </a:rPr>
                        <a:t>www.infoline.spb.ru | www.advis.ru | +78123226848 | +74957727640</a:t>
                      </a:r>
                      <a:endParaRPr lang="ru-RU" sz="600" b="0" kern="1200" dirty="0">
                        <a:solidFill>
                          <a:srgbClr val="595959"/>
                        </a:solidFill>
                        <a:latin typeface="Roboto Condensed"/>
                        <a:ea typeface="+mn-ea"/>
                        <a:cs typeface="Roboto Condensed"/>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r"/>
                      <a:r>
                        <a:rPr lang="ru-RU" sz="700" b="0" kern="1200" dirty="0">
                          <a:solidFill>
                            <a:srgbClr val="595959"/>
                          </a:solidFill>
                          <a:latin typeface="Roboto Condensed"/>
                          <a:ea typeface="+mn-ea"/>
                          <a:cs typeface="Roboto Condensed"/>
                        </a:rPr>
                        <a:t>Подготовлено INFOLine в декабре 2025 года</a:t>
                      </a:r>
                      <a:endParaRPr lang="en-US" sz="700" b="0" kern="1200" dirty="0">
                        <a:solidFill>
                          <a:srgbClr val="595959"/>
                        </a:solidFill>
                        <a:latin typeface="Roboto Condensed"/>
                        <a:ea typeface="+mn-ea"/>
                        <a:cs typeface="Roboto Condensed"/>
                      </a:endParaRPr>
                    </a:p>
                    <a:p>
                      <a:pPr algn="r"/>
                      <a:endParaRPr lang="ru-RU" sz="600" b="0" kern="1200" dirty="0">
                        <a:solidFill>
                          <a:srgbClr val="595959"/>
                        </a:solidFill>
                        <a:latin typeface="Roboto Condensed"/>
                        <a:ea typeface="+mn-ea"/>
                        <a:cs typeface="Roboto Condensed"/>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1" name="Прямоугольник 20">
            <a:hlinkClick r:id="rId2"/>
          </p:cNvPr>
          <p:cNvSpPr/>
          <p:nvPr userDrawn="1"/>
        </p:nvSpPr>
        <p:spPr>
          <a:xfrm>
            <a:off x="400547" y="4972634"/>
            <a:ext cx="651075"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5" name="Прямоугольник 24">
            <a:hlinkClick r:id="rId3"/>
          </p:cNvPr>
          <p:cNvSpPr/>
          <p:nvPr userDrawn="1"/>
        </p:nvSpPr>
        <p:spPr>
          <a:xfrm>
            <a:off x="1065879" y="4972634"/>
            <a:ext cx="452876"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7" name="Прямоугольник 26">
            <a:hlinkClick r:id="rId2"/>
          </p:cNvPr>
          <p:cNvSpPr/>
          <p:nvPr userDrawn="1"/>
        </p:nvSpPr>
        <p:spPr>
          <a:xfrm>
            <a:off x="8449072" y="4876993"/>
            <a:ext cx="325538"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8" name="Номер слайда 6"/>
          <p:cNvSpPr txBox="1">
            <a:spLocks/>
          </p:cNvSpPr>
          <p:nvPr userDrawn="1"/>
        </p:nvSpPr>
        <p:spPr>
          <a:xfrm>
            <a:off x="7638281" y="4930993"/>
            <a:ext cx="1200033" cy="184873"/>
          </a:xfrm>
          <a:prstGeom prst="rect">
            <a:avLst/>
          </a:prstGeom>
        </p:spPr>
        <p:txBody>
          <a:bodyPr vert="horz" lIns="49451" tIns="24725" rIns="49451" bIns="24725"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94508" rtl="0" eaLnBrk="1" fontAlgn="auto" latinLnBrk="0" hangingPunct="1">
              <a:lnSpc>
                <a:spcPct val="100000"/>
              </a:lnSpc>
              <a:spcBef>
                <a:spcPts val="0"/>
              </a:spcBef>
              <a:spcAft>
                <a:spcPts val="0"/>
              </a:spcAft>
              <a:buClrTx/>
              <a:buSzTx/>
              <a:buFontTx/>
              <a:buNone/>
              <a:tabLst/>
              <a:defRPr/>
            </a:pPr>
            <a:r>
              <a:rPr lang="ru-RU" sz="600" b="0" kern="1200" dirty="0">
                <a:solidFill>
                  <a:srgbClr val="595959"/>
                </a:solidFill>
                <a:latin typeface="Roboto Condensed"/>
                <a:ea typeface="+mn-ea"/>
                <a:cs typeface="Roboto Condensed"/>
              </a:rPr>
              <a:t>Стр. </a:t>
            </a:r>
            <a:fld id="{1B73178A-CB72-4215-B155-5E40901466DA}" type="slidenum">
              <a:rPr lang="ru-RU" sz="600" b="0" kern="1200" noProof="0" smtClean="0">
                <a:solidFill>
                  <a:srgbClr val="595959"/>
                </a:solidFill>
                <a:latin typeface="Roboto Condensed"/>
                <a:ea typeface="+mn-ea"/>
                <a:cs typeface="Roboto Condensed"/>
              </a:rPr>
              <a:pPr marL="0" marR="0" lvl="0" indent="0" algn="r" defTabSz="494508" rtl="0" eaLnBrk="1" fontAlgn="auto" latinLnBrk="0" hangingPunct="1">
                <a:lnSpc>
                  <a:spcPct val="100000"/>
                </a:lnSpc>
                <a:spcBef>
                  <a:spcPts val="0"/>
                </a:spcBef>
                <a:spcAft>
                  <a:spcPts val="0"/>
                </a:spcAft>
                <a:buClrTx/>
                <a:buSzTx/>
                <a:buFontTx/>
                <a:buNone/>
                <a:tabLst/>
                <a:defRPr/>
              </a:pPr>
              <a:t>‹#›</a:t>
            </a:fld>
            <a:endParaRPr lang="ru-RU" sz="600" b="0" kern="1200" noProof="0" dirty="0">
              <a:solidFill>
                <a:srgbClr val="595959"/>
              </a:solidFill>
              <a:latin typeface="Roboto Condensed"/>
              <a:ea typeface="+mn-ea"/>
              <a:cs typeface="Roboto Condensed"/>
            </a:endParaRPr>
          </a:p>
        </p:txBody>
      </p:sp>
      <p:graphicFrame>
        <p:nvGraphicFramePr>
          <p:cNvPr id="26" name="Таблица 25">
            <a:extLst>
              <a:ext uri="{FF2B5EF4-FFF2-40B4-BE49-F238E27FC236}">
                <a16:creationId xmlns:a16="http://schemas.microsoft.com/office/drawing/2014/main" id="{3F464067-86CE-4233-A110-C519649CCDEF}"/>
              </a:ext>
            </a:extLst>
          </p:cNvPr>
          <p:cNvGraphicFramePr>
            <a:graphicFrameLocks noGrp="1"/>
          </p:cNvGraphicFramePr>
          <p:nvPr userDrawn="1">
            <p:extLst>
              <p:ext uri="{D42A27DB-BD31-4B8C-83A1-F6EECF244321}">
                <p14:modId xmlns:p14="http://schemas.microsoft.com/office/powerpoint/2010/main" val="1222152071"/>
              </p:ext>
            </p:extLst>
          </p:nvPr>
        </p:nvGraphicFramePr>
        <p:xfrm>
          <a:off x="371474" y="0"/>
          <a:ext cx="8401052" cy="533400"/>
        </p:xfrm>
        <a:graphic>
          <a:graphicData uri="http://schemas.openxmlformats.org/drawingml/2006/table">
            <a:tbl>
              <a:tblPr firstRow="1" bandRow="1">
                <a:tableStyleId>{5C22544A-7EE6-4342-B048-85BDC9FD1C3A}</a:tableStyleId>
              </a:tblPr>
              <a:tblGrid>
                <a:gridCol w="2780162">
                  <a:extLst>
                    <a:ext uri="{9D8B030D-6E8A-4147-A177-3AD203B41FA5}">
                      <a16:colId xmlns:a16="http://schemas.microsoft.com/office/drawing/2014/main" val="20000"/>
                    </a:ext>
                  </a:extLst>
                </a:gridCol>
                <a:gridCol w="5620890">
                  <a:extLst>
                    <a:ext uri="{9D8B030D-6E8A-4147-A177-3AD203B41FA5}">
                      <a16:colId xmlns:a16="http://schemas.microsoft.com/office/drawing/2014/main" val="20001"/>
                    </a:ext>
                  </a:extLst>
                </a:gridCol>
              </a:tblGrid>
              <a:tr h="533400">
                <a:tc>
                  <a:txBody>
                    <a:bodyPr/>
                    <a:lstStyle/>
                    <a:p>
                      <a:endParaRPr lang="ru-RU" sz="1400" dirty="0">
                        <a:solidFill>
                          <a:schemeClr val="tx1"/>
                        </a:solidFill>
                      </a:endParaRPr>
                    </a:p>
                    <a:p>
                      <a:endParaRPr lang="ru-RU" sz="900" dirty="0">
                        <a:solidFill>
                          <a:schemeClr val="tx1"/>
                        </a:solidFill>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lvl="0" defTabSz="914400">
                        <a:defRPr/>
                      </a:pPr>
                      <a:r>
                        <a:rPr lang="ru-RU" sz="1200" b="1" kern="1200" noProof="0" dirty="0">
                          <a:solidFill>
                            <a:schemeClr val="tx1">
                              <a:lumMod val="65000"/>
                              <a:lumOff val="35000"/>
                            </a:schemeClr>
                          </a:solidFill>
                          <a:latin typeface="Roboto Condensed"/>
                          <a:ea typeface="+mn-ea"/>
                          <a:cs typeface="Roboto Condensed"/>
                        </a:rPr>
                        <a:t>ТОП-200 ТОРГОВЫХ СЕТЕЙ FMCG РОССИИ</a:t>
                      </a:r>
                    </a:p>
                    <a:p>
                      <a:pPr marL="0" lvl="0" algn="l" defTabSz="845262" rtl="0" eaLnBrk="1" latinLnBrk="0" hangingPunct="1">
                        <a:defRPr/>
                      </a:pPr>
                      <a:r>
                        <a:rPr lang="ru-RU" sz="900" b="0" kern="1200" noProof="0" dirty="0">
                          <a:solidFill>
                            <a:schemeClr val="tx1">
                              <a:lumMod val="65000"/>
                              <a:lumOff val="35000"/>
                            </a:schemeClr>
                          </a:solidFill>
                          <a:latin typeface="Roboto Condensed"/>
                          <a:ea typeface="+mn-ea"/>
                          <a:cs typeface="Roboto Condensed"/>
                        </a:rPr>
                        <a:t>ДЕМОНСТРАЦИОННАЯ ВЕРСИЯ</a:t>
                      </a: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8203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5" name="Прямоугольник 4"/>
          <p:cNvSpPr/>
          <p:nvPr userDrawn="1"/>
        </p:nvSpPr>
        <p:spPr>
          <a:xfrm>
            <a:off x="0" y="-14358"/>
            <a:ext cx="9141982" cy="547129"/>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algn="ctr"/>
            <a:endParaRPr lang="ru-RU" dirty="0"/>
          </a:p>
        </p:txBody>
      </p:sp>
      <p:sp>
        <p:nvSpPr>
          <p:cNvPr id="7" name="Freeform 15"/>
          <p:cNvSpPr>
            <a:spLocks noEditPoints="1"/>
          </p:cNvSpPr>
          <p:nvPr userDrawn="1"/>
        </p:nvSpPr>
        <p:spPr bwMode="auto">
          <a:xfrm>
            <a:off x="977810" y="83814"/>
            <a:ext cx="187505" cy="264449"/>
          </a:xfrm>
          <a:custGeom>
            <a:avLst/>
            <a:gdLst>
              <a:gd name="T0" fmla="*/ 2147483647 w 89"/>
              <a:gd name="T1" fmla="*/ 2147483647 h 139"/>
              <a:gd name="T2" fmla="*/ 2147483647 w 89"/>
              <a:gd name="T3" fmla="*/ 2147483647 h 139"/>
              <a:gd name="T4" fmla="*/ 2147483647 w 89"/>
              <a:gd name="T5" fmla="*/ 2147483647 h 139"/>
              <a:gd name="T6" fmla="*/ 2147483647 w 89"/>
              <a:gd name="T7" fmla="*/ 2147483647 h 139"/>
              <a:gd name="T8" fmla="*/ 2147483647 w 89"/>
              <a:gd name="T9" fmla="*/ 2147483647 h 139"/>
              <a:gd name="T10" fmla="*/ 2147483647 w 89"/>
              <a:gd name="T11" fmla="*/ 2147483647 h 139"/>
              <a:gd name="T12" fmla="*/ 2147483647 w 89"/>
              <a:gd name="T13" fmla="*/ 2147483647 h 139"/>
              <a:gd name="T14" fmla="*/ 2147483647 w 89"/>
              <a:gd name="T15" fmla="*/ 2147483647 h 139"/>
              <a:gd name="T16" fmla="*/ 2147483647 w 89"/>
              <a:gd name="T17" fmla="*/ 0 h 139"/>
              <a:gd name="T18" fmla="*/ 0 w 89"/>
              <a:gd name="T19" fmla="*/ 2147483647 h 139"/>
              <a:gd name="T20" fmla="*/ 0 w 89"/>
              <a:gd name="T21" fmla="*/ 2147483647 h 139"/>
              <a:gd name="T22" fmla="*/ 2147483647 w 89"/>
              <a:gd name="T23" fmla="*/ 2147483647 h 139"/>
              <a:gd name="T24" fmla="*/ 2147483647 w 89"/>
              <a:gd name="T25" fmla="*/ 2147483647 h 139"/>
              <a:gd name="T26" fmla="*/ 2147483647 w 89"/>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139"/>
              <a:gd name="T44" fmla="*/ 89 w 89"/>
              <a:gd name="T45" fmla="*/ 139 h 1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139">
                <a:moveTo>
                  <a:pt x="56" y="96"/>
                </a:moveTo>
                <a:cubicBezTo>
                  <a:pt x="56" y="103"/>
                  <a:pt x="55" y="115"/>
                  <a:pt x="45" y="115"/>
                </a:cubicBezTo>
                <a:cubicBezTo>
                  <a:pt x="34" y="115"/>
                  <a:pt x="33" y="103"/>
                  <a:pt x="33" y="96"/>
                </a:cubicBezTo>
                <a:cubicBezTo>
                  <a:pt x="33" y="41"/>
                  <a:pt x="33" y="41"/>
                  <a:pt x="33" y="41"/>
                </a:cubicBezTo>
                <a:cubicBezTo>
                  <a:pt x="33" y="33"/>
                  <a:pt x="34" y="23"/>
                  <a:pt x="44" y="23"/>
                </a:cubicBezTo>
                <a:cubicBezTo>
                  <a:pt x="55" y="23"/>
                  <a:pt x="56" y="33"/>
                  <a:pt x="56" y="41"/>
                </a:cubicBezTo>
                <a:cubicBezTo>
                  <a:pt x="56" y="96"/>
                  <a:pt x="56" y="96"/>
                  <a:pt x="56" y="96"/>
                </a:cubicBezTo>
                <a:moveTo>
                  <a:pt x="89" y="39"/>
                </a:moveTo>
                <a:cubicBezTo>
                  <a:pt x="89" y="14"/>
                  <a:pt x="73" y="0"/>
                  <a:pt x="45" y="0"/>
                </a:cubicBezTo>
                <a:cubicBezTo>
                  <a:pt x="16" y="0"/>
                  <a:pt x="0" y="14"/>
                  <a:pt x="0" y="39"/>
                </a:cubicBezTo>
                <a:cubicBezTo>
                  <a:pt x="0" y="93"/>
                  <a:pt x="0" y="93"/>
                  <a:pt x="0" y="93"/>
                </a:cubicBezTo>
                <a:cubicBezTo>
                  <a:pt x="0" y="123"/>
                  <a:pt x="11" y="139"/>
                  <a:pt x="45" y="139"/>
                </a:cubicBezTo>
                <a:cubicBezTo>
                  <a:pt x="78" y="139"/>
                  <a:pt x="89" y="123"/>
                  <a:pt x="89" y="93"/>
                </a:cubicBezTo>
                <a:lnTo>
                  <a:pt x="89" y="39"/>
                </a:lnTo>
                <a:close/>
              </a:path>
            </a:pathLst>
          </a:custGeom>
          <a:solidFill>
            <a:srgbClr val="0066AF"/>
          </a:solidFill>
          <a:ln w="3175">
            <a:solidFill>
              <a:srgbClr val="FFFFFF"/>
            </a:solidFill>
            <a:round/>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8" name="Rectangle 20"/>
          <p:cNvSpPr>
            <a:spLocks noChangeArrowheads="1"/>
          </p:cNvSpPr>
          <p:nvPr userDrawn="1"/>
        </p:nvSpPr>
        <p:spPr bwMode="auto">
          <a:xfrm>
            <a:off x="460831" y="173035"/>
            <a:ext cx="75895" cy="167190"/>
          </a:xfrm>
          <a:prstGeom prst="rect">
            <a:avLst/>
          </a:prstGeom>
          <a:solidFill>
            <a:srgbClr val="0066AF"/>
          </a:solidFill>
          <a:ln w="3175">
            <a:solidFill>
              <a:srgbClr val="FFFFFF"/>
            </a:solidFill>
            <a:miter lim="800000"/>
            <a:headEnd/>
            <a:tailEnd/>
          </a:ln>
        </p:spPr>
        <p:txBody>
          <a:bodyPr lIns="49451" tIns="24725" rIns="49451" bIns="24725"/>
          <a:lstStyle/>
          <a:p>
            <a:endParaRPr lang="ru-RU" sz="1300" dirty="0">
              <a:latin typeface="Times New Roman" pitchFamily="18" charset="0"/>
            </a:endParaRPr>
          </a:p>
        </p:txBody>
      </p:sp>
      <p:sp>
        <p:nvSpPr>
          <p:cNvPr id="9" name="Freeform 13"/>
          <p:cNvSpPr>
            <a:spLocks/>
          </p:cNvSpPr>
          <p:nvPr userDrawn="1"/>
        </p:nvSpPr>
        <p:spPr bwMode="auto">
          <a:xfrm>
            <a:off x="576906" y="89440"/>
            <a:ext cx="187505" cy="250785"/>
          </a:xfrm>
          <a:custGeom>
            <a:avLst/>
            <a:gdLst>
              <a:gd name="T0" fmla="*/ 2147483647 w 210"/>
              <a:gd name="T1" fmla="*/ 2147483647 h 312"/>
              <a:gd name="T2" fmla="*/ 2147483647 w 210"/>
              <a:gd name="T3" fmla="*/ 2147483647 h 312"/>
              <a:gd name="T4" fmla="*/ 2147483647 w 210"/>
              <a:gd name="T5" fmla="*/ 2147483647 h 312"/>
              <a:gd name="T6" fmla="*/ 0 w 210"/>
              <a:gd name="T7" fmla="*/ 2147483647 h 312"/>
              <a:gd name="T8" fmla="*/ 0 w 210"/>
              <a:gd name="T9" fmla="*/ 0 h 312"/>
              <a:gd name="T10" fmla="*/ 2147483647 w 210"/>
              <a:gd name="T11" fmla="*/ 0 h 312"/>
              <a:gd name="T12" fmla="*/ 2147483647 w 210"/>
              <a:gd name="T13" fmla="*/ 2147483647 h 312"/>
              <a:gd name="T14" fmla="*/ 2147483647 w 210"/>
              <a:gd name="T15" fmla="*/ 2147483647 h 312"/>
              <a:gd name="T16" fmla="*/ 2147483647 w 210"/>
              <a:gd name="T17" fmla="*/ 0 h 312"/>
              <a:gd name="T18" fmla="*/ 2147483647 w 210"/>
              <a:gd name="T19" fmla="*/ 0 h 312"/>
              <a:gd name="T20" fmla="*/ 2147483647 w 210"/>
              <a:gd name="T21" fmla="*/ 2147483647 h 312"/>
              <a:gd name="T22" fmla="*/ 2147483647 w 210"/>
              <a:gd name="T23" fmla="*/ 2147483647 h 312"/>
              <a:gd name="T24" fmla="*/ 2147483647 w 210"/>
              <a:gd name="T25" fmla="*/ 2147483647 h 3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0"/>
              <a:gd name="T40" fmla="*/ 0 h 312"/>
              <a:gd name="T41" fmla="*/ 210 w 210"/>
              <a:gd name="T42" fmla="*/ 312 h 3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0" h="312">
                <a:moveTo>
                  <a:pt x="69" y="137"/>
                </a:moveTo>
                <a:lnTo>
                  <a:pt x="69" y="137"/>
                </a:lnTo>
                <a:lnTo>
                  <a:pt x="76" y="312"/>
                </a:lnTo>
                <a:lnTo>
                  <a:pt x="0" y="312"/>
                </a:lnTo>
                <a:lnTo>
                  <a:pt x="0" y="0"/>
                </a:lnTo>
                <a:lnTo>
                  <a:pt x="80" y="0"/>
                </a:lnTo>
                <a:lnTo>
                  <a:pt x="142" y="175"/>
                </a:lnTo>
                <a:lnTo>
                  <a:pt x="144" y="175"/>
                </a:lnTo>
                <a:lnTo>
                  <a:pt x="135" y="0"/>
                </a:lnTo>
                <a:lnTo>
                  <a:pt x="210" y="0"/>
                </a:lnTo>
                <a:lnTo>
                  <a:pt x="210" y="312"/>
                </a:lnTo>
                <a:lnTo>
                  <a:pt x="130" y="312"/>
                </a:lnTo>
                <a:lnTo>
                  <a:pt x="69" y="137"/>
                </a:lnTo>
                <a:close/>
              </a:path>
            </a:pathLst>
          </a:custGeom>
          <a:solidFill>
            <a:srgbClr val="0066AF"/>
          </a:solidFill>
          <a:ln w="3175">
            <a:solidFill>
              <a:srgbClr val="FFFFFF"/>
            </a:solidFill>
            <a:round/>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0" name="Freeform 14"/>
          <p:cNvSpPr>
            <a:spLocks/>
          </p:cNvSpPr>
          <p:nvPr userDrawn="1"/>
        </p:nvSpPr>
        <p:spPr bwMode="auto">
          <a:xfrm>
            <a:off x="802805" y="89440"/>
            <a:ext cx="151790" cy="250785"/>
          </a:xfrm>
          <a:custGeom>
            <a:avLst/>
            <a:gdLst>
              <a:gd name="T0" fmla="*/ 0 w 170"/>
              <a:gd name="T1" fmla="*/ 2147483647 h 312"/>
              <a:gd name="T2" fmla="*/ 0 w 170"/>
              <a:gd name="T3" fmla="*/ 0 h 312"/>
              <a:gd name="T4" fmla="*/ 2147483647 w 170"/>
              <a:gd name="T5" fmla="*/ 0 h 312"/>
              <a:gd name="T6" fmla="*/ 2147483647 w 170"/>
              <a:gd name="T7" fmla="*/ 2147483647 h 312"/>
              <a:gd name="T8" fmla="*/ 2147483647 w 170"/>
              <a:gd name="T9" fmla="*/ 2147483647 h 312"/>
              <a:gd name="T10" fmla="*/ 2147483647 w 170"/>
              <a:gd name="T11" fmla="*/ 2147483647 h 312"/>
              <a:gd name="T12" fmla="*/ 2147483647 w 170"/>
              <a:gd name="T13" fmla="*/ 2147483647 h 312"/>
              <a:gd name="T14" fmla="*/ 2147483647 w 170"/>
              <a:gd name="T15" fmla="*/ 2147483647 h 312"/>
              <a:gd name="T16" fmla="*/ 2147483647 w 170"/>
              <a:gd name="T17" fmla="*/ 2147483647 h 312"/>
              <a:gd name="T18" fmla="*/ 2147483647 w 170"/>
              <a:gd name="T19" fmla="*/ 2147483647 h 312"/>
              <a:gd name="T20" fmla="*/ 0 w 170"/>
              <a:gd name="T21" fmla="*/ 2147483647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312"/>
              <a:gd name="T35" fmla="*/ 170 w 170"/>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312">
                <a:moveTo>
                  <a:pt x="0" y="312"/>
                </a:moveTo>
                <a:lnTo>
                  <a:pt x="0" y="0"/>
                </a:lnTo>
                <a:lnTo>
                  <a:pt x="170" y="0"/>
                </a:lnTo>
                <a:lnTo>
                  <a:pt x="170" y="61"/>
                </a:lnTo>
                <a:lnTo>
                  <a:pt x="82" y="61"/>
                </a:lnTo>
                <a:lnTo>
                  <a:pt x="82" y="118"/>
                </a:lnTo>
                <a:lnTo>
                  <a:pt x="160" y="118"/>
                </a:lnTo>
                <a:lnTo>
                  <a:pt x="160" y="180"/>
                </a:lnTo>
                <a:lnTo>
                  <a:pt x="82" y="180"/>
                </a:lnTo>
                <a:lnTo>
                  <a:pt x="82" y="312"/>
                </a:lnTo>
                <a:lnTo>
                  <a:pt x="0" y="312"/>
                </a:lnTo>
                <a:close/>
              </a:path>
            </a:pathLst>
          </a:custGeom>
          <a:solidFill>
            <a:srgbClr val="0066AF"/>
          </a:solidFill>
          <a:ln w="3175">
            <a:solidFill>
              <a:srgbClr val="FFFFFF"/>
            </a:solidFill>
            <a:round/>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1" name="Rectangle 19"/>
          <p:cNvSpPr>
            <a:spLocks noChangeArrowheads="1"/>
          </p:cNvSpPr>
          <p:nvPr userDrawn="1"/>
        </p:nvSpPr>
        <p:spPr bwMode="auto">
          <a:xfrm>
            <a:off x="460831" y="89440"/>
            <a:ext cx="75895" cy="64304"/>
          </a:xfrm>
          <a:prstGeom prst="rect">
            <a:avLst/>
          </a:prstGeom>
          <a:solidFill>
            <a:srgbClr val="E1001A"/>
          </a:solidFill>
          <a:ln w="3175">
            <a:solidFill>
              <a:srgbClr val="FFFFFF"/>
            </a:solidFill>
            <a:miter lim="800000"/>
            <a:headEnd/>
            <a:tailEnd/>
          </a:ln>
        </p:spPr>
        <p:txBody>
          <a:bodyPr lIns="49451" tIns="24725" rIns="49451" bIns="24725"/>
          <a:lstStyle/>
          <a:p>
            <a:endParaRPr lang="ru-RU" sz="1300" dirty="0">
              <a:latin typeface="Times New Roman" pitchFamily="18" charset="0"/>
            </a:endParaRPr>
          </a:p>
        </p:txBody>
      </p:sp>
      <p:sp>
        <p:nvSpPr>
          <p:cNvPr id="12" name="Freeform 16"/>
          <p:cNvSpPr>
            <a:spLocks/>
          </p:cNvSpPr>
          <p:nvPr userDrawn="1"/>
        </p:nvSpPr>
        <p:spPr bwMode="auto">
          <a:xfrm>
            <a:off x="1056384" y="136865"/>
            <a:ext cx="322330" cy="218633"/>
          </a:xfrm>
          <a:custGeom>
            <a:avLst/>
            <a:gdLst>
              <a:gd name="T0" fmla="*/ 2147483647 w 153"/>
              <a:gd name="T1" fmla="*/ 2147483647 h 115"/>
              <a:gd name="T2" fmla="*/ 2147483647 w 153"/>
              <a:gd name="T3" fmla="*/ 2147483647 h 115"/>
              <a:gd name="T4" fmla="*/ 2147483647 w 153"/>
              <a:gd name="T5" fmla="*/ 2147483647 h 115"/>
              <a:gd name="T6" fmla="*/ 2147483647 w 153"/>
              <a:gd name="T7" fmla="*/ 2147483647 h 115"/>
              <a:gd name="T8" fmla="*/ 2147483647 w 153"/>
              <a:gd name="T9" fmla="*/ 2147483647 h 115"/>
              <a:gd name="T10" fmla="*/ 2147483647 w 153"/>
              <a:gd name="T11" fmla="*/ 2147483647 h 115"/>
              <a:gd name="T12" fmla="*/ 2147483647 w 153"/>
              <a:gd name="T13" fmla="*/ 2147483647 h 115"/>
              <a:gd name="T14" fmla="*/ 2147483647 w 153"/>
              <a:gd name="T15" fmla="*/ 2147483647 h 115"/>
              <a:gd name="T16" fmla="*/ 2147483647 w 153"/>
              <a:gd name="T17" fmla="*/ 2147483647 h 115"/>
              <a:gd name="T18" fmla="*/ 2147483647 w 153"/>
              <a:gd name="T19" fmla="*/ 2147483647 h 115"/>
              <a:gd name="T20" fmla="*/ 2147483647 w 153"/>
              <a:gd name="T21" fmla="*/ 2147483647 h 115"/>
              <a:gd name="T22" fmla="*/ 2147483647 w 153"/>
              <a:gd name="T23" fmla="*/ 2147483647 h 115"/>
              <a:gd name="T24" fmla="*/ 2147483647 w 153"/>
              <a:gd name="T25" fmla="*/ 2147483647 h 115"/>
              <a:gd name="T26" fmla="*/ 2147483647 w 153"/>
              <a:gd name="T27" fmla="*/ 2147483647 h 115"/>
              <a:gd name="T28" fmla="*/ 2147483647 w 153"/>
              <a:gd name="T29" fmla="*/ 2147483647 h 115"/>
              <a:gd name="T30" fmla="*/ 2147483647 w 153"/>
              <a:gd name="T31" fmla="*/ 0 h 115"/>
              <a:gd name="T32" fmla="*/ 2147483647 w 153"/>
              <a:gd name="T33" fmla="*/ 0 h 115"/>
              <a:gd name="T34" fmla="*/ 2147483647 w 153"/>
              <a:gd name="T35" fmla="*/ 2147483647 h 115"/>
              <a:gd name="T36" fmla="*/ 2147483647 w 153"/>
              <a:gd name="T37" fmla="*/ 2147483647 h 115"/>
              <a:gd name="T38" fmla="*/ 2147483647 w 153"/>
              <a:gd name="T39" fmla="*/ 2147483647 h 115"/>
              <a:gd name="T40" fmla="*/ 2147483647 w 153"/>
              <a:gd name="T41" fmla="*/ 2147483647 h 115"/>
              <a:gd name="T42" fmla="*/ 2147483647 w 153"/>
              <a:gd name="T43" fmla="*/ 2147483647 h 115"/>
              <a:gd name="T44" fmla="*/ 2147483647 w 153"/>
              <a:gd name="T45" fmla="*/ 2147483647 h 115"/>
              <a:gd name="T46" fmla="*/ 2147483647 w 153"/>
              <a:gd name="T47" fmla="*/ 2147483647 h 115"/>
              <a:gd name="T48" fmla="*/ 2147483647 w 153"/>
              <a:gd name="T49" fmla="*/ 2147483647 h 115"/>
              <a:gd name="T50" fmla="*/ 0 w 153"/>
              <a:gd name="T51" fmla="*/ 2147483647 h 115"/>
              <a:gd name="T52" fmla="*/ 2147483647 w 153"/>
              <a:gd name="T53" fmla="*/ 2147483647 h 115"/>
              <a:gd name="T54" fmla="*/ 2147483647 w 153"/>
              <a:gd name="T55" fmla="*/ 2147483647 h 115"/>
              <a:gd name="T56" fmla="*/ 2147483647 w 153"/>
              <a:gd name="T57" fmla="*/ 2147483647 h 115"/>
              <a:gd name="T58" fmla="*/ 2147483647 w 153"/>
              <a:gd name="T59" fmla="*/ 2147483647 h 115"/>
              <a:gd name="T60" fmla="*/ 2147483647 w 153"/>
              <a:gd name="T61" fmla="*/ 2147483647 h 115"/>
              <a:gd name="T62" fmla="*/ 2147483647 w 153"/>
              <a:gd name="T63" fmla="*/ 2147483647 h 115"/>
              <a:gd name="T64" fmla="*/ 2147483647 w 153"/>
              <a:gd name="T65" fmla="*/ 2147483647 h 115"/>
              <a:gd name="T66" fmla="*/ 2147483647 w 153"/>
              <a:gd name="T67" fmla="*/ 2147483647 h 115"/>
              <a:gd name="T68" fmla="*/ 2147483647 w 153"/>
              <a:gd name="T69" fmla="*/ 2147483647 h 115"/>
              <a:gd name="T70" fmla="*/ 2147483647 w 153"/>
              <a:gd name="T71" fmla="*/ 2147483647 h 115"/>
              <a:gd name="T72" fmla="*/ 2147483647 w 153"/>
              <a:gd name="T73" fmla="*/ 2147483647 h 115"/>
              <a:gd name="T74" fmla="*/ 2147483647 w 153"/>
              <a:gd name="T75" fmla="*/ 2147483647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
              <a:gd name="T115" fmla="*/ 0 h 115"/>
              <a:gd name="T116" fmla="*/ 153 w 153"/>
              <a:gd name="T117" fmla="*/ 115 h 1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 h="115">
                <a:moveTo>
                  <a:pt x="86" y="88"/>
                </a:moveTo>
                <a:cubicBezTo>
                  <a:pt x="80" y="87"/>
                  <a:pt x="73" y="86"/>
                  <a:pt x="64" y="86"/>
                </a:cubicBezTo>
                <a:cubicBezTo>
                  <a:pt x="69" y="79"/>
                  <a:pt x="77" y="70"/>
                  <a:pt x="90" y="56"/>
                </a:cubicBezTo>
                <a:cubicBezTo>
                  <a:pt x="102" y="43"/>
                  <a:pt x="111" y="33"/>
                  <a:pt x="119" y="26"/>
                </a:cubicBezTo>
                <a:cubicBezTo>
                  <a:pt x="127" y="19"/>
                  <a:pt x="131" y="16"/>
                  <a:pt x="133" y="16"/>
                </a:cubicBezTo>
                <a:cubicBezTo>
                  <a:pt x="134" y="16"/>
                  <a:pt x="135" y="17"/>
                  <a:pt x="135" y="17"/>
                </a:cubicBezTo>
                <a:cubicBezTo>
                  <a:pt x="135" y="19"/>
                  <a:pt x="131" y="25"/>
                  <a:pt x="123" y="35"/>
                </a:cubicBezTo>
                <a:cubicBezTo>
                  <a:pt x="113" y="47"/>
                  <a:pt x="108" y="56"/>
                  <a:pt x="108" y="62"/>
                </a:cubicBezTo>
                <a:cubicBezTo>
                  <a:pt x="108" y="65"/>
                  <a:pt x="109" y="66"/>
                  <a:pt x="111" y="66"/>
                </a:cubicBezTo>
                <a:cubicBezTo>
                  <a:pt x="113" y="66"/>
                  <a:pt x="116" y="64"/>
                  <a:pt x="120" y="62"/>
                </a:cubicBezTo>
                <a:cubicBezTo>
                  <a:pt x="124" y="59"/>
                  <a:pt x="129" y="55"/>
                  <a:pt x="135" y="50"/>
                </a:cubicBezTo>
                <a:cubicBezTo>
                  <a:pt x="131" y="47"/>
                  <a:pt x="131" y="47"/>
                  <a:pt x="131" y="47"/>
                </a:cubicBezTo>
                <a:cubicBezTo>
                  <a:pt x="138" y="37"/>
                  <a:pt x="144" y="29"/>
                  <a:pt x="147" y="22"/>
                </a:cubicBezTo>
                <a:cubicBezTo>
                  <a:pt x="151" y="15"/>
                  <a:pt x="153" y="10"/>
                  <a:pt x="153" y="6"/>
                </a:cubicBezTo>
                <a:cubicBezTo>
                  <a:pt x="153" y="4"/>
                  <a:pt x="153" y="3"/>
                  <a:pt x="151" y="2"/>
                </a:cubicBezTo>
                <a:cubicBezTo>
                  <a:pt x="150" y="1"/>
                  <a:pt x="149" y="0"/>
                  <a:pt x="147" y="0"/>
                </a:cubicBezTo>
                <a:cubicBezTo>
                  <a:pt x="147" y="0"/>
                  <a:pt x="146" y="0"/>
                  <a:pt x="145" y="0"/>
                </a:cubicBezTo>
                <a:cubicBezTo>
                  <a:pt x="142" y="0"/>
                  <a:pt x="137" y="2"/>
                  <a:pt x="131" y="6"/>
                </a:cubicBezTo>
                <a:cubicBezTo>
                  <a:pt x="125" y="9"/>
                  <a:pt x="118" y="15"/>
                  <a:pt x="111" y="22"/>
                </a:cubicBezTo>
                <a:cubicBezTo>
                  <a:pt x="103" y="29"/>
                  <a:pt x="94" y="38"/>
                  <a:pt x="84" y="49"/>
                </a:cubicBezTo>
                <a:cubicBezTo>
                  <a:pt x="75" y="59"/>
                  <a:pt x="64" y="72"/>
                  <a:pt x="53" y="85"/>
                </a:cubicBezTo>
                <a:cubicBezTo>
                  <a:pt x="46" y="86"/>
                  <a:pt x="29" y="86"/>
                  <a:pt x="25" y="87"/>
                </a:cubicBezTo>
                <a:cubicBezTo>
                  <a:pt x="20" y="87"/>
                  <a:pt x="17" y="89"/>
                  <a:pt x="14" y="90"/>
                </a:cubicBezTo>
                <a:cubicBezTo>
                  <a:pt x="12" y="92"/>
                  <a:pt x="10" y="94"/>
                  <a:pt x="8" y="96"/>
                </a:cubicBezTo>
                <a:cubicBezTo>
                  <a:pt x="6" y="99"/>
                  <a:pt x="4" y="102"/>
                  <a:pt x="1" y="104"/>
                </a:cubicBezTo>
                <a:cubicBezTo>
                  <a:pt x="0" y="106"/>
                  <a:pt x="0" y="107"/>
                  <a:pt x="0" y="108"/>
                </a:cubicBezTo>
                <a:cubicBezTo>
                  <a:pt x="0" y="110"/>
                  <a:pt x="1" y="110"/>
                  <a:pt x="4" y="110"/>
                </a:cubicBezTo>
                <a:cubicBezTo>
                  <a:pt x="6" y="110"/>
                  <a:pt x="9" y="110"/>
                  <a:pt x="13" y="108"/>
                </a:cubicBezTo>
                <a:cubicBezTo>
                  <a:pt x="18" y="107"/>
                  <a:pt x="22" y="107"/>
                  <a:pt x="24" y="107"/>
                </a:cubicBezTo>
                <a:cubicBezTo>
                  <a:pt x="27" y="106"/>
                  <a:pt x="30" y="106"/>
                  <a:pt x="33" y="106"/>
                </a:cubicBezTo>
                <a:cubicBezTo>
                  <a:pt x="39" y="106"/>
                  <a:pt x="57" y="105"/>
                  <a:pt x="65" y="106"/>
                </a:cubicBezTo>
                <a:cubicBezTo>
                  <a:pt x="72" y="107"/>
                  <a:pt x="80" y="109"/>
                  <a:pt x="89" y="110"/>
                </a:cubicBezTo>
                <a:cubicBezTo>
                  <a:pt x="98" y="112"/>
                  <a:pt x="104" y="113"/>
                  <a:pt x="108" y="114"/>
                </a:cubicBezTo>
                <a:cubicBezTo>
                  <a:pt x="112" y="115"/>
                  <a:pt x="115" y="115"/>
                  <a:pt x="117" y="114"/>
                </a:cubicBezTo>
                <a:cubicBezTo>
                  <a:pt x="119" y="113"/>
                  <a:pt x="120" y="112"/>
                  <a:pt x="123" y="110"/>
                </a:cubicBezTo>
                <a:cubicBezTo>
                  <a:pt x="125" y="108"/>
                  <a:pt x="130" y="104"/>
                  <a:pt x="136" y="98"/>
                </a:cubicBezTo>
                <a:cubicBezTo>
                  <a:pt x="131" y="98"/>
                  <a:pt x="123" y="96"/>
                  <a:pt x="112" y="94"/>
                </a:cubicBezTo>
                <a:cubicBezTo>
                  <a:pt x="100" y="91"/>
                  <a:pt x="92" y="89"/>
                  <a:pt x="86" y="88"/>
                </a:cubicBezTo>
                <a:close/>
              </a:path>
            </a:pathLst>
          </a:custGeom>
          <a:solidFill>
            <a:srgbClr val="E1001A"/>
          </a:solidFill>
          <a:ln w="3175">
            <a:solidFill>
              <a:srgbClr val="FFFFFF"/>
            </a:solidFill>
            <a:miter lim="800000"/>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3" name="Freeform 18"/>
          <p:cNvSpPr>
            <a:spLocks noEditPoints="1"/>
          </p:cNvSpPr>
          <p:nvPr userDrawn="1"/>
        </p:nvSpPr>
        <p:spPr bwMode="auto">
          <a:xfrm>
            <a:off x="1330328" y="233614"/>
            <a:ext cx="393761" cy="119766"/>
          </a:xfrm>
          <a:custGeom>
            <a:avLst/>
            <a:gdLst>
              <a:gd name="T0" fmla="*/ 2147483647 w 187"/>
              <a:gd name="T1" fmla="*/ 2147483647 h 63"/>
              <a:gd name="T2" fmla="*/ 2147483647 w 187"/>
              <a:gd name="T3" fmla="*/ 2147483647 h 63"/>
              <a:gd name="T4" fmla="*/ 2147483647 w 187"/>
              <a:gd name="T5" fmla="*/ 2147483647 h 63"/>
              <a:gd name="T6" fmla="*/ 2147483647 w 187"/>
              <a:gd name="T7" fmla="*/ 2147483647 h 63"/>
              <a:gd name="T8" fmla="*/ 2147483647 w 187"/>
              <a:gd name="T9" fmla="*/ 2147483647 h 63"/>
              <a:gd name="T10" fmla="*/ 2147483647 w 187"/>
              <a:gd name="T11" fmla="*/ 2147483647 h 63"/>
              <a:gd name="T12" fmla="*/ 2147483647 w 187"/>
              <a:gd name="T13" fmla="*/ 2147483647 h 63"/>
              <a:gd name="T14" fmla="*/ 2147483647 w 187"/>
              <a:gd name="T15" fmla="*/ 2147483647 h 63"/>
              <a:gd name="T16" fmla="*/ 2147483647 w 187"/>
              <a:gd name="T17" fmla="*/ 2147483647 h 63"/>
              <a:gd name="T18" fmla="*/ 2147483647 w 187"/>
              <a:gd name="T19" fmla="*/ 2147483647 h 63"/>
              <a:gd name="T20" fmla="*/ 2147483647 w 187"/>
              <a:gd name="T21" fmla="*/ 2147483647 h 63"/>
              <a:gd name="T22" fmla="*/ 2147483647 w 187"/>
              <a:gd name="T23" fmla="*/ 2147483647 h 63"/>
              <a:gd name="T24" fmla="*/ 2147483647 w 187"/>
              <a:gd name="T25" fmla="*/ 2147483647 h 63"/>
              <a:gd name="T26" fmla="*/ 2147483647 w 187"/>
              <a:gd name="T27" fmla="*/ 2147483647 h 63"/>
              <a:gd name="T28" fmla="*/ 2147483647 w 187"/>
              <a:gd name="T29" fmla="*/ 2147483647 h 63"/>
              <a:gd name="T30" fmla="*/ 2147483647 w 187"/>
              <a:gd name="T31" fmla="*/ 2147483647 h 63"/>
              <a:gd name="T32" fmla="*/ 2147483647 w 187"/>
              <a:gd name="T33" fmla="*/ 2147483647 h 63"/>
              <a:gd name="T34" fmla="*/ 2147483647 w 187"/>
              <a:gd name="T35" fmla="*/ 2147483647 h 63"/>
              <a:gd name="T36" fmla="*/ 2147483647 w 187"/>
              <a:gd name="T37" fmla="*/ 2147483647 h 63"/>
              <a:gd name="T38" fmla="*/ 2147483647 w 187"/>
              <a:gd name="T39" fmla="*/ 2147483647 h 63"/>
              <a:gd name="T40" fmla="*/ 2147483647 w 187"/>
              <a:gd name="T41" fmla="*/ 2147483647 h 63"/>
              <a:gd name="T42" fmla="*/ 2147483647 w 187"/>
              <a:gd name="T43" fmla="*/ 2147483647 h 63"/>
              <a:gd name="T44" fmla="*/ 2147483647 w 187"/>
              <a:gd name="T45" fmla="*/ 2147483647 h 63"/>
              <a:gd name="T46" fmla="*/ 2147483647 w 187"/>
              <a:gd name="T47" fmla="*/ 2147483647 h 63"/>
              <a:gd name="T48" fmla="*/ 2147483647 w 187"/>
              <a:gd name="T49" fmla="*/ 2147483647 h 63"/>
              <a:gd name="T50" fmla="*/ 2147483647 w 187"/>
              <a:gd name="T51" fmla="*/ 2147483647 h 63"/>
              <a:gd name="T52" fmla="*/ 2147483647 w 187"/>
              <a:gd name="T53" fmla="*/ 2147483647 h 63"/>
              <a:gd name="T54" fmla="*/ 2147483647 w 187"/>
              <a:gd name="T55" fmla="*/ 2147483647 h 63"/>
              <a:gd name="T56" fmla="*/ 2147483647 w 187"/>
              <a:gd name="T57" fmla="*/ 2147483647 h 63"/>
              <a:gd name="T58" fmla="*/ 2147483647 w 187"/>
              <a:gd name="T59" fmla="*/ 2147483647 h 63"/>
              <a:gd name="T60" fmla="*/ 2147483647 w 187"/>
              <a:gd name="T61" fmla="*/ 2147483647 h 63"/>
              <a:gd name="T62" fmla="*/ 2147483647 w 187"/>
              <a:gd name="T63" fmla="*/ 2147483647 h 63"/>
              <a:gd name="T64" fmla="*/ 2147483647 w 187"/>
              <a:gd name="T65" fmla="*/ 2147483647 h 63"/>
              <a:gd name="T66" fmla="*/ 2147483647 w 187"/>
              <a:gd name="T67" fmla="*/ 2147483647 h 63"/>
              <a:gd name="T68" fmla="*/ 2147483647 w 187"/>
              <a:gd name="T69" fmla="*/ 2147483647 h 63"/>
              <a:gd name="T70" fmla="*/ 2147483647 w 187"/>
              <a:gd name="T71" fmla="*/ 2147483647 h 63"/>
              <a:gd name="T72" fmla="*/ 2147483647 w 187"/>
              <a:gd name="T73" fmla="*/ 2147483647 h 63"/>
              <a:gd name="T74" fmla="*/ 2147483647 w 187"/>
              <a:gd name="T75" fmla="*/ 2147483647 h 63"/>
              <a:gd name="T76" fmla="*/ 2147483647 w 187"/>
              <a:gd name="T77" fmla="*/ 2147483647 h 63"/>
              <a:gd name="T78" fmla="*/ 2147483647 w 187"/>
              <a:gd name="T79" fmla="*/ 2147483647 h 63"/>
              <a:gd name="T80" fmla="*/ 2147483647 w 187"/>
              <a:gd name="T81" fmla="*/ 2147483647 h 63"/>
              <a:gd name="T82" fmla="*/ 2147483647 w 187"/>
              <a:gd name="T83" fmla="*/ 2147483647 h 63"/>
              <a:gd name="T84" fmla="*/ 2147483647 w 187"/>
              <a:gd name="T85" fmla="*/ 2147483647 h 63"/>
              <a:gd name="T86" fmla="*/ 2147483647 w 187"/>
              <a:gd name="T87" fmla="*/ 2147483647 h 63"/>
              <a:gd name="T88" fmla="*/ 2147483647 w 187"/>
              <a:gd name="T89" fmla="*/ 2147483647 h 63"/>
              <a:gd name="T90" fmla="*/ 2147483647 w 187"/>
              <a:gd name="T91" fmla="*/ 2147483647 h 63"/>
              <a:gd name="T92" fmla="*/ 2147483647 w 187"/>
              <a:gd name="T93" fmla="*/ 2147483647 h 63"/>
              <a:gd name="T94" fmla="*/ 2147483647 w 187"/>
              <a:gd name="T95" fmla="*/ 2147483647 h 63"/>
              <a:gd name="T96" fmla="*/ 2147483647 w 187"/>
              <a:gd name="T97" fmla="*/ 2147483647 h 63"/>
              <a:gd name="T98" fmla="*/ 2147483647 w 187"/>
              <a:gd name="T99" fmla="*/ 2147483647 h 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7"/>
              <a:gd name="T151" fmla="*/ 0 h 63"/>
              <a:gd name="T152" fmla="*/ 187 w 187"/>
              <a:gd name="T153" fmla="*/ 63 h 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7" h="63">
                <a:moveTo>
                  <a:pt x="174" y="43"/>
                </a:moveTo>
                <a:cubicBezTo>
                  <a:pt x="170" y="45"/>
                  <a:pt x="167" y="47"/>
                  <a:pt x="163" y="48"/>
                </a:cubicBezTo>
                <a:cubicBezTo>
                  <a:pt x="161" y="49"/>
                  <a:pt x="159" y="49"/>
                  <a:pt x="157" y="49"/>
                </a:cubicBezTo>
                <a:cubicBezTo>
                  <a:pt x="156" y="50"/>
                  <a:pt x="154" y="50"/>
                  <a:pt x="153" y="50"/>
                </a:cubicBezTo>
                <a:cubicBezTo>
                  <a:pt x="150" y="50"/>
                  <a:pt x="147" y="49"/>
                  <a:pt x="145" y="47"/>
                </a:cubicBezTo>
                <a:cubicBezTo>
                  <a:pt x="143" y="45"/>
                  <a:pt x="142" y="43"/>
                  <a:pt x="142" y="40"/>
                </a:cubicBezTo>
                <a:cubicBezTo>
                  <a:pt x="142" y="37"/>
                  <a:pt x="142" y="37"/>
                  <a:pt x="142" y="37"/>
                </a:cubicBezTo>
                <a:cubicBezTo>
                  <a:pt x="148" y="36"/>
                  <a:pt x="153" y="34"/>
                  <a:pt x="157" y="32"/>
                </a:cubicBezTo>
                <a:cubicBezTo>
                  <a:pt x="161" y="30"/>
                  <a:pt x="164" y="29"/>
                  <a:pt x="166" y="28"/>
                </a:cubicBezTo>
                <a:cubicBezTo>
                  <a:pt x="173" y="24"/>
                  <a:pt x="178" y="21"/>
                  <a:pt x="181" y="18"/>
                </a:cubicBezTo>
                <a:cubicBezTo>
                  <a:pt x="184" y="14"/>
                  <a:pt x="186" y="11"/>
                  <a:pt x="186" y="7"/>
                </a:cubicBezTo>
                <a:cubicBezTo>
                  <a:pt x="186" y="5"/>
                  <a:pt x="185" y="3"/>
                  <a:pt x="183" y="2"/>
                </a:cubicBezTo>
                <a:cubicBezTo>
                  <a:pt x="181" y="1"/>
                  <a:pt x="179" y="0"/>
                  <a:pt x="175" y="0"/>
                </a:cubicBezTo>
                <a:cubicBezTo>
                  <a:pt x="172" y="0"/>
                  <a:pt x="167" y="1"/>
                  <a:pt x="162" y="3"/>
                </a:cubicBezTo>
                <a:cubicBezTo>
                  <a:pt x="160" y="3"/>
                  <a:pt x="159" y="4"/>
                  <a:pt x="157" y="4"/>
                </a:cubicBezTo>
                <a:cubicBezTo>
                  <a:pt x="154" y="6"/>
                  <a:pt x="150" y="8"/>
                  <a:pt x="146" y="11"/>
                </a:cubicBezTo>
                <a:cubicBezTo>
                  <a:pt x="139" y="16"/>
                  <a:pt x="133" y="21"/>
                  <a:pt x="130" y="26"/>
                </a:cubicBezTo>
                <a:cubicBezTo>
                  <a:pt x="128" y="28"/>
                  <a:pt x="127" y="31"/>
                  <a:pt x="126" y="34"/>
                </a:cubicBezTo>
                <a:cubicBezTo>
                  <a:pt x="124" y="35"/>
                  <a:pt x="124" y="35"/>
                  <a:pt x="124" y="35"/>
                </a:cubicBezTo>
                <a:cubicBezTo>
                  <a:pt x="124" y="35"/>
                  <a:pt x="124" y="35"/>
                  <a:pt x="124" y="35"/>
                </a:cubicBezTo>
                <a:cubicBezTo>
                  <a:pt x="119" y="39"/>
                  <a:pt x="114" y="42"/>
                  <a:pt x="111" y="43"/>
                </a:cubicBezTo>
                <a:cubicBezTo>
                  <a:pt x="108" y="45"/>
                  <a:pt x="106" y="46"/>
                  <a:pt x="104" y="46"/>
                </a:cubicBezTo>
                <a:cubicBezTo>
                  <a:pt x="101" y="46"/>
                  <a:pt x="100" y="44"/>
                  <a:pt x="100" y="42"/>
                </a:cubicBezTo>
                <a:cubicBezTo>
                  <a:pt x="100" y="38"/>
                  <a:pt x="106" y="30"/>
                  <a:pt x="118" y="20"/>
                </a:cubicBezTo>
                <a:cubicBezTo>
                  <a:pt x="121" y="17"/>
                  <a:pt x="122" y="15"/>
                  <a:pt x="122" y="14"/>
                </a:cubicBezTo>
                <a:cubicBezTo>
                  <a:pt x="122" y="12"/>
                  <a:pt x="122" y="9"/>
                  <a:pt x="121" y="7"/>
                </a:cubicBezTo>
                <a:cubicBezTo>
                  <a:pt x="120" y="4"/>
                  <a:pt x="119" y="3"/>
                  <a:pt x="118" y="3"/>
                </a:cubicBezTo>
                <a:cubicBezTo>
                  <a:pt x="115" y="3"/>
                  <a:pt x="112" y="4"/>
                  <a:pt x="109" y="6"/>
                </a:cubicBezTo>
                <a:cubicBezTo>
                  <a:pt x="102" y="10"/>
                  <a:pt x="96" y="13"/>
                  <a:pt x="91" y="17"/>
                </a:cubicBezTo>
                <a:cubicBezTo>
                  <a:pt x="86" y="21"/>
                  <a:pt x="82" y="24"/>
                  <a:pt x="78" y="28"/>
                </a:cubicBezTo>
                <a:cubicBezTo>
                  <a:pt x="74" y="31"/>
                  <a:pt x="71" y="34"/>
                  <a:pt x="69" y="36"/>
                </a:cubicBezTo>
                <a:cubicBezTo>
                  <a:pt x="67" y="38"/>
                  <a:pt x="65" y="39"/>
                  <a:pt x="65" y="39"/>
                </a:cubicBezTo>
                <a:cubicBezTo>
                  <a:pt x="63" y="39"/>
                  <a:pt x="63" y="38"/>
                  <a:pt x="63" y="37"/>
                </a:cubicBezTo>
                <a:cubicBezTo>
                  <a:pt x="63" y="34"/>
                  <a:pt x="68" y="28"/>
                  <a:pt x="79" y="18"/>
                </a:cubicBezTo>
                <a:cubicBezTo>
                  <a:pt x="80" y="16"/>
                  <a:pt x="81" y="16"/>
                  <a:pt x="82" y="15"/>
                </a:cubicBezTo>
                <a:cubicBezTo>
                  <a:pt x="82" y="15"/>
                  <a:pt x="83" y="14"/>
                  <a:pt x="83" y="13"/>
                </a:cubicBezTo>
                <a:cubicBezTo>
                  <a:pt x="83" y="13"/>
                  <a:pt x="84" y="12"/>
                  <a:pt x="84" y="12"/>
                </a:cubicBezTo>
                <a:cubicBezTo>
                  <a:pt x="84" y="10"/>
                  <a:pt x="83" y="10"/>
                  <a:pt x="82" y="9"/>
                </a:cubicBezTo>
                <a:cubicBezTo>
                  <a:pt x="80" y="8"/>
                  <a:pt x="79" y="8"/>
                  <a:pt x="76" y="8"/>
                </a:cubicBezTo>
                <a:cubicBezTo>
                  <a:pt x="73" y="8"/>
                  <a:pt x="70" y="9"/>
                  <a:pt x="67" y="12"/>
                </a:cubicBezTo>
                <a:cubicBezTo>
                  <a:pt x="63" y="15"/>
                  <a:pt x="59" y="19"/>
                  <a:pt x="55" y="25"/>
                </a:cubicBezTo>
                <a:cubicBezTo>
                  <a:pt x="52" y="28"/>
                  <a:pt x="51" y="30"/>
                  <a:pt x="49" y="32"/>
                </a:cubicBezTo>
                <a:cubicBezTo>
                  <a:pt x="49" y="32"/>
                  <a:pt x="49" y="33"/>
                  <a:pt x="49" y="33"/>
                </a:cubicBezTo>
                <a:cubicBezTo>
                  <a:pt x="49" y="34"/>
                  <a:pt x="49" y="34"/>
                  <a:pt x="49" y="35"/>
                </a:cubicBezTo>
                <a:cubicBezTo>
                  <a:pt x="48" y="36"/>
                  <a:pt x="48" y="36"/>
                  <a:pt x="48" y="36"/>
                </a:cubicBezTo>
                <a:cubicBezTo>
                  <a:pt x="43" y="39"/>
                  <a:pt x="38" y="42"/>
                  <a:pt x="35" y="43"/>
                </a:cubicBezTo>
                <a:cubicBezTo>
                  <a:pt x="31" y="45"/>
                  <a:pt x="28" y="46"/>
                  <a:pt x="25" y="46"/>
                </a:cubicBezTo>
                <a:cubicBezTo>
                  <a:pt x="21" y="46"/>
                  <a:pt x="19" y="46"/>
                  <a:pt x="17" y="44"/>
                </a:cubicBezTo>
                <a:cubicBezTo>
                  <a:pt x="15" y="43"/>
                  <a:pt x="15" y="41"/>
                  <a:pt x="15" y="39"/>
                </a:cubicBezTo>
                <a:cubicBezTo>
                  <a:pt x="15" y="37"/>
                  <a:pt x="15" y="35"/>
                  <a:pt x="17" y="33"/>
                </a:cubicBezTo>
                <a:cubicBezTo>
                  <a:pt x="19" y="31"/>
                  <a:pt x="23" y="28"/>
                  <a:pt x="29" y="24"/>
                </a:cubicBezTo>
                <a:cubicBezTo>
                  <a:pt x="31" y="22"/>
                  <a:pt x="34" y="20"/>
                  <a:pt x="36" y="16"/>
                </a:cubicBezTo>
                <a:cubicBezTo>
                  <a:pt x="39" y="12"/>
                  <a:pt x="40" y="9"/>
                  <a:pt x="40" y="7"/>
                </a:cubicBezTo>
                <a:cubicBezTo>
                  <a:pt x="40" y="5"/>
                  <a:pt x="38" y="4"/>
                  <a:pt x="34" y="4"/>
                </a:cubicBezTo>
                <a:cubicBezTo>
                  <a:pt x="26" y="4"/>
                  <a:pt x="17" y="10"/>
                  <a:pt x="7" y="22"/>
                </a:cubicBezTo>
                <a:cubicBezTo>
                  <a:pt x="7" y="22"/>
                  <a:pt x="7" y="23"/>
                  <a:pt x="6" y="23"/>
                </a:cubicBezTo>
                <a:cubicBezTo>
                  <a:pt x="5" y="25"/>
                  <a:pt x="4" y="27"/>
                  <a:pt x="3" y="28"/>
                </a:cubicBezTo>
                <a:cubicBezTo>
                  <a:pt x="2" y="29"/>
                  <a:pt x="2" y="30"/>
                  <a:pt x="1" y="32"/>
                </a:cubicBezTo>
                <a:cubicBezTo>
                  <a:pt x="1" y="34"/>
                  <a:pt x="0" y="37"/>
                  <a:pt x="0" y="39"/>
                </a:cubicBezTo>
                <a:cubicBezTo>
                  <a:pt x="0" y="44"/>
                  <a:pt x="2" y="49"/>
                  <a:pt x="4" y="54"/>
                </a:cubicBezTo>
                <a:cubicBezTo>
                  <a:pt x="5" y="55"/>
                  <a:pt x="6" y="56"/>
                  <a:pt x="6" y="57"/>
                </a:cubicBezTo>
                <a:cubicBezTo>
                  <a:pt x="9" y="60"/>
                  <a:pt x="12" y="61"/>
                  <a:pt x="17" y="61"/>
                </a:cubicBezTo>
                <a:cubicBezTo>
                  <a:pt x="21" y="61"/>
                  <a:pt x="26" y="60"/>
                  <a:pt x="32" y="56"/>
                </a:cubicBezTo>
                <a:cubicBezTo>
                  <a:pt x="37" y="53"/>
                  <a:pt x="42" y="48"/>
                  <a:pt x="48" y="42"/>
                </a:cubicBezTo>
                <a:cubicBezTo>
                  <a:pt x="48" y="42"/>
                  <a:pt x="49" y="42"/>
                  <a:pt x="49" y="42"/>
                </a:cubicBezTo>
                <a:cubicBezTo>
                  <a:pt x="49" y="44"/>
                  <a:pt x="49" y="46"/>
                  <a:pt x="49" y="47"/>
                </a:cubicBezTo>
                <a:cubicBezTo>
                  <a:pt x="50" y="49"/>
                  <a:pt x="50" y="51"/>
                  <a:pt x="51" y="52"/>
                </a:cubicBezTo>
                <a:cubicBezTo>
                  <a:pt x="53" y="56"/>
                  <a:pt x="55" y="58"/>
                  <a:pt x="57" y="58"/>
                </a:cubicBezTo>
                <a:cubicBezTo>
                  <a:pt x="59" y="58"/>
                  <a:pt x="60" y="57"/>
                  <a:pt x="61" y="56"/>
                </a:cubicBezTo>
                <a:cubicBezTo>
                  <a:pt x="63" y="55"/>
                  <a:pt x="65" y="53"/>
                  <a:pt x="68" y="49"/>
                </a:cubicBezTo>
                <a:cubicBezTo>
                  <a:pt x="71" y="46"/>
                  <a:pt x="74" y="43"/>
                  <a:pt x="76" y="41"/>
                </a:cubicBezTo>
                <a:cubicBezTo>
                  <a:pt x="79" y="38"/>
                  <a:pt x="82" y="35"/>
                  <a:pt x="86" y="32"/>
                </a:cubicBezTo>
                <a:cubicBezTo>
                  <a:pt x="92" y="27"/>
                  <a:pt x="97" y="24"/>
                  <a:pt x="101" y="23"/>
                </a:cubicBezTo>
                <a:cubicBezTo>
                  <a:pt x="97" y="27"/>
                  <a:pt x="95" y="31"/>
                  <a:pt x="92" y="34"/>
                </a:cubicBezTo>
                <a:cubicBezTo>
                  <a:pt x="90" y="38"/>
                  <a:pt x="88" y="40"/>
                  <a:pt x="87" y="42"/>
                </a:cubicBezTo>
                <a:cubicBezTo>
                  <a:pt x="85" y="44"/>
                  <a:pt x="85" y="46"/>
                  <a:pt x="84" y="47"/>
                </a:cubicBezTo>
                <a:cubicBezTo>
                  <a:pt x="83" y="49"/>
                  <a:pt x="83" y="51"/>
                  <a:pt x="83" y="53"/>
                </a:cubicBezTo>
                <a:cubicBezTo>
                  <a:pt x="83" y="58"/>
                  <a:pt x="86" y="61"/>
                  <a:pt x="91" y="61"/>
                </a:cubicBezTo>
                <a:cubicBezTo>
                  <a:pt x="94" y="61"/>
                  <a:pt x="99" y="60"/>
                  <a:pt x="104" y="57"/>
                </a:cubicBezTo>
                <a:cubicBezTo>
                  <a:pt x="109" y="53"/>
                  <a:pt x="116" y="48"/>
                  <a:pt x="125" y="41"/>
                </a:cubicBezTo>
                <a:cubicBezTo>
                  <a:pt x="125" y="41"/>
                  <a:pt x="125" y="41"/>
                  <a:pt x="125" y="41"/>
                </a:cubicBezTo>
                <a:cubicBezTo>
                  <a:pt x="125" y="41"/>
                  <a:pt x="125" y="41"/>
                  <a:pt x="125" y="41"/>
                </a:cubicBezTo>
                <a:cubicBezTo>
                  <a:pt x="125" y="44"/>
                  <a:pt x="125" y="46"/>
                  <a:pt x="125" y="48"/>
                </a:cubicBezTo>
                <a:cubicBezTo>
                  <a:pt x="126" y="52"/>
                  <a:pt x="128" y="55"/>
                  <a:pt x="130" y="57"/>
                </a:cubicBezTo>
                <a:cubicBezTo>
                  <a:pt x="134" y="61"/>
                  <a:pt x="139" y="63"/>
                  <a:pt x="145" y="63"/>
                </a:cubicBezTo>
                <a:cubicBezTo>
                  <a:pt x="149" y="63"/>
                  <a:pt x="153" y="62"/>
                  <a:pt x="157" y="60"/>
                </a:cubicBezTo>
                <a:cubicBezTo>
                  <a:pt x="160" y="60"/>
                  <a:pt x="163" y="58"/>
                  <a:pt x="165" y="57"/>
                </a:cubicBezTo>
                <a:cubicBezTo>
                  <a:pt x="172" y="53"/>
                  <a:pt x="179" y="47"/>
                  <a:pt x="187" y="40"/>
                </a:cubicBezTo>
                <a:cubicBezTo>
                  <a:pt x="187" y="35"/>
                  <a:pt x="187" y="35"/>
                  <a:pt x="187" y="35"/>
                </a:cubicBezTo>
                <a:cubicBezTo>
                  <a:pt x="182" y="38"/>
                  <a:pt x="178" y="41"/>
                  <a:pt x="174" y="43"/>
                </a:cubicBezTo>
                <a:moveTo>
                  <a:pt x="147" y="23"/>
                </a:moveTo>
                <a:cubicBezTo>
                  <a:pt x="150" y="20"/>
                  <a:pt x="152" y="18"/>
                  <a:pt x="155" y="16"/>
                </a:cubicBezTo>
                <a:cubicBezTo>
                  <a:pt x="156" y="15"/>
                  <a:pt x="157" y="15"/>
                  <a:pt x="157" y="15"/>
                </a:cubicBezTo>
                <a:cubicBezTo>
                  <a:pt x="159" y="13"/>
                  <a:pt x="161" y="12"/>
                  <a:pt x="164" y="11"/>
                </a:cubicBezTo>
                <a:cubicBezTo>
                  <a:pt x="166" y="10"/>
                  <a:pt x="168" y="9"/>
                  <a:pt x="170" y="9"/>
                </a:cubicBezTo>
                <a:cubicBezTo>
                  <a:pt x="171" y="9"/>
                  <a:pt x="172" y="10"/>
                  <a:pt x="172" y="11"/>
                </a:cubicBezTo>
                <a:cubicBezTo>
                  <a:pt x="172" y="12"/>
                  <a:pt x="171" y="14"/>
                  <a:pt x="169" y="17"/>
                </a:cubicBezTo>
                <a:cubicBezTo>
                  <a:pt x="167" y="19"/>
                  <a:pt x="163" y="22"/>
                  <a:pt x="159" y="25"/>
                </a:cubicBezTo>
                <a:cubicBezTo>
                  <a:pt x="158" y="25"/>
                  <a:pt x="158" y="26"/>
                  <a:pt x="157" y="26"/>
                </a:cubicBezTo>
                <a:cubicBezTo>
                  <a:pt x="153" y="28"/>
                  <a:pt x="148" y="30"/>
                  <a:pt x="143" y="32"/>
                </a:cubicBezTo>
                <a:cubicBezTo>
                  <a:pt x="144" y="29"/>
                  <a:pt x="145" y="26"/>
                  <a:pt x="147" y="23"/>
                </a:cubicBezTo>
                <a:close/>
              </a:path>
            </a:pathLst>
          </a:custGeom>
          <a:solidFill>
            <a:srgbClr val="E1001A"/>
          </a:solidFill>
          <a:ln w="3175">
            <a:solidFill>
              <a:srgbClr val="FFFFFF"/>
            </a:solidFill>
            <a:miter lim="800000"/>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4" name="Freeform 22"/>
          <p:cNvSpPr>
            <a:spLocks/>
          </p:cNvSpPr>
          <p:nvPr userDrawn="1"/>
        </p:nvSpPr>
        <p:spPr bwMode="auto">
          <a:xfrm>
            <a:off x="1399080" y="199215"/>
            <a:ext cx="41965" cy="33759"/>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0 h 18"/>
              <a:gd name="T14" fmla="*/ 2147483647 w 20"/>
              <a:gd name="T15" fmla="*/ 2147483647 h 18"/>
              <a:gd name="T16" fmla="*/ 0 w 20"/>
              <a:gd name="T17" fmla="*/ 2147483647 h 18"/>
              <a:gd name="T18" fmla="*/ 2147483647 w 20"/>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8"/>
              <a:gd name="T32" fmla="*/ 20 w 2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8">
                <a:moveTo>
                  <a:pt x="2" y="16"/>
                </a:moveTo>
                <a:cubicBezTo>
                  <a:pt x="4" y="17"/>
                  <a:pt x="6" y="18"/>
                  <a:pt x="7" y="18"/>
                </a:cubicBezTo>
                <a:cubicBezTo>
                  <a:pt x="9" y="18"/>
                  <a:pt x="11" y="17"/>
                  <a:pt x="13" y="16"/>
                </a:cubicBezTo>
                <a:cubicBezTo>
                  <a:pt x="14" y="15"/>
                  <a:pt x="15" y="15"/>
                  <a:pt x="16" y="13"/>
                </a:cubicBezTo>
                <a:cubicBezTo>
                  <a:pt x="19" y="10"/>
                  <a:pt x="20" y="8"/>
                  <a:pt x="20" y="5"/>
                </a:cubicBezTo>
                <a:cubicBezTo>
                  <a:pt x="20" y="4"/>
                  <a:pt x="20" y="2"/>
                  <a:pt x="18" y="1"/>
                </a:cubicBezTo>
                <a:cubicBezTo>
                  <a:pt x="17" y="0"/>
                  <a:pt x="15" y="0"/>
                  <a:pt x="13" y="0"/>
                </a:cubicBezTo>
                <a:cubicBezTo>
                  <a:pt x="10" y="0"/>
                  <a:pt x="7" y="1"/>
                  <a:pt x="4" y="4"/>
                </a:cubicBezTo>
                <a:cubicBezTo>
                  <a:pt x="1" y="7"/>
                  <a:pt x="0" y="10"/>
                  <a:pt x="0" y="12"/>
                </a:cubicBezTo>
                <a:cubicBezTo>
                  <a:pt x="0" y="14"/>
                  <a:pt x="1" y="15"/>
                  <a:pt x="2" y="16"/>
                </a:cubicBezTo>
                <a:close/>
              </a:path>
            </a:pathLst>
          </a:custGeom>
          <a:solidFill>
            <a:srgbClr val="E1001A"/>
          </a:solidFill>
          <a:ln w="3175">
            <a:solidFill>
              <a:srgbClr val="FFFFFF"/>
            </a:solidFill>
            <a:round/>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5" name="Rectangle 19"/>
          <p:cNvSpPr>
            <a:spLocks noChangeArrowheads="1"/>
          </p:cNvSpPr>
          <p:nvPr userDrawn="1"/>
        </p:nvSpPr>
        <p:spPr bwMode="auto">
          <a:xfrm>
            <a:off x="367362" y="366533"/>
            <a:ext cx="75895" cy="64304"/>
          </a:xfrm>
          <a:prstGeom prst="rect">
            <a:avLst/>
          </a:prstGeom>
          <a:solidFill>
            <a:srgbClr val="E1001A"/>
          </a:solidFill>
          <a:ln w="3175">
            <a:solidFill>
              <a:srgbClr val="FFFFFF"/>
            </a:solidFill>
            <a:miter lim="800000"/>
            <a:headEnd/>
            <a:tailEnd/>
          </a:ln>
        </p:spPr>
        <p:txBody>
          <a:bodyPr lIns="49451" tIns="24725" rIns="49451" bIns="24725"/>
          <a:lstStyle/>
          <a:p>
            <a:endParaRPr lang="ru-RU" sz="1300" dirty="0">
              <a:latin typeface="Times New Roman" pitchFamily="18" charset="0"/>
            </a:endParaRPr>
          </a:p>
        </p:txBody>
      </p:sp>
      <p:sp>
        <p:nvSpPr>
          <p:cNvPr id="16" name="Rectangle 19"/>
          <p:cNvSpPr>
            <a:spLocks noChangeArrowheads="1"/>
          </p:cNvSpPr>
          <p:nvPr userDrawn="1"/>
        </p:nvSpPr>
        <p:spPr bwMode="auto">
          <a:xfrm>
            <a:off x="1726759" y="366533"/>
            <a:ext cx="75895" cy="64304"/>
          </a:xfrm>
          <a:prstGeom prst="rect">
            <a:avLst/>
          </a:prstGeom>
          <a:solidFill>
            <a:srgbClr val="E1001A"/>
          </a:solidFill>
          <a:ln w="3175">
            <a:solidFill>
              <a:srgbClr val="FFFFFF"/>
            </a:solidFill>
            <a:miter lim="800000"/>
            <a:headEnd/>
            <a:tailEnd/>
          </a:ln>
        </p:spPr>
        <p:txBody>
          <a:bodyPr lIns="49451" tIns="24725" rIns="49451" bIns="24725"/>
          <a:lstStyle/>
          <a:p>
            <a:endParaRPr lang="ru-RU" sz="1300" dirty="0">
              <a:latin typeface="Times New Roman" pitchFamily="18" charset="0"/>
            </a:endParaRPr>
          </a:p>
        </p:txBody>
      </p:sp>
      <p:sp>
        <p:nvSpPr>
          <p:cNvPr id="17" name="Rectangle 19"/>
          <p:cNvSpPr>
            <a:spLocks noChangeArrowheads="1"/>
          </p:cNvSpPr>
          <p:nvPr userDrawn="1"/>
        </p:nvSpPr>
        <p:spPr bwMode="auto">
          <a:xfrm>
            <a:off x="446369" y="366533"/>
            <a:ext cx="725345" cy="64304"/>
          </a:xfrm>
          <a:prstGeom prst="rect">
            <a:avLst/>
          </a:prstGeom>
          <a:solidFill>
            <a:srgbClr val="E1001A"/>
          </a:solidFill>
          <a:ln w="3175">
            <a:solidFill>
              <a:srgbClr val="FFFFFF"/>
            </a:solidFill>
            <a:miter lim="800000"/>
            <a:headEnd/>
            <a:tailEnd/>
          </a:ln>
        </p:spPr>
        <p:txBody>
          <a:bodyPr lIns="19469" tIns="0" rIns="19469" bIns="0" anchor="ctr" anchorCtr="0">
            <a:noAutofit/>
          </a:bodyPr>
          <a:lstStyle/>
          <a:p>
            <a:pPr algn="ctr"/>
            <a:r>
              <a:rPr lang="ru-RU" sz="400" b="1" kern="2700" dirty="0">
                <a:solidFill>
                  <a:schemeClr val="bg1"/>
                </a:solidFill>
                <a:latin typeface="Calibri" panose="020F0502020204030204" pitchFamily="34" charset="0"/>
                <a:cs typeface="Arial" panose="020B0604020202020204" pitchFamily="34" charset="0"/>
              </a:rPr>
              <a:t>информационное агентство</a:t>
            </a:r>
          </a:p>
        </p:txBody>
      </p:sp>
      <p:sp>
        <p:nvSpPr>
          <p:cNvPr id="18" name="Rectangle 19"/>
          <p:cNvSpPr>
            <a:spLocks noChangeArrowheads="1"/>
          </p:cNvSpPr>
          <p:nvPr userDrawn="1"/>
        </p:nvSpPr>
        <p:spPr bwMode="auto">
          <a:xfrm>
            <a:off x="1174163" y="366533"/>
            <a:ext cx="550147" cy="64304"/>
          </a:xfrm>
          <a:prstGeom prst="rect">
            <a:avLst/>
          </a:prstGeom>
          <a:solidFill>
            <a:srgbClr val="0066AF"/>
          </a:solidFill>
          <a:ln w="3175">
            <a:solidFill>
              <a:srgbClr val="FFFFFF"/>
            </a:solidFill>
            <a:miter lim="800000"/>
            <a:headEnd/>
            <a:tailEnd/>
          </a:ln>
        </p:spPr>
        <p:txBody>
          <a:bodyPr lIns="19469" tIns="0" rIns="19469" bIns="0" anchor="ctr" anchorCtr="0">
            <a:noAutofit/>
          </a:bodyPr>
          <a:lstStyle/>
          <a:p>
            <a:pPr algn="ctr"/>
            <a:r>
              <a:rPr lang="en-US" sz="400" b="1" spc="11" dirty="0">
                <a:solidFill>
                  <a:schemeClr val="bg1"/>
                </a:solidFill>
                <a:latin typeface="Calibri" panose="020F0502020204030204" pitchFamily="34" charset="0"/>
                <a:cs typeface="Arial" panose="020B0604020202020204" pitchFamily="34" charset="0"/>
              </a:rPr>
              <a:t>information agency</a:t>
            </a:r>
            <a:endParaRPr lang="ru-RU" sz="400" b="1" spc="11" dirty="0">
              <a:solidFill>
                <a:schemeClr val="bg1"/>
              </a:solidFill>
              <a:latin typeface="Calibri" panose="020F0502020204030204" pitchFamily="34" charset="0"/>
              <a:cs typeface="Arial" panose="020B0604020202020204" pitchFamily="34" charset="0"/>
            </a:endParaRPr>
          </a:p>
        </p:txBody>
      </p:sp>
      <p:sp>
        <p:nvSpPr>
          <p:cNvPr id="21" name="Прямоугольник 20"/>
          <p:cNvSpPr/>
          <p:nvPr userDrawn="1"/>
        </p:nvSpPr>
        <p:spPr>
          <a:xfrm>
            <a:off x="-4561" y="4792244"/>
            <a:ext cx="9148561" cy="351256"/>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algn="ctr"/>
            <a:endParaRPr lang="ru-RU" dirty="0"/>
          </a:p>
        </p:txBody>
      </p:sp>
      <p:graphicFrame>
        <p:nvGraphicFramePr>
          <p:cNvPr id="22" name="Таблица 21"/>
          <p:cNvGraphicFramePr>
            <a:graphicFrameLocks noGrp="1"/>
          </p:cNvGraphicFramePr>
          <p:nvPr userDrawn="1">
            <p:extLst>
              <p:ext uri="{D42A27DB-BD31-4B8C-83A1-F6EECF244321}">
                <p14:modId xmlns:p14="http://schemas.microsoft.com/office/powerpoint/2010/main" val="2094422258"/>
              </p:ext>
            </p:extLst>
          </p:nvPr>
        </p:nvGraphicFramePr>
        <p:xfrm>
          <a:off x="361014" y="4795473"/>
          <a:ext cx="8481111" cy="357009"/>
        </p:xfrm>
        <a:graphic>
          <a:graphicData uri="http://schemas.openxmlformats.org/drawingml/2006/table">
            <a:tbl>
              <a:tblPr firstRow="1" bandRow="1">
                <a:tableStyleId>{5C22544A-7EE6-4342-B048-85BDC9FD1C3A}</a:tableStyleId>
              </a:tblPr>
              <a:tblGrid>
                <a:gridCol w="4246029">
                  <a:extLst>
                    <a:ext uri="{9D8B030D-6E8A-4147-A177-3AD203B41FA5}">
                      <a16:colId xmlns:a16="http://schemas.microsoft.com/office/drawing/2014/main" val="20000"/>
                    </a:ext>
                  </a:extLst>
                </a:gridCol>
                <a:gridCol w="4235082">
                  <a:extLst>
                    <a:ext uri="{9D8B030D-6E8A-4147-A177-3AD203B41FA5}">
                      <a16:colId xmlns:a16="http://schemas.microsoft.com/office/drawing/2014/main" val="20001"/>
                    </a:ext>
                  </a:extLst>
                </a:gridCol>
              </a:tblGrid>
              <a:tr h="357009">
                <a:tc>
                  <a:txBody>
                    <a:bodyPr/>
                    <a:lstStyle/>
                    <a:p>
                      <a:pPr algn="l"/>
                      <a:r>
                        <a:rPr lang="ru-RU" sz="700" b="0" kern="1200" dirty="0">
                          <a:solidFill>
                            <a:srgbClr val="595959"/>
                          </a:solidFill>
                          <a:latin typeface="Roboto Condensed"/>
                          <a:ea typeface="+mn-ea"/>
                          <a:cs typeface="Roboto Condensed"/>
                        </a:rPr>
                        <a:t> </a:t>
                      </a:r>
                      <a:endParaRPr lang="en-US" sz="700" b="0" kern="1200" dirty="0">
                        <a:solidFill>
                          <a:srgbClr val="595959"/>
                        </a:solidFill>
                        <a:latin typeface="Roboto Condensed"/>
                        <a:ea typeface="+mn-ea"/>
                        <a:cs typeface="Roboto Condensed"/>
                      </a:endParaRPr>
                    </a:p>
                    <a:p>
                      <a:pPr algn="l"/>
                      <a:r>
                        <a:rPr lang="en-US" sz="600" b="0" i="0" dirty="0">
                          <a:solidFill>
                            <a:srgbClr val="595959"/>
                          </a:solidFill>
                          <a:latin typeface="Roboto Condensed" panose="02000000000000000000" pitchFamily="2" charset="0"/>
                          <a:ea typeface="Roboto Condensed" panose="02000000000000000000" pitchFamily="2" charset="0"/>
                          <a:cs typeface="Roboto Condensed" panose="02000000000000000000" pitchFamily="2" charset="0"/>
                        </a:rPr>
                        <a:t>www.infoline.spb.ru | www.advis.ru | +78123226848 | +74957727640</a:t>
                      </a:r>
                      <a:endParaRPr lang="ru-RU" sz="600" b="0" kern="1200" dirty="0">
                        <a:solidFill>
                          <a:srgbClr val="595959"/>
                        </a:solidFill>
                        <a:latin typeface="Roboto Condensed"/>
                        <a:ea typeface="+mn-ea"/>
                        <a:cs typeface="Roboto Condensed"/>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r"/>
                      <a:r>
                        <a:rPr lang="ru-RU" sz="700" b="0" kern="1200" dirty="0">
                          <a:solidFill>
                            <a:srgbClr val="595959"/>
                          </a:solidFill>
                          <a:latin typeface="Roboto Condensed"/>
                          <a:ea typeface="+mn-ea"/>
                          <a:cs typeface="Roboto Condensed"/>
                        </a:rPr>
                        <a:t>Подготовлено INFOLine в декабре 2025 года</a:t>
                      </a:r>
                      <a:endParaRPr lang="en-US" sz="700" b="0" kern="1200" dirty="0">
                        <a:solidFill>
                          <a:srgbClr val="595959"/>
                        </a:solidFill>
                        <a:latin typeface="Roboto Condensed"/>
                        <a:ea typeface="+mn-ea"/>
                        <a:cs typeface="Roboto Condensed"/>
                      </a:endParaRPr>
                    </a:p>
                    <a:p>
                      <a:pPr algn="r"/>
                      <a:r>
                        <a:rPr lang="ru-RU" sz="600" b="0" kern="1200" dirty="0">
                          <a:solidFill>
                            <a:srgbClr val="595959"/>
                          </a:solidFill>
                          <a:latin typeface="Roboto Condensed"/>
                          <a:ea typeface="+mn-ea"/>
                          <a:cs typeface="Roboto Condensed"/>
                        </a:rPr>
                        <a:t>.</a:t>
                      </a: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4" name="Номер слайда 6"/>
          <p:cNvSpPr txBox="1">
            <a:spLocks/>
          </p:cNvSpPr>
          <p:nvPr userDrawn="1"/>
        </p:nvSpPr>
        <p:spPr>
          <a:xfrm>
            <a:off x="7638281" y="4930993"/>
            <a:ext cx="1200033" cy="184873"/>
          </a:xfrm>
          <a:prstGeom prst="rect">
            <a:avLst/>
          </a:prstGeom>
        </p:spPr>
        <p:txBody>
          <a:bodyPr vert="horz" lIns="49451" tIns="24725" rIns="49451" bIns="24725"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94508" rtl="0" eaLnBrk="1" fontAlgn="auto" latinLnBrk="0" hangingPunct="1">
              <a:lnSpc>
                <a:spcPct val="100000"/>
              </a:lnSpc>
              <a:spcBef>
                <a:spcPts val="0"/>
              </a:spcBef>
              <a:spcAft>
                <a:spcPts val="0"/>
              </a:spcAft>
              <a:buClrTx/>
              <a:buSzTx/>
              <a:buFontTx/>
              <a:buNone/>
              <a:tabLst/>
              <a:defRPr/>
            </a:pPr>
            <a:r>
              <a:rPr lang="ru-RU" sz="600" b="0" kern="1200" dirty="0">
                <a:solidFill>
                  <a:srgbClr val="595959"/>
                </a:solidFill>
                <a:latin typeface="Roboto Condensed"/>
                <a:ea typeface="+mn-ea"/>
                <a:cs typeface="Roboto Condensed"/>
              </a:rPr>
              <a:t>Стр. </a:t>
            </a:r>
            <a:fld id="{1B73178A-CB72-4215-B155-5E40901466DA}" type="slidenum">
              <a:rPr lang="ru-RU" sz="600" b="0" kern="1200" noProof="0" smtClean="0">
                <a:solidFill>
                  <a:srgbClr val="595959"/>
                </a:solidFill>
                <a:latin typeface="Roboto Condensed"/>
                <a:ea typeface="+mn-ea"/>
                <a:cs typeface="Roboto Condensed"/>
              </a:rPr>
              <a:pPr marL="0" marR="0" lvl="0" indent="0" algn="r" defTabSz="494508" rtl="0" eaLnBrk="1" fontAlgn="auto" latinLnBrk="0" hangingPunct="1">
                <a:lnSpc>
                  <a:spcPct val="100000"/>
                </a:lnSpc>
                <a:spcBef>
                  <a:spcPts val="0"/>
                </a:spcBef>
                <a:spcAft>
                  <a:spcPts val="0"/>
                </a:spcAft>
                <a:buClrTx/>
                <a:buSzTx/>
                <a:buFontTx/>
                <a:buNone/>
                <a:tabLst/>
                <a:defRPr/>
              </a:pPr>
              <a:t>‹#›</a:t>
            </a:fld>
            <a:endParaRPr lang="ru-RU" sz="600" b="0" kern="1200" noProof="0" dirty="0">
              <a:solidFill>
                <a:srgbClr val="595959"/>
              </a:solidFill>
              <a:latin typeface="Roboto Condensed"/>
              <a:ea typeface="+mn-ea"/>
              <a:cs typeface="Roboto Condensed"/>
            </a:endParaRPr>
          </a:p>
        </p:txBody>
      </p:sp>
      <p:sp>
        <p:nvSpPr>
          <p:cNvPr id="19" name="Прямоугольник 18">
            <a:hlinkClick r:id="rId2"/>
          </p:cNvPr>
          <p:cNvSpPr/>
          <p:nvPr userDrawn="1"/>
        </p:nvSpPr>
        <p:spPr>
          <a:xfrm>
            <a:off x="400547" y="4972634"/>
            <a:ext cx="651075"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0" name="Прямоугольник 19">
            <a:hlinkClick r:id="rId3"/>
          </p:cNvPr>
          <p:cNvSpPr/>
          <p:nvPr userDrawn="1"/>
        </p:nvSpPr>
        <p:spPr>
          <a:xfrm>
            <a:off x="1065879" y="4972634"/>
            <a:ext cx="452876"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3" name="Прямоугольник 22">
            <a:hlinkClick r:id="rId2"/>
          </p:cNvPr>
          <p:cNvSpPr/>
          <p:nvPr userDrawn="1"/>
        </p:nvSpPr>
        <p:spPr>
          <a:xfrm>
            <a:off x="8449072" y="4876993"/>
            <a:ext cx="325538"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graphicFrame>
        <p:nvGraphicFramePr>
          <p:cNvPr id="25" name="Таблица 24">
            <a:extLst>
              <a:ext uri="{FF2B5EF4-FFF2-40B4-BE49-F238E27FC236}">
                <a16:creationId xmlns:a16="http://schemas.microsoft.com/office/drawing/2014/main" id="{4BF4560B-50A3-4861-A883-894395BC2CB8}"/>
              </a:ext>
            </a:extLst>
          </p:cNvPr>
          <p:cNvGraphicFramePr>
            <a:graphicFrameLocks noGrp="1"/>
          </p:cNvGraphicFramePr>
          <p:nvPr userDrawn="1">
            <p:extLst>
              <p:ext uri="{D42A27DB-BD31-4B8C-83A1-F6EECF244321}">
                <p14:modId xmlns:p14="http://schemas.microsoft.com/office/powerpoint/2010/main" val="3431123461"/>
              </p:ext>
            </p:extLst>
          </p:nvPr>
        </p:nvGraphicFramePr>
        <p:xfrm>
          <a:off x="371474" y="0"/>
          <a:ext cx="8401052" cy="533400"/>
        </p:xfrm>
        <a:graphic>
          <a:graphicData uri="http://schemas.openxmlformats.org/drawingml/2006/table">
            <a:tbl>
              <a:tblPr firstRow="1" bandRow="1">
                <a:tableStyleId>{5C22544A-7EE6-4342-B048-85BDC9FD1C3A}</a:tableStyleId>
              </a:tblPr>
              <a:tblGrid>
                <a:gridCol w="2780162">
                  <a:extLst>
                    <a:ext uri="{9D8B030D-6E8A-4147-A177-3AD203B41FA5}">
                      <a16:colId xmlns:a16="http://schemas.microsoft.com/office/drawing/2014/main" val="20000"/>
                    </a:ext>
                  </a:extLst>
                </a:gridCol>
                <a:gridCol w="5620890">
                  <a:extLst>
                    <a:ext uri="{9D8B030D-6E8A-4147-A177-3AD203B41FA5}">
                      <a16:colId xmlns:a16="http://schemas.microsoft.com/office/drawing/2014/main" val="20001"/>
                    </a:ext>
                  </a:extLst>
                </a:gridCol>
              </a:tblGrid>
              <a:tr h="533400">
                <a:tc>
                  <a:txBody>
                    <a:bodyPr/>
                    <a:lstStyle/>
                    <a:p>
                      <a:endParaRPr lang="ru-RU" sz="1400" dirty="0">
                        <a:solidFill>
                          <a:schemeClr val="tx1"/>
                        </a:solidFill>
                      </a:endParaRPr>
                    </a:p>
                    <a:p>
                      <a:endParaRPr lang="ru-RU" sz="900" dirty="0">
                        <a:solidFill>
                          <a:schemeClr val="tx1"/>
                        </a:solidFill>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lvl="0" defTabSz="914400">
                        <a:defRPr/>
                      </a:pPr>
                      <a:r>
                        <a:rPr lang="ru-RU" sz="1200" b="1" kern="1200" noProof="0" dirty="0">
                          <a:solidFill>
                            <a:schemeClr val="tx1">
                              <a:lumMod val="65000"/>
                              <a:lumOff val="35000"/>
                            </a:schemeClr>
                          </a:solidFill>
                          <a:latin typeface="Roboto Condensed"/>
                          <a:ea typeface="+mn-ea"/>
                          <a:cs typeface="Roboto Condensed"/>
                        </a:rPr>
                        <a:t>ТОП-200 ТОРГОВЫХ СЕТЕЙ FMCG РОССИИ</a:t>
                      </a:r>
                    </a:p>
                    <a:p>
                      <a:pPr marL="0" lvl="0" algn="l" defTabSz="845262" rtl="0" eaLnBrk="1" latinLnBrk="0" hangingPunct="1">
                        <a:defRPr/>
                      </a:pPr>
                      <a:r>
                        <a:rPr lang="ru-RU" sz="900" b="0" kern="1200" noProof="0" dirty="0">
                          <a:solidFill>
                            <a:schemeClr val="tx1">
                              <a:lumMod val="65000"/>
                              <a:lumOff val="35000"/>
                            </a:schemeClr>
                          </a:solidFill>
                          <a:latin typeface="Roboto Condensed"/>
                          <a:ea typeface="+mn-ea"/>
                          <a:cs typeface="Roboto Condensed"/>
                        </a:rPr>
                        <a:t>ДЕМОНСТРАЦИОННАЯ ВЕРСИЯ</a:t>
                      </a: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0179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Объект с подписью">
    <p:spTree>
      <p:nvGrpSpPr>
        <p:cNvPr id="1" name=""/>
        <p:cNvGrpSpPr/>
        <p:nvPr/>
      </p:nvGrpSpPr>
      <p:grpSpPr>
        <a:xfrm>
          <a:off x="0" y="0"/>
          <a:ext cx="0" cy="0"/>
          <a:chOff x="0" y="0"/>
          <a:chExt cx="0" cy="0"/>
        </a:xfrm>
      </p:grpSpPr>
      <p:sp>
        <p:nvSpPr>
          <p:cNvPr id="8" name="Прямоугольник 7"/>
          <p:cNvSpPr/>
          <p:nvPr userDrawn="1"/>
        </p:nvSpPr>
        <p:spPr>
          <a:xfrm>
            <a:off x="0" y="-14358"/>
            <a:ext cx="9141982" cy="547129"/>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algn="ctr"/>
            <a:endParaRPr lang="ru-RU" dirty="0"/>
          </a:p>
        </p:txBody>
      </p:sp>
      <p:sp>
        <p:nvSpPr>
          <p:cNvPr id="10" name="Freeform 15"/>
          <p:cNvSpPr>
            <a:spLocks noEditPoints="1"/>
          </p:cNvSpPr>
          <p:nvPr userDrawn="1"/>
        </p:nvSpPr>
        <p:spPr bwMode="auto">
          <a:xfrm>
            <a:off x="977810" y="83814"/>
            <a:ext cx="187505" cy="264449"/>
          </a:xfrm>
          <a:custGeom>
            <a:avLst/>
            <a:gdLst>
              <a:gd name="T0" fmla="*/ 2147483647 w 89"/>
              <a:gd name="T1" fmla="*/ 2147483647 h 139"/>
              <a:gd name="T2" fmla="*/ 2147483647 w 89"/>
              <a:gd name="T3" fmla="*/ 2147483647 h 139"/>
              <a:gd name="T4" fmla="*/ 2147483647 w 89"/>
              <a:gd name="T5" fmla="*/ 2147483647 h 139"/>
              <a:gd name="T6" fmla="*/ 2147483647 w 89"/>
              <a:gd name="T7" fmla="*/ 2147483647 h 139"/>
              <a:gd name="T8" fmla="*/ 2147483647 w 89"/>
              <a:gd name="T9" fmla="*/ 2147483647 h 139"/>
              <a:gd name="T10" fmla="*/ 2147483647 w 89"/>
              <a:gd name="T11" fmla="*/ 2147483647 h 139"/>
              <a:gd name="T12" fmla="*/ 2147483647 w 89"/>
              <a:gd name="T13" fmla="*/ 2147483647 h 139"/>
              <a:gd name="T14" fmla="*/ 2147483647 w 89"/>
              <a:gd name="T15" fmla="*/ 2147483647 h 139"/>
              <a:gd name="T16" fmla="*/ 2147483647 w 89"/>
              <a:gd name="T17" fmla="*/ 0 h 139"/>
              <a:gd name="T18" fmla="*/ 0 w 89"/>
              <a:gd name="T19" fmla="*/ 2147483647 h 139"/>
              <a:gd name="T20" fmla="*/ 0 w 89"/>
              <a:gd name="T21" fmla="*/ 2147483647 h 139"/>
              <a:gd name="T22" fmla="*/ 2147483647 w 89"/>
              <a:gd name="T23" fmla="*/ 2147483647 h 139"/>
              <a:gd name="T24" fmla="*/ 2147483647 w 89"/>
              <a:gd name="T25" fmla="*/ 2147483647 h 139"/>
              <a:gd name="T26" fmla="*/ 2147483647 w 89"/>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139"/>
              <a:gd name="T44" fmla="*/ 89 w 89"/>
              <a:gd name="T45" fmla="*/ 139 h 1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139">
                <a:moveTo>
                  <a:pt x="56" y="96"/>
                </a:moveTo>
                <a:cubicBezTo>
                  <a:pt x="56" y="103"/>
                  <a:pt x="55" y="115"/>
                  <a:pt x="45" y="115"/>
                </a:cubicBezTo>
                <a:cubicBezTo>
                  <a:pt x="34" y="115"/>
                  <a:pt x="33" y="103"/>
                  <a:pt x="33" y="96"/>
                </a:cubicBezTo>
                <a:cubicBezTo>
                  <a:pt x="33" y="41"/>
                  <a:pt x="33" y="41"/>
                  <a:pt x="33" y="41"/>
                </a:cubicBezTo>
                <a:cubicBezTo>
                  <a:pt x="33" y="33"/>
                  <a:pt x="34" y="23"/>
                  <a:pt x="44" y="23"/>
                </a:cubicBezTo>
                <a:cubicBezTo>
                  <a:pt x="55" y="23"/>
                  <a:pt x="56" y="33"/>
                  <a:pt x="56" y="41"/>
                </a:cubicBezTo>
                <a:cubicBezTo>
                  <a:pt x="56" y="96"/>
                  <a:pt x="56" y="96"/>
                  <a:pt x="56" y="96"/>
                </a:cubicBezTo>
                <a:moveTo>
                  <a:pt x="89" y="39"/>
                </a:moveTo>
                <a:cubicBezTo>
                  <a:pt x="89" y="14"/>
                  <a:pt x="73" y="0"/>
                  <a:pt x="45" y="0"/>
                </a:cubicBezTo>
                <a:cubicBezTo>
                  <a:pt x="16" y="0"/>
                  <a:pt x="0" y="14"/>
                  <a:pt x="0" y="39"/>
                </a:cubicBezTo>
                <a:cubicBezTo>
                  <a:pt x="0" y="93"/>
                  <a:pt x="0" y="93"/>
                  <a:pt x="0" y="93"/>
                </a:cubicBezTo>
                <a:cubicBezTo>
                  <a:pt x="0" y="123"/>
                  <a:pt x="11" y="139"/>
                  <a:pt x="45" y="139"/>
                </a:cubicBezTo>
                <a:cubicBezTo>
                  <a:pt x="78" y="139"/>
                  <a:pt x="89" y="123"/>
                  <a:pt x="89" y="93"/>
                </a:cubicBezTo>
                <a:lnTo>
                  <a:pt x="89" y="39"/>
                </a:lnTo>
                <a:close/>
              </a:path>
            </a:pathLst>
          </a:custGeom>
          <a:solidFill>
            <a:srgbClr val="0066AF"/>
          </a:solidFill>
          <a:ln w="3175">
            <a:solidFill>
              <a:srgbClr val="FFFFFF"/>
            </a:solidFill>
            <a:round/>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1" name="Rectangle 20"/>
          <p:cNvSpPr>
            <a:spLocks noChangeArrowheads="1"/>
          </p:cNvSpPr>
          <p:nvPr userDrawn="1"/>
        </p:nvSpPr>
        <p:spPr bwMode="auto">
          <a:xfrm>
            <a:off x="460831" y="173035"/>
            <a:ext cx="75895" cy="167190"/>
          </a:xfrm>
          <a:prstGeom prst="rect">
            <a:avLst/>
          </a:prstGeom>
          <a:solidFill>
            <a:srgbClr val="0066AF"/>
          </a:solidFill>
          <a:ln w="3175">
            <a:solidFill>
              <a:srgbClr val="FFFFFF"/>
            </a:solidFill>
            <a:miter lim="800000"/>
            <a:headEnd/>
            <a:tailEnd/>
          </a:ln>
        </p:spPr>
        <p:txBody>
          <a:bodyPr lIns="49451" tIns="24725" rIns="49451" bIns="24725"/>
          <a:lstStyle/>
          <a:p>
            <a:endParaRPr lang="ru-RU" sz="1300" dirty="0">
              <a:latin typeface="Times New Roman" pitchFamily="18" charset="0"/>
            </a:endParaRPr>
          </a:p>
        </p:txBody>
      </p:sp>
      <p:sp>
        <p:nvSpPr>
          <p:cNvPr id="12" name="Freeform 13"/>
          <p:cNvSpPr>
            <a:spLocks/>
          </p:cNvSpPr>
          <p:nvPr userDrawn="1"/>
        </p:nvSpPr>
        <p:spPr bwMode="auto">
          <a:xfrm>
            <a:off x="576906" y="89440"/>
            <a:ext cx="187505" cy="250785"/>
          </a:xfrm>
          <a:custGeom>
            <a:avLst/>
            <a:gdLst>
              <a:gd name="T0" fmla="*/ 2147483647 w 210"/>
              <a:gd name="T1" fmla="*/ 2147483647 h 312"/>
              <a:gd name="T2" fmla="*/ 2147483647 w 210"/>
              <a:gd name="T3" fmla="*/ 2147483647 h 312"/>
              <a:gd name="T4" fmla="*/ 2147483647 w 210"/>
              <a:gd name="T5" fmla="*/ 2147483647 h 312"/>
              <a:gd name="T6" fmla="*/ 0 w 210"/>
              <a:gd name="T7" fmla="*/ 2147483647 h 312"/>
              <a:gd name="T8" fmla="*/ 0 w 210"/>
              <a:gd name="T9" fmla="*/ 0 h 312"/>
              <a:gd name="T10" fmla="*/ 2147483647 w 210"/>
              <a:gd name="T11" fmla="*/ 0 h 312"/>
              <a:gd name="T12" fmla="*/ 2147483647 w 210"/>
              <a:gd name="T13" fmla="*/ 2147483647 h 312"/>
              <a:gd name="T14" fmla="*/ 2147483647 w 210"/>
              <a:gd name="T15" fmla="*/ 2147483647 h 312"/>
              <a:gd name="T16" fmla="*/ 2147483647 w 210"/>
              <a:gd name="T17" fmla="*/ 0 h 312"/>
              <a:gd name="T18" fmla="*/ 2147483647 w 210"/>
              <a:gd name="T19" fmla="*/ 0 h 312"/>
              <a:gd name="T20" fmla="*/ 2147483647 w 210"/>
              <a:gd name="T21" fmla="*/ 2147483647 h 312"/>
              <a:gd name="T22" fmla="*/ 2147483647 w 210"/>
              <a:gd name="T23" fmla="*/ 2147483647 h 312"/>
              <a:gd name="T24" fmla="*/ 2147483647 w 210"/>
              <a:gd name="T25" fmla="*/ 2147483647 h 3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0"/>
              <a:gd name="T40" fmla="*/ 0 h 312"/>
              <a:gd name="T41" fmla="*/ 210 w 210"/>
              <a:gd name="T42" fmla="*/ 312 h 3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0" h="312">
                <a:moveTo>
                  <a:pt x="69" y="137"/>
                </a:moveTo>
                <a:lnTo>
                  <a:pt x="69" y="137"/>
                </a:lnTo>
                <a:lnTo>
                  <a:pt x="76" y="312"/>
                </a:lnTo>
                <a:lnTo>
                  <a:pt x="0" y="312"/>
                </a:lnTo>
                <a:lnTo>
                  <a:pt x="0" y="0"/>
                </a:lnTo>
                <a:lnTo>
                  <a:pt x="80" y="0"/>
                </a:lnTo>
                <a:lnTo>
                  <a:pt x="142" y="175"/>
                </a:lnTo>
                <a:lnTo>
                  <a:pt x="144" y="175"/>
                </a:lnTo>
                <a:lnTo>
                  <a:pt x="135" y="0"/>
                </a:lnTo>
                <a:lnTo>
                  <a:pt x="210" y="0"/>
                </a:lnTo>
                <a:lnTo>
                  <a:pt x="210" y="312"/>
                </a:lnTo>
                <a:lnTo>
                  <a:pt x="130" y="312"/>
                </a:lnTo>
                <a:lnTo>
                  <a:pt x="69" y="137"/>
                </a:lnTo>
                <a:close/>
              </a:path>
            </a:pathLst>
          </a:custGeom>
          <a:solidFill>
            <a:srgbClr val="0066AF"/>
          </a:solidFill>
          <a:ln w="3175">
            <a:solidFill>
              <a:srgbClr val="FFFFFF"/>
            </a:solidFill>
            <a:round/>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3" name="Freeform 14"/>
          <p:cNvSpPr>
            <a:spLocks/>
          </p:cNvSpPr>
          <p:nvPr userDrawn="1"/>
        </p:nvSpPr>
        <p:spPr bwMode="auto">
          <a:xfrm>
            <a:off x="802805" y="89440"/>
            <a:ext cx="151790" cy="250785"/>
          </a:xfrm>
          <a:custGeom>
            <a:avLst/>
            <a:gdLst>
              <a:gd name="T0" fmla="*/ 0 w 170"/>
              <a:gd name="T1" fmla="*/ 2147483647 h 312"/>
              <a:gd name="T2" fmla="*/ 0 w 170"/>
              <a:gd name="T3" fmla="*/ 0 h 312"/>
              <a:gd name="T4" fmla="*/ 2147483647 w 170"/>
              <a:gd name="T5" fmla="*/ 0 h 312"/>
              <a:gd name="T6" fmla="*/ 2147483647 w 170"/>
              <a:gd name="T7" fmla="*/ 2147483647 h 312"/>
              <a:gd name="T8" fmla="*/ 2147483647 w 170"/>
              <a:gd name="T9" fmla="*/ 2147483647 h 312"/>
              <a:gd name="T10" fmla="*/ 2147483647 w 170"/>
              <a:gd name="T11" fmla="*/ 2147483647 h 312"/>
              <a:gd name="T12" fmla="*/ 2147483647 w 170"/>
              <a:gd name="T13" fmla="*/ 2147483647 h 312"/>
              <a:gd name="T14" fmla="*/ 2147483647 w 170"/>
              <a:gd name="T15" fmla="*/ 2147483647 h 312"/>
              <a:gd name="T16" fmla="*/ 2147483647 w 170"/>
              <a:gd name="T17" fmla="*/ 2147483647 h 312"/>
              <a:gd name="T18" fmla="*/ 2147483647 w 170"/>
              <a:gd name="T19" fmla="*/ 2147483647 h 312"/>
              <a:gd name="T20" fmla="*/ 0 w 170"/>
              <a:gd name="T21" fmla="*/ 2147483647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312"/>
              <a:gd name="T35" fmla="*/ 170 w 170"/>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312">
                <a:moveTo>
                  <a:pt x="0" y="312"/>
                </a:moveTo>
                <a:lnTo>
                  <a:pt x="0" y="0"/>
                </a:lnTo>
                <a:lnTo>
                  <a:pt x="170" y="0"/>
                </a:lnTo>
                <a:lnTo>
                  <a:pt x="170" y="61"/>
                </a:lnTo>
                <a:lnTo>
                  <a:pt x="82" y="61"/>
                </a:lnTo>
                <a:lnTo>
                  <a:pt x="82" y="118"/>
                </a:lnTo>
                <a:lnTo>
                  <a:pt x="160" y="118"/>
                </a:lnTo>
                <a:lnTo>
                  <a:pt x="160" y="180"/>
                </a:lnTo>
                <a:lnTo>
                  <a:pt x="82" y="180"/>
                </a:lnTo>
                <a:lnTo>
                  <a:pt x="82" y="312"/>
                </a:lnTo>
                <a:lnTo>
                  <a:pt x="0" y="312"/>
                </a:lnTo>
                <a:close/>
              </a:path>
            </a:pathLst>
          </a:custGeom>
          <a:solidFill>
            <a:srgbClr val="0066AF"/>
          </a:solidFill>
          <a:ln w="3175">
            <a:solidFill>
              <a:srgbClr val="FFFFFF"/>
            </a:solidFill>
            <a:round/>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4" name="Rectangle 19"/>
          <p:cNvSpPr>
            <a:spLocks noChangeArrowheads="1"/>
          </p:cNvSpPr>
          <p:nvPr userDrawn="1"/>
        </p:nvSpPr>
        <p:spPr bwMode="auto">
          <a:xfrm>
            <a:off x="460831" y="89440"/>
            <a:ext cx="75895" cy="64304"/>
          </a:xfrm>
          <a:prstGeom prst="rect">
            <a:avLst/>
          </a:prstGeom>
          <a:solidFill>
            <a:srgbClr val="E1001A"/>
          </a:solidFill>
          <a:ln w="3175">
            <a:solidFill>
              <a:srgbClr val="FFFFFF"/>
            </a:solidFill>
            <a:miter lim="800000"/>
            <a:headEnd/>
            <a:tailEnd/>
          </a:ln>
        </p:spPr>
        <p:txBody>
          <a:bodyPr lIns="49451" tIns="24725" rIns="49451" bIns="24725"/>
          <a:lstStyle/>
          <a:p>
            <a:endParaRPr lang="ru-RU" sz="1300" dirty="0">
              <a:latin typeface="Times New Roman" pitchFamily="18" charset="0"/>
            </a:endParaRPr>
          </a:p>
        </p:txBody>
      </p:sp>
      <p:sp>
        <p:nvSpPr>
          <p:cNvPr id="15" name="Freeform 16"/>
          <p:cNvSpPr>
            <a:spLocks/>
          </p:cNvSpPr>
          <p:nvPr userDrawn="1"/>
        </p:nvSpPr>
        <p:spPr bwMode="auto">
          <a:xfrm>
            <a:off x="1056384" y="136865"/>
            <a:ext cx="322330" cy="218633"/>
          </a:xfrm>
          <a:custGeom>
            <a:avLst/>
            <a:gdLst>
              <a:gd name="T0" fmla="*/ 2147483647 w 153"/>
              <a:gd name="T1" fmla="*/ 2147483647 h 115"/>
              <a:gd name="T2" fmla="*/ 2147483647 w 153"/>
              <a:gd name="T3" fmla="*/ 2147483647 h 115"/>
              <a:gd name="T4" fmla="*/ 2147483647 w 153"/>
              <a:gd name="T5" fmla="*/ 2147483647 h 115"/>
              <a:gd name="T6" fmla="*/ 2147483647 w 153"/>
              <a:gd name="T7" fmla="*/ 2147483647 h 115"/>
              <a:gd name="T8" fmla="*/ 2147483647 w 153"/>
              <a:gd name="T9" fmla="*/ 2147483647 h 115"/>
              <a:gd name="T10" fmla="*/ 2147483647 w 153"/>
              <a:gd name="T11" fmla="*/ 2147483647 h 115"/>
              <a:gd name="T12" fmla="*/ 2147483647 w 153"/>
              <a:gd name="T13" fmla="*/ 2147483647 h 115"/>
              <a:gd name="T14" fmla="*/ 2147483647 w 153"/>
              <a:gd name="T15" fmla="*/ 2147483647 h 115"/>
              <a:gd name="T16" fmla="*/ 2147483647 w 153"/>
              <a:gd name="T17" fmla="*/ 2147483647 h 115"/>
              <a:gd name="T18" fmla="*/ 2147483647 w 153"/>
              <a:gd name="T19" fmla="*/ 2147483647 h 115"/>
              <a:gd name="T20" fmla="*/ 2147483647 w 153"/>
              <a:gd name="T21" fmla="*/ 2147483647 h 115"/>
              <a:gd name="T22" fmla="*/ 2147483647 w 153"/>
              <a:gd name="T23" fmla="*/ 2147483647 h 115"/>
              <a:gd name="T24" fmla="*/ 2147483647 w 153"/>
              <a:gd name="T25" fmla="*/ 2147483647 h 115"/>
              <a:gd name="T26" fmla="*/ 2147483647 w 153"/>
              <a:gd name="T27" fmla="*/ 2147483647 h 115"/>
              <a:gd name="T28" fmla="*/ 2147483647 w 153"/>
              <a:gd name="T29" fmla="*/ 2147483647 h 115"/>
              <a:gd name="T30" fmla="*/ 2147483647 w 153"/>
              <a:gd name="T31" fmla="*/ 0 h 115"/>
              <a:gd name="T32" fmla="*/ 2147483647 w 153"/>
              <a:gd name="T33" fmla="*/ 0 h 115"/>
              <a:gd name="T34" fmla="*/ 2147483647 w 153"/>
              <a:gd name="T35" fmla="*/ 2147483647 h 115"/>
              <a:gd name="T36" fmla="*/ 2147483647 w 153"/>
              <a:gd name="T37" fmla="*/ 2147483647 h 115"/>
              <a:gd name="T38" fmla="*/ 2147483647 w 153"/>
              <a:gd name="T39" fmla="*/ 2147483647 h 115"/>
              <a:gd name="T40" fmla="*/ 2147483647 w 153"/>
              <a:gd name="T41" fmla="*/ 2147483647 h 115"/>
              <a:gd name="T42" fmla="*/ 2147483647 w 153"/>
              <a:gd name="T43" fmla="*/ 2147483647 h 115"/>
              <a:gd name="T44" fmla="*/ 2147483647 w 153"/>
              <a:gd name="T45" fmla="*/ 2147483647 h 115"/>
              <a:gd name="T46" fmla="*/ 2147483647 w 153"/>
              <a:gd name="T47" fmla="*/ 2147483647 h 115"/>
              <a:gd name="T48" fmla="*/ 2147483647 w 153"/>
              <a:gd name="T49" fmla="*/ 2147483647 h 115"/>
              <a:gd name="T50" fmla="*/ 0 w 153"/>
              <a:gd name="T51" fmla="*/ 2147483647 h 115"/>
              <a:gd name="T52" fmla="*/ 2147483647 w 153"/>
              <a:gd name="T53" fmla="*/ 2147483647 h 115"/>
              <a:gd name="T54" fmla="*/ 2147483647 w 153"/>
              <a:gd name="T55" fmla="*/ 2147483647 h 115"/>
              <a:gd name="T56" fmla="*/ 2147483647 w 153"/>
              <a:gd name="T57" fmla="*/ 2147483647 h 115"/>
              <a:gd name="T58" fmla="*/ 2147483647 w 153"/>
              <a:gd name="T59" fmla="*/ 2147483647 h 115"/>
              <a:gd name="T60" fmla="*/ 2147483647 w 153"/>
              <a:gd name="T61" fmla="*/ 2147483647 h 115"/>
              <a:gd name="T62" fmla="*/ 2147483647 w 153"/>
              <a:gd name="T63" fmla="*/ 2147483647 h 115"/>
              <a:gd name="T64" fmla="*/ 2147483647 w 153"/>
              <a:gd name="T65" fmla="*/ 2147483647 h 115"/>
              <a:gd name="T66" fmla="*/ 2147483647 w 153"/>
              <a:gd name="T67" fmla="*/ 2147483647 h 115"/>
              <a:gd name="T68" fmla="*/ 2147483647 w 153"/>
              <a:gd name="T69" fmla="*/ 2147483647 h 115"/>
              <a:gd name="T70" fmla="*/ 2147483647 w 153"/>
              <a:gd name="T71" fmla="*/ 2147483647 h 115"/>
              <a:gd name="T72" fmla="*/ 2147483647 w 153"/>
              <a:gd name="T73" fmla="*/ 2147483647 h 115"/>
              <a:gd name="T74" fmla="*/ 2147483647 w 153"/>
              <a:gd name="T75" fmla="*/ 2147483647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
              <a:gd name="T115" fmla="*/ 0 h 115"/>
              <a:gd name="T116" fmla="*/ 153 w 153"/>
              <a:gd name="T117" fmla="*/ 115 h 1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 h="115">
                <a:moveTo>
                  <a:pt x="86" y="88"/>
                </a:moveTo>
                <a:cubicBezTo>
                  <a:pt x="80" y="87"/>
                  <a:pt x="73" y="86"/>
                  <a:pt x="64" y="86"/>
                </a:cubicBezTo>
                <a:cubicBezTo>
                  <a:pt x="69" y="79"/>
                  <a:pt x="77" y="70"/>
                  <a:pt x="90" y="56"/>
                </a:cubicBezTo>
                <a:cubicBezTo>
                  <a:pt x="102" y="43"/>
                  <a:pt x="111" y="33"/>
                  <a:pt x="119" y="26"/>
                </a:cubicBezTo>
                <a:cubicBezTo>
                  <a:pt x="127" y="19"/>
                  <a:pt x="131" y="16"/>
                  <a:pt x="133" y="16"/>
                </a:cubicBezTo>
                <a:cubicBezTo>
                  <a:pt x="134" y="16"/>
                  <a:pt x="135" y="17"/>
                  <a:pt x="135" y="17"/>
                </a:cubicBezTo>
                <a:cubicBezTo>
                  <a:pt x="135" y="19"/>
                  <a:pt x="131" y="25"/>
                  <a:pt x="123" y="35"/>
                </a:cubicBezTo>
                <a:cubicBezTo>
                  <a:pt x="113" y="47"/>
                  <a:pt x="108" y="56"/>
                  <a:pt x="108" y="62"/>
                </a:cubicBezTo>
                <a:cubicBezTo>
                  <a:pt x="108" y="65"/>
                  <a:pt x="109" y="66"/>
                  <a:pt x="111" y="66"/>
                </a:cubicBezTo>
                <a:cubicBezTo>
                  <a:pt x="113" y="66"/>
                  <a:pt x="116" y="64"/>
                  <a:pt x="120" y="62"/>
                </a:cubicBezTo>
                <a:cubicBezTo>
                  <a:pt x="124" y="59"/>
                  <a:pt x="129" y="55"/>
                  <a:pt x="135" y="50"/>
                </a:cubicBezTo>
                <a:cubicBezTo>
                  <a:pt x="131" y="47"/>
                  <a:pt x="131" y="47"/>
                  <a:pt x="131" y="47"/>
                </a:cubicBezTo>
                <a:cubicBezTo>
                  <a:pt x="138" y="37"/>
                  <a:pt x="144" y="29"/>
                  <a:pt x="147" y="22"/>
                </a:cubicBezTo>
                <a:cubicBezTo>
                  <a:pt x="151" y="15"/>
                  <a:pt x="153" y="10"/>
                  <a:pt x="153" y="6"/>
                </a:cubicBezTo>
                <a:cubicBezTo>
                  <a:pt x="153" y="4"/>
                  <a:pt x="153" y="3"/>
                  <a:pt x="151" y="2"/>
                </a:cubicBezTo>
                <a:cubicBezTo>
                  <a:pt x="150" y="1"/>
                  <a:pt x="149" y="0"/>
                  <a:pt x="147" y="0"/>
                </a:cubicBezTo>
                <a:cubicBezTo>
                  <a:pt x="147" y="0"/>
                  <a:pt x="146" y="0"/>
                  <a:pt x="145" y="0"/>
                </a:cubicBezTo>
                <a:cubicBezTo>
                  <a:pt x="142" y="0"/>
                  <a:pt x="137" y="2"/>
                  <a:pt x="131" y="6"/>
                </a:cubicBezTo>
                <a:cubicBezTo>
                  <a:pt x="125" y="9"/>
                  <a:pt x="118" y="15"/>
                  <a:pt x="111" y="22"/>
                </a:cubicBezTo>
                <a:cubicBezTo>
                  <a:pt x="103" y="29"/>
                  <a:pt x="94" y="38"/>
                  <a:pt x="84" y="49"/>
                </a:cubicBezTo>
                <a:cubicBezTo>
                  <a:pt x="75" y="59"/>
                  <a:pt x="64" y="72"/>
                  <a:pt x="53" y="85"/>
                </a:cubicBezTo>
                <a:cubicBezTo>
                  <a:pt x="46" y="86"/>
                  <a:pt x="29" y="86"/>
                  <a:pt x="25" y="87"/>
                </a:cubicBezTo>
                <a:cubicBezTo>
                  <a:pt x="20" y="87"/>
                  <a:pt x="17" y="89"/>
                  <a:pt x="14" y="90"/>
                </a:cubicBezTo>
                <a:cubicBezTo>
                  <a:pt x="12" y="92"/>
                  <a:pt x="10" y="94"/>
                  <a:pt x="8" y="96"/>
                </a:cubicBezTo>
                <a:cubicBezTo>
                  <a:pt x="6" y="99"/>
                  <a:pt x="4" y="102"/>
                  <a:pt x="1" y="104"/>
                </a:cubicBezTo>
                <a:cubicBezTo>
                  <a:pt x="0" y="106"/>
                  <a:pt x="0" y="107"/>
                  <a:pt x="0" y="108"/>
                </a:cubicBezTo>
                <a:cubicBezTo>
                  <a:pt x="0" y="110"/>
                  <a:pt x="1" y="110"/>
                  <a:pt x="4" y="110"/>
                </a:cubicBezTo>
                <a:cubicBezTo>
                  <a:pt x="6" y="110"/>
                  <a:pt x="9" y="110"/>
                  <a:pt x="13" y="108"/>
                </a:cubicBezTo>
                <a:cubicBezTo>
                  <a:pt x="18" y="107"/>
                  <a:pt x="22" y="107"/>
                  <a:pt x="24" y="107"/>
                </a:cubicBezTo>
                <a:cubicBezTo>
                  <a:pt x="27" y="106"/>
                  <a:pt x="30" y="106"/>
                  <a:pt x="33" y="106"/>
                </a:cubicBezTo>
                <a:cubicBezTo>
                  <a:pt x="39" y="106"/>
                  <a:pt x="57" y="105"/>
                  <a:pt x="65" y="106"/>
                </a:cubicBezTo>
                <a:cubicBezTo>
                  <a:pt x="72" y="107"/>
                  <a:pt x="80" y="109"/>
                  <a:pt x="89" y="110"/>
                </a:cubicBezTo>
                <a:cubicBezTo>
                  <a:pt x="98" y="112"/>
                  <a:pt x="104" y="113"/>
                  <a:pt x="108" y="114"/>
                </a:cubicBezTo>
                <a:cubicBezTo>
                  <a:pt x="112" y="115"/>
                  <a:pt x="115" y="115"/>
                  <a:pt x="117" y="114"/>
                </a:cubicBezTo>
                <a:cubicBezTo>
                  <a:pt x="119" y="113"/>
                  <a:pt x="120" y="112"/>
                  <a:pt x="123" y="110"/>
                </a:cubicBezTo>
                <a:cubicBezTo>
                  <a:pt x="125" y="108"/>
                  <a:pt x="130" y="104"/>
                  <a:pt x="136" y="98"/>
                </a:cubicBezTo>
                <a:cubicBezTo>
                  <a:pt x="131" y="98"/>
                  <a:pt x="123" y="96"/>
                  <a:pt x="112" y="94"/>
                </a:cubicBezTo>
                <a:cubicBezTo>
                  <a:pt x="100" y="91"/>
                  <a:pt x="92" y="89"/>
                  <a:pt x="86" y="88"/>
                </a:cubicBezTo>
                <a:close/>
              </a:path>
            </a:pathLst>
          </a:custGeom>
          <a:solidFill>
            <a:srgbClr val="E1001A"/>
          </a:solidFill>
          <a:ln w="3175">
            <a:solidFill>
              <a:srgbClr val="FFFFFF"/>
            </a:solidFill>
            <a:miter lim="800000"/>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6" name="Freeform 18"/>
          <p:cNvSpPr>
            <a:spLocks noEditPoints="1"/>
          </p:cNvSpPr>
          <p:nvPr userDrawn="1"/>
        </p:nvSpPr>
        <p:spPr bwMode="auto">
          <a:xfrm>
            <a:off x="1330328" y="233614"/>
            <a:ext cx="393761" cy="119766"/>
          </a:xfrm>
          <a:custGeom>
            <a:avLst/>
            <a:gdLst>
              <a:gd name="T0" fmla="*/ 2147483647 w 187"/>
              <a:gd name="T1" fmla="*/ 2147483647 h 63"/>
              <a:gd name="T2" fmla="*/ 2147483647 w 187"/>
              <a:gd name="T3" fmla="*/ 2147483647 h 63"/>
              <a:gd name="T4" fmla="*/ 2147483647 w 187"/>
              <a:gd name="T5" fmla="*/ 2147483647 h 63"/>
              <a:gd name="T6" fmla="*/ 2147483647 w 187"/>
              <a:gd name="T7" fmla="*/ 2147483647 h 63"/>
              <a:gd name="T8" fmla="*/ 2147483647 w 187"/>
              <a:gd name="T9" fmla="*/ 2147483647 h 63"/>
              <a:gd name="T10" fmla="*/ 2147483647 w 187"/>
              <a:gd name="T11" fmla="*/ 2147483647 h 63"/>
              <a:gd name="T12" fmla="*/ 2147483647 w 187"/>
              <a:gd name="T13" fmla="*/ 2147483647 h 63"/>
              <a:gd name="T14" fmla="*/ 2147483647 w 187"/>
              <a:gd name="T15" fmla="*/ 2147483647 h 63"/>
              <a:gd name="T16" fmla="*/ 2147483647 w 187"/>
              <a:gd name="T17" fmla="*/ 2147483647 h 63"/>
              <a:gd name="T18" fmla="*/ 2147483647 w 187"/>
              <a:gd name="T19" fmla="*/ 2147483647 h 63"/>
              <a:gd name="T20" fmla="*/ 2147483647 w 187"/>
              <a:gd name="T21" fmla="*/ 2147483647 h 63"/>
              <a:gd name="T22" fmla="*/ 2147483647 w 187"/>
              <a:gd name="T23" fmla="*/ 2147483647 h 63"/>
              <a:gd name="T24" fmla="*/ 2147483647 w 187"/>
              <a:gd name="T25" fmla="*/ 2147483647 h 63"/>
              <a:gd name="T26" fmla="*/ 2147483647 w 187"/>
              <a:gd name="T27" fmla="*/ 2147483647 h 63"/>
              <a:gd name="T28" fmla="*/ 2147483647 w 187"/>
              <a:gd name="T29" fmla="*/ 2147483647 h 63"/>
              <a:gd name="T30" fmla="*/ 2147483647 w 187"/>
              <a:gd name="T31" fmla="*/ 2147483647 h 63"/>
              <a:gd name="T32" fmla="*/ 2147483647 w 187"/>
              <a:gd name="T33" fmla="*/ 2147483647 h 63"/>
              <a:gd name="T34" fmla="*/ 2147483647 w 187"/>
              <a:gd name="T35" fmla="*/ 2147483647 h 63"/>
              <a:gd name="T36" fmla="*/ 2147483647 w 187"/>
              <a:gd name="T37" fmla="*/ 2147483647 h 63"/>
              <a:gd name="T38" fmla="*/ 2147483647 w 187"/>
              <a:gd name="T39" fmla="*/ 2147483647 h 63"/>
              <a:gd name="T40" fmla="*/ 2147483647 w 187"/>
              <a:gd name="T41" fmla="*/ 2147483647 h 63"/>
              <a:gd name="T42" fmla="*/ 2147483647 w 187"/>
              <a:gd name="T43" fmla="*/ 2147483647 h 63"/>
              <a:gd name="T44" fmla="*/ 2147483647 w 187"/>
              <a:gd name="T45" fmla="*/ 2147483647 h 63"/>
              <a:gd name="T46" fmla="*/ 2147483647 w 187"/>
              <a:gd name="T47" fmla="*/ 2147483647 h 63"/>
              <a:gd name="T48" fmla="*/ 2147483647 w 187"/>
              <a:gd name="T49" fmla="*/ 2147483647 h 63"/>
              <a:gd name="T50" fmla="*/ 2147483647 w 187"/>
              <a:gd name="T51" fmla="*/ 2147483647 h 63"/>
              <a:gd name="T52" fmla="*/ 2147483647 w 187"/>
              <a:gd name="T53" fmla="*/ 2147483647 h 63"/>
              <a:gd name="T54" fmla="*/ 2147483647 w 187"/>
              <a:gd name="T55" fmla="*/ 2147483647 h 63"/>
              <a:gd name="T56" fmla="*/ 2147483647 w 187"/>
              <a:gd name="T57" fmla="*/ 2147483647 h 63"/>
              <a:gd name="T58" fmla="*/ 2147483647 w 187"/>
              <a:gd name="T59" fmla="*/ 2147483647 h 63"/>
              <a:gd name="T60" fmla="*/ 2147483647 w 187"/>
              <a:gd name="T61" fmla="*/ 2147483647 h 63"/>
              <a:gd name="T62" fmla="*/ 2147483647 w 187"/>
              <a:gd name="T63" fmla="*/ 2147483647 h 63"/>
              <a:gd name="T64" fmla="*/ 2147483647 w 187"/>
              <a:gd name="T65" fmla="*/ 2147483647 h 63"/>
              <a:gd name="T66" fmla="*/ 2147483647 w 187"/>
              <a:gd name="T67" fmla="*/ 2147483647 h 63"/>
              <a:gd name="T68" fmla="*/ 2147483647 w 187"/>
              <a:gd name="T69" fmla="*/ 2147483647 h 63"/>
              <a:gd name="T70" fmla="*/ 2147483647 w 187"/>
              <a:gd name="T71" fmla="*/ 2147483647 h 63"/>
              <a:gd name="T72" fmla="*/ 2147483647 w 187"/>
              <a:gd name="T73" fmla="*/ 2147483647 h 63"/>
              <a:gd name="T74" fmla="*/ 2147483647 w 187"/>
              <a:gd name="T75" fmla="*/ 2147483647 h 63"/>
              <a:gd name="T76" fmla="*/ 2147483647 w 187"/>
              <a:gd name="T77" fmla="*/ 2147483647 h 63"/>
              <a:gd name="T78" fmla="*/ 2147483647 w 187"/>
              <a:gd name="T79" fmla="*/ 2147483647 h 63"/>
              <a:gd name="T80" fmla="*/ 2147483647 w 187"/>
              <a:gd name="T81" fmla="*/ 2147483647 h 63"/>
              <a:gd name="T82" fmla="*/ 2147483647 w 187"/>
              <a:gd name="T83" fmla="*/ 2147483647 h 63"/>
              <a:gd name="T84" fmla="*/ 2147483647 w 187"/>
              <a:gd name="T85" fmla="*/ 2147483647 h 63"/>
              <a:gd name="T86" fmla="*/ 2147483647 w 187"/>
              <a:gd name="T87" fmla="*/ 2147483647 h 63"/>
              <a:gd name="T88" fmla="*/ 2147483647 w 187"/>
              <a:gd name="T89" fmla="*/ 2147483647 h 63"/>
              <a:gd name="T90" fmla="*/ 2147483647 w 187"/>
              <a:gd name="T91" fmla="*/ 2147483647 h 63"/>
              <a:gd name="T92" fmla="*/ 2147483647 w 187"/>
              <a:gd name="T93" fmla="*/ 2147483647 h 63"/>
              <a:gd name="T94" fmla="*/ 2147483647 w 187"/>
              <a:gd name="T95" fmla="*/ 2147483647 h 63"/>
              <a:gd name="T96" fmla="*/ 2147483647 w 187"/>
              <a:gd name="T97" fmla="*/ 2147483647 h 63"/>
              <a:gd name="T98" fmla="*/ 2147483647 w 187"/>
              <a:gd name="T99" fmla="*/ 2147483647 h 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7"/>
              <a:gd name="T151" fmla="*/ 0 h 63"/>
              <a:gd name="T152" fmla="*/ 187 w 187"/>
              <a:gd name="T153" fmla="*/ 63 h 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7" h="63">
                <a:moveTo>
                  <a:pt x="174" y="43"/>
                </a:moveTo>
                <a:cubicBezTo>
                  <a:pt x="170" y="45"/>
                  <a:pt x="167" y="47"/>
                  <a:pt x="163" y="48"/>
                </a:cubicBezTo>
                <a:cubicBezTo>
                  <a:pt x="161" y="49"/>
                  <a:pt x="159" y="49"/>
                  <a:pt x="157" y="49"/>
                </a:cubicBezTo>
                <a:cubicBezTo>
                  <a:pt x="156" y="50"/>
                  <a:pt x="154" y="50"/>
                  <a:pt x="153" y="50"/>
                </a:cubicBezTo>
                <a:cubicBezTo>
                  <a:pt x="150" y="50"/>
                  <a:pt x="147" y="49"/>
                  <a:pt x="145" y="47"/>
                </a:cubicBezTo>
                <a:cubicBezTo>
                  <a:pt x="143" y="45"/>
                  <a:pt x="142" y="43"/>
                  <a:pt x="142" y="40"/>
                </a:cubicBezTo>
                <a:cubicBezTo>
                  <a:pt x="142" y="37"/>
                  <a:pt x="142" y="37"/>
                  <a:pt x="142" y="37"/>
                </a:cubicBezTo>
                <a:cubicBezTo>
                  <a:pt x="148" y="36"/>
                  <a:pt x="153" y="34"/>
                  <a:pt x="157" y="32"/>
                </a:cubicBezTo>
                <a:cubicBezTo>
                  <a:pt x="161" y="30"/>
                  <a:pt x="164" y="29"/>
                  <a:pt x="166" y="28"/>
                </a:cubicBezTo>
                <a:cubicBezTo>
                  <a:pt x="173" y="24"/>
                  <a:pt x="178" y="21"/>
                  <a:pt x="181" y="18"/>
                </a:cubicBezTo>
                <a:cubicBezTo>
                  <a:pt x="184" y="14"/>
                  <a:pt x="186" y="11"/>
                  <a:pt x="186" y="7"/>
                </a:cubicBezTo>
                <a:cubicBezTo>
                  <a:pt x="186" y="5"/>
                  <a:pt x="185" y="3"/>
                  <a:pt x="183" y="2"/>
                </a:cubicBezTo>
                <a:cubicBezTo>
                  <a:pt x="181" y="1"/>
                  <a:pt x="179" y="0"/>
                  <a:pt x="175" y="0"/>
                </a:cubicBezTo>
                <a:cubicBezTo>
                  <a:pt x="172" y="0"/>
                  <a:pt x="167" y="1"/>
                  <a:pt x="162" y="3"/>
                </a:cubicBezTo>
                <a:cubicBezTo>
                  <a:pt x="160" y="3"/>
                  <a:pt x="159" y="4"/>
                  <a:pt x="157" y="4"/>
                </a:cubicBezTo>
                <a:cubicBezTo>
                  <a:pt x="154" y="6"/>
                  <a:pt x="150" y="8"/>
                  <a:pt x="146" y="11"/>
                </a:cubicBezTo>
                <a:cubicBezTo>
                  <a:pt x="139" y="16"/>
                  <a:pt x="133" y="21"/>
                  <a:pt x="130" y="26"/>
                </a:cubicBezTo>
                <a:cubicBezTo>
                  <a:pt x="128" y="28"/>
                  <a:pt x="127" y="31"/>
                  <a:pt x="126" y="34"/>
                </a:cubicBezTo>
                <a:cubicBezTo>
                  <a:pt x="124" y="35"/>
                  <a:pt x="124" y="35"/>
                  <a:pt x="124" y="35"/>
                </a:cubicBezTo>
                <a:cubicBezTo>
                  <a:pt x="124" y="35"/>
                  <a:pt x="124" y="35"/>
                  <a:pt x="124" y="35"/>
                </a:cubicBezTo>
                <a:cubicBezTo>
                  <a:pt x="119" y="39"/>
                  <a:pt x="114" y="42"/>
                  <a:pt x="111" y="43"/>
                </a:cubicBezTo>
                <a:cubicBezTo>
                  <a:pt x="108" y="45"/>
                  <a:pt x="106" y="46"/>
                  <a:pt x="104" y="46"/>
                </a:cubicBezTo>
                <a:cubicBezTo>
                  <a:pt x="101" y="46"/>
                  <a:pt x="100" y="44"/>
                  <a:pt x="100" y="42"/>
                </a:cubicBezTo>
                <a:cubicBezTo>
                  <a:pt x="100" y="38"/>
                  <a:pt x="106" y="30"/>
                  <a:pt x="118" y="20"/>
                </a:cubicBezTo>
                <a:cubicBezTo>
                  <a:pt x="121" y="17"/>
                  <a:pt x="122" y="15"/>
                  <a:pt x="122" y="14"/>
                </a:cubicBezTo>
                <a:cubicBezTo>
                  <a:pt x="122" y="12"/>
                  <a:pt x="122" y="9"/>
                  <a:pt x="121" y="7"/>
                </a:cubicBezTo>
                <a:cubicBezTo>
                  <a:pt x="120" y="4"/>
                  <a:pt x="119" y="3"/>
                  <a:pt x="118" y="3"/>
                </a:cubicBezTo>
                <a:cubicBezTo>
                  <a:pt x="115" y="3"/>
                  <a:pt x="112" y="4"/>
                  <a:pt x="109" y="6"/>
                </a:cubicBezTo>
                <a:cubicBezTo>
                  <a:pt x="102" y="10"/>
                  <a:pt x="96" y="13"/>
                  <a:pt x="91" y="17"/>
                </a:cubicBezTo>
                <a:cubicBezTo>
                  <a:pt x="86" y="21"/>
                  <a:pt x="82" y="24"/>
                  <a:pt x="78" y="28"/>
                </a:cubicBezTo>
                <a:cubicBezTo>
                  <a:pt x="74" y="31"/>
                  <a:pt x="71" y="34"/>
                  <a:pt x="69" y="36"/>
                </a:cubicBezTo>
                <a:cubicBezTo>
                  <a:pt x="67" y="38"/>
                  <a:pt x="65" y="39"/>
                  <a:pt x="65" y="39"/>
                </a:cubicBezTo>
                <a:cubicBezTo>
                  <a:pt x="63" y="39"/>
                  <a:pt x="63" y="38"/>
                  <a:pt x="63" y="37"/>
                </a:cubicBezTo>
                <a:cubicBezTo>
                  <a:pt x="63" y="34"/>
                  <a:pt x="68" y="28"/>
                  <a:pt x="79" y="18"/>
                </a:cubicBezTo>
                <a:cubicBezTo>
                  <a:pt x="80" y="16"/>
                  <a:pt x="81" y="16"/>
                  <a:pt x="82" y="15"/>
                </a:cubicBezTo>
                <a:cubicBezTo>
                  <a:pt x="82" y="15"/>
                  <a:pt x="83" y="14"/>
                  <a:pt x="83" y="13"/>
                </a:cubicBezTo>
                <a:cubicBezTo>
                  <a:pt x="83" y="13"/>
                  <a:pt x="84" y="12"/>
                  <a:pt x="84" y="12"/>
                </a:cubicBezTo>
                <a:cubicBezTo>
                  <a:pt x="84" y="10"/>
                  <a:pt x="83" y="10"/>
                  <a:pt x="82" y="9"/>
                </a:cubicBezTo>
                <a:cubicBezTo>
                  <a:pt x="80" y="8"/>
                  <a:pt x="79" y="8"/>
                  <a:pt x="76" y="8"/>
                </a:cubicBezTo>
                <a:cubicBezTo>
                  <a:pt x="73" y="8"/>
                  <a:pt x="70" y="9"/>
                  <a:pt x="67" y="12"/>
                </a:cubicBezTo>
                <a:cubicBezTo>
                  <a:pt x="63" y="15"/>
                  <a:pt x="59" y="19"/>
                  <a:pt x="55" y="25"/>
                </a:cubicBezTo>
                <a:cubicBezTo>
                  <a:pt x="52" y="28"/>
                  <a:pt x="51" y="30"/>
                  <a:pt x="49" y="32"/>
                </a:cubicBezTo>
                <a:cubicBezTo>
                  <a:pt x="49" y="32"/>
                  <a:pt x="49" y="33"/>
                  <a:pt x="49" y="33"/>
                </a:cubicBezTo>
                <a:cubicBezTo>
                  <a:pt x="49" y="34"/>
                  <a:pt x="49" y="34"/>
                  <a:pt x="49" y="35"/>
                </a:cubicBezTo>
                <a:cubicBezTo>
                  <a:pt x="48" y="36"/>
                  <a:pt x="48" y="36"/>
                  <a:pt x="48" y="36"/>
                </a:cubicBezTo>
                <a:cubicBezTo>
                  <a:pt x="43" y="39"/>
                  <a:pt x="38" y="42"/>
                  <a:pt x="35" y="43"/>
                </a:cubicBezTo>
                <a:cubicBezTo>
                  <a:pt x="31" y="45"/>
                  <a:pt x="28" y="46"/>
                  <a:pt x="25" y="46"/>
                </a:cubicBezTo>
                <a:cubicBezTo>
                  <a:pt x="21" y="46"/>
                  <a:pt x="19" y="46"/>
                  <a:pt x="17" y="44"/>
                </a:cubicBezTo>
                <a:cubicBezTo>
                  <a:pt x="15" y="43"/>
                  <a:pt x="15" y="41"/>
                  <a:pt x="15" y="39"/>
                </a:cubicBezTo>
                <a:cubicBezTo>
                  <a:pt x="15" y="37"/>
                  <a:pt x="15" y="35"/>
                  <a:pt x="17" y="33"/>
                </a:cubicBezTo>
                <a:cubicBezTo>
                  <a:pt x="19" y="31"/>
                  <a:pt x="23" y="28"/>
                  <a:pt x="29" y="24"/>
                </a:cubicBezTo>
                <a:cubicBezTo>
                  <a:pt x="31" y="22"/>
                  <a:pt x="34" y="20"/>
                  <a:pt x="36" y="16"/>
                </a:cubicBezTo>
                <a:cubicBezTo>
                  <a:pt x="39" y="12"/>
                  <a:pt x="40" y="9"/>
                  <a:pt x="40" y="7"/>
                </a:cubicBezTo>
                <a:cubicBezTo>
                  <a:pt x="40" y="5"/>
                  <a:pt x="38" y="4"/>
                  <a:pt x="34" y="4"/>
                </a:cubicBezTo>
                <a:cubicBezTo>
                  <a:pt x="26" y="4"/>
                  <a:pt x="17" y="10"/>
                  <a:pt x="7" y="22"/>
                </a:cubicBezTo>
                <a:cubicBezTo>
                  <a:pt x="7" y="22"/>
                  <a:pt x="7" y="23"/>
                  <a:pt x="6" y="23"/>
                </a:cubicBezTo>
                <a:cubicBezTo>
                  <a:pt x="5" y="25"/>
                  <a:pt x="4" y="27"/>
                  <a:pt x="3" y="28"/>
                </a:cubicBezTo>
                <a:cubicBezTo>
                  <a:pt x="2" y="29"/>
                  <a:pt x="2" y="30"/>
                  <a:pt x="1" y="32"/>
                </a:cubicBezTo>
                <a:cubicBezTo>
                  <a:pt x="1" y="34"/>
                  <a:pt x="0" y="37"/>
                  <a:pt x="0" y="39"/>
                </a:cubicBezTo>
                <a:cubicBezTo>
                  <a:pt x="0" y="44"/>
                  <a:pt x="2" y="49"/>
                  <a:pt x="4" y="54"/>
                </a:cubicBezTo>
                <a:cubicBezTo>
                  <a:pt x="5" y="55"/>
                  <a:pt x="6" y="56"/>
                  <a:pt x="6" y="57"/>
                </a:cubicBezTo>
                <a:cubicBezTo>
                  <a:pt x="9" y="60"/>
                  <a:pt x="12" y="61"/>
                  <a:pt x="17" y="61"/>
                </a:cubicBezTo>
                <a:cubicBezTo>
                  <a:pt x="21" y="61"/>
                  <a:pt x="26" y="60"/>
                  <a:pt x="32" y="56"/>
                </a:cubicBezTo>
                <a:cubicBezTo>
                  <a:pt x="37" y="53"/>
                  <a:pt x="42" y="48"/>
                  <a:pt x="48" y="42"/>
                </a:cubicBezTo>
                <a:cubicBezTo>
                  <a:pt x="48" y="42"/>
                  <a:pt x="49" y="42"/>
                  <a:pt x="49" y="42"/>
                </a:cubicBezTo>
                <a:cubicBezTo>
                  <a:pt x="49" y="44"/>
                  <a:pt x="49" y="46"/>
                  <a:pt x="49" y="47"/>
                </a:cubicBezTo>
                <a:cubicBezTo>
                  <a:pt x="50" y="49"/>
                  <a:pt x="50" y="51"/>
                  <a:pt x="51" y="52"/>
                </a:cubicBezTo>
                <a:cubicBezTo>
                  <a:pt x="53" y="56"/>
                  <a:pt x="55" y="58"/>
                  <a:pt x="57" y="58"/>
                </a:cubicBezTo>
                <a:cubicBezTo>
                  <a:pt x="59" y="58"/>
                  <a:pt x="60" y="57"/>
                  <a:pt x="61" y="56"/>
                </a:cubicBezTo>
                <a:cubicBezTo>
                  <a:pt x="63" y="55"/>
                  <a:pt x="65" y="53"/>
                  <a:pt x="68" y="49"/>
                </a:cubicBezTo>
                <a:cubicBezTo>
                  <a:pt x="71" y="46"/>
                  <a:pt x="74" y="43"/>
                  <a:pt x="76" y="41"/>
                </a:cubicBezTo>
                <a:cubicBezTo>
                  <a:pt x="79" y="38"/>
                  <a:pt x="82" y="35"/>
                  <a:pt x="86" y="32"/>
                </a:cubicBezTo>
                <a:cubicBezTo>
                  <a:pt x="92" y="27"/>
                  <a:pt x="97" y="24"/>
                  <a:pt x="101" y="23"/>
                </a:cubicBezTo>
                <a:cubicBezTo>
                  <a:pt x="97" y="27"/>
                  <a:pt x="95" y="31"/>
                  <a:pt x="92" y="34"/>
                </a:cubicBezTo>
                <a:cubicBezTo>
                  <a:pt x="90" y="38"/>
                  <a:pt x="88" y="40"/>
                  <a:pt x="87" y="42"/>
                </a:cubicBezTo>
                <a:cubicBezTo>
                  <a:pt x="85" y="44"/>
                  <a:pt x="85" y="46"/>
                  <a:pt x="84" y="47"/>
                </a:cubicBezTo>
                <a:cubicBezTo>
                  <a:pt x="83" y="49"/>
                  <a:pt x="83" y="51"/>
                  <a:pt x="83" y="53"/>
                </a:cubicBezTo>
                <a:cubicBezTo>
                  <a:pt x="83" y="58"/>
                  <a:pt x="86" y="61"/>
                  <a:pt x="91" y="61"/>
                </a:cubicBezTo>
                <a:cubicBezTo>
                  <a:pt x="94" y="61"/>
                  <a:pt x="99" y="60"/>
                  <a:pt x="104" y="57"/>
                </a:cubicBezTo>
                <a:cubicBezTo>
                  <a:pt x="109" y="53"/>
                  <a:pt x="116" y="48"/>
                  <a:pt x="125" y="41"/>
                </a:cubicBezTo>
                <a:cubicBezTo>
                  <a:pt x="125" y="41"/>
                  <a:pt x="125" y="41"/>
                  <a:pt x="125" y="41"/>
                </a:cubicBezTo>
                <a:cubicBezTo>
                  <a:pt x="125" y="41"/>
                  <a:pt x="125" y="41"/>
                  <a:pt x="125" y="41"/>
                </a:cubicBezTo>
                <a:cubicBezTo>
                  <a:pt x="125" y="44"/>
                  <a:pt x="125" y="46"/>
                  <a:pt x="125" y="48"/>
                </a:cubicBezTo>
                <a:cubicBezTo>
                  <a:pt x="126" y="52"/>
                  <a:pt x="128" y="55"/>
                  <a:pt x="130" y="57"/>
                </a:cubicBezTo>
                <a:cubicBezTo>
                  <a:pt x="134" y="61"/>
                  <a:pt x="139" y="63"/>
                  <a:pt x="145" y="63"/>
                </a:cubicBezTo>
                <a:cubicBezTo>
                  <a:pt x="149" y="63"/>
                  <a:pt x="153" y="62"/>
                  <a:pt x="157" y="60"/>
                </a:cubicBezTo>
                <a:cubicBezTo>
                  <a:pt x="160" y="60"/>
                  <a:pt x="163" y="58"/>
                  <a:pt x="165" y="57"/>
                </a:cubicBezTo>
                <a:cubicBezTo>
                  <a:pt x="172" y="53"/>
                  <a:pt x="179" y="47"/>
                  <a:pt x="187" y="40"/>
                </a:cubicBezTo>
                <a:cubicBezTo>
                  <a:pt x="187" y="35"/>
                  <a:pt x="187" y="35"/>
                  <a:pt x="187" y="35"/>
                </a:cubicBezTo>
                <a:cubicBezTo>
                  <a:pt x="182" y="38"/>
                  <a:pt x="178" y="41"/>
                  <a:pt x="174" y="43"/>
                </a:cubicBezTo>
                <a:moveTo>
                  <a:pt x="147" y="23"/>
                </a:moveTo>
                <a:cubicBezTo>
                  <a:pt x="150" y="20"/>
                  <a:pt x="152" y="18"/>
                  <a:pt x="155" y="16"/>
                </a:cubicBezTo>
                <a:cubicBezTo>
                  <a:pt x="156" y="15"/>
                  <a:pt x="157" y="15"/>
                  <a:pt x="157" y="15"/>
                </a:cubicBezTo>
                <a:cubicBezTo>
                  <a:pt x="159" y="13"/>
                  <a:pt x="161" y="12"/>
                  <a:pt x="164" y="11"/>
                </a:cubicBezTo>
                <a:cubicBezTo>
                  <a:pt x="166" y="10"/>
                  <a:pt x="168" y="9"/>
                  <a:pt x="170" y="9"/>
                </a:cubicBezTo>
                <a:cubicBezTo>
                  <a:pt x="171" y="9"/>
                  <a:pt x="172" y="10"/>
                  <a:pt x="172" y="11"/>
                </a:cubicBezTo>
                <a:cubicBezTo>
                  <a:pt x="172" y="12"/>
                  <a:pt x="171" y="14"/>
                  <a:pt x="169" y="17"/>
                </a:cubicBezTo>
                <a:cubicBezTo>
                  <a:pt x="167" y="19"/>
                  <a:pt x="163" y="22"/>
                  <a:pt x="159" y="25"/>
                </a:cubicBezTo>
                <a:cubicBezTo>
                  <a:pt x="158" y="25"/>
                  <a:pt x="158" y="26"/>
                  <a:pt x="157" y="26"/>
                </a:cubicBezTo>
                <a:cubicBezTo>
                  <a:pt x="153" y="28"/>
                  <a:pt x="148" y="30"/>
                  <a:pt x="143" y="32"/>
                </a:cubicBezTo>
                <a:cubicBezTo>
                  <a:pt x="144" y="29"/>
                  <a:pt x="145" y="26"/>
                  <a:pt x="147" y="23"/>
                </a:cubicBezTo>
                <a:close/>
              </a:path>
            </a:pathLst>
          </a:custGeom>
          <a:solidFill>
            <a:srgbClr val="E1001A"/>
          </a:solidFill>
          <a:ln w="3175">
            <a:solidFill>
              <a:srgbClr val="FFFFFF"/>
            </a:solidFill>
            <a:miter lim="800000"/>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7" name="Freeform 22"/>
          <p:cNvSpPr>
            <a:spLocks/>
          </p:cNvSpPr>
          <p:nvPr userDrawn="1"/>
        </p:nvSpPr>
        <p:spPr bwMode="auto">
          <a:xfrm>
            <a:off x="1399080" y="199215"/>
            <a:ext cx="41965" cy="33759"/>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0 h 18"/>
              <a:gd name="T14" fmla="*/ 2147483647 w 20"/>
              <a:gd name="T15" fmla="*/ 2147483647 h 18"/>
              <a:gd name="T16" fmla="*/ 0 w 20"/>
              <a:gd name="T17" fmla="*/ 2147483647 h 18"/>
              <a:gd name="T18" fmla="*/ 2147483647 w 20"/>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8"/>
              <a:gd name="T32" fmla="*/ 20 w 2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8">
                <a:moveTo>
                  <a:pt x="2" y="16"/>
                </a:moveTo>
                <a:cubicBezTo>
                  <a:pt x="4" y="17"/>
                  <a:pt x="6" y="18"/>
                  <a:pt x="7" y="18"/>
                </a:cubicBezTo>
                <a:cubicBezTo>
                  <a:pt x="9" y="18"/>
                  <a:pt x="11" y="17"/>
                  <a:pt x="13" y="16"/>
                </a:cubicBezTo>
                <a:cubicBezTo>
                  <a:pt x="14" y="15"/>
                  <a:pt x="15" y="15"/>
                  <a:pt x="16" y="13"/>
                </a:cubicBezTo>
                <a:cubicBezTo>
                  <a:pt x="19" y="10"/>
                  <a:pt x="20" y="8"/>
                  <a:pt x="20" y="5"/>
                </a:cubicBezTo>
                <a:cubicBezTo>
                  <a:pt x="20" y="4"/>
                  <a:pt x="20" y="2"/>
                  <a:pt x="18" y="1"/>
                </a:cubicBezTo>
                <a:cubicBezTo>
                  <a:pt x="17" y="0"/>
                  <a:pt x="15" y="0"/>
                  <a:pt x="13" y="0"/>
                </a:cubicBezTo>
                <a:cubicBezTo>
                  <a:pt x="10" y="0"/>
                  <a:pt x="7" y="1"/>
                  <a:pt x="4" y="4"/>
                </a:cubicBezTo>
                <a:cubicBezTo>
                  <a:pt x="1" y="7"/>
                  <a:pt x="0" y="10"/>
                  <a:pt x="0" y="12"/>
                </a:cubicBezTo>
                <a:cubicBezTo>
                  <a:pt x="0" y="14"/>
                  <a:pt x="1" y="15"/>
                  <a:pt x="2" y="16"/>
                </a:cubicBezTo>
                <a:close/>
              </a:path>
            </a:pathLst>
          </a:custGeom>
          <a:solidFill>
            <a:srgbClr val="E1001A"/>
          </a:solidFill>
          <a:ln w="3175">
            <a:solidFill>
              <a:srgbClr val="FFFFFF"/>
            </a:solidFill>
            <a:round/>
            <a:headEnd/>
            <a:tailEnd/>
          </a:ln>
        </p:spPr>
        <p:txBody>
          <a:bodyPr lIns="49451" tIns="24725" rIns="49451" bIns="24725"/>
          <a:lstStyle/>
          <a:p>
            <a:pPr>
              <a:defRPr/>
            </a:pPr>
            <a:endParaRPr lang="ru-RU" sz="1100"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8" name="Rectangle 19"/>
          <p:cNvSpPr>
            <a:spLocks noChangeArrowheads="1"/>
          </p:cNvSpPr>
          <p:nvPr userDrawn="1"/>
        </p:nvSpPr>
        <p:spPr bwMode="auto">
          <a:xfrm>
            <a:off x="367362" y="366533"/>
            <a:ext cx="75895" cy="64304"/>
          </a:xfrm>
          <a:prstGeom prst="rect">
            <a:avLst/>
          </a:prstGeom>
          <a:solidFill>
            <a:srgbClr val="E1001A"/>
          </a:solidFill>
          <a:ln w="3175">
            <a:solidFill>
              <a:srgbClr val="FFFFFF"/>
            </a:solidFill>
            <a:miter lim="800000"/>
            <a:headEnd/>
            <a:tailEnd/>
          </a:ln>
        </p:spPr>
        <p:txBody>
          <a:bodyPr lIns="49451" tIns="24725" rIns="49451" bIns="24725"/>
          <a:lstStyle/>
          <a:p>
            <a:endParaRPr lang="ru-RU" sz="1300" dirty="0">
              <a:latin typeface="Times New Roman" pitchFamily="18" charset="0"/>
            </a:endParaRPr>
          </a:p>
        </p:txBody>
      </p:sp>
      <p:sp>
        <p:nvSpPr>
          <p:cNvPr id="19" name="Rectangle 19"/>
          <p:cNvSpPr>
            <a:spLocks noChangeArrowheads="1"/>
          </p:cNvSpPr>
          <p:nvPr userDrawn="1"/>
        </p:nvSpPr>
        <p:spPr bwMode="auto">
          <a:xfrm>
            <a:off x="1726759" y="366533"/>
            <a:ext cx="75895" cy="64304"/>
          </a:xfrm>
          <a:prstGeom prst="rect">
            <a:avLst/>
          </a:prstGeom>
          <a:solidFill>
            <a:srgbClr val="E1001A"/>
          </a:solidFill>
          <a:ln w="3175">
            <a:solidFill>
              <a:srgbClr val="FFFFFF"/>
            </a:solidFill>
            <a:miter lim="800000"/>
            <a:headEnd/>
            <a:tailEnd/>
          </a:ln>
        </p:spPr>
        <p:txBody>
          <a:bodyPr lIns="49451" tIns="24725" rIns="49451" bIns="24725"/>
          <a:lstStyle/>
          <a:p>
            <a:endParaRPr lang="ru-RU" sz="1300" dirty="0">
              <a:latin typeface="Times New Roman" pitchFamily="18" charset="0"/>
            </a:endParaRPr>
          </a:p>
        </p:txBody>
      </p:sp>
      <p:sp>
        <p:nvSpPr>
          <p:cNvPr id="20" name="Rectangle 19"/>
          <p:cNvSpPr>
            <a:spLocks noChangeArrowheads="1"/>
          </p:cNvSpPr>
          <p:nvPr userDrawn="1"/>
        </p:nvSpPr>
        <p:spPr bwMode="auto">
          <a:xfrm>
            <a:off x="446369" y="366533"/>
            <a:ext cx="725345" cy="64304"/>
          </a:xfrm>
          <a:prstGeom prst="rect">
            <a:avLst/>
          </a:prstGeom>
          <a:solidFill>
            <a:srgbClr val="E1001A"/>
          </a:solidFill>
          <a:ln w="3175">
            <a:solidFill>
              <a:srgbClr val="FFFFFF"/>
            </a:solidFill>
            <a:miter lim="800000"/>
            <a:headEnd/>
            <a:tailEnd/>
          </a:ln>
        </p:spPr>
        <p:txBody>
          <a:bodyPr lIns="19469" tIns="0" rIns="19469" bIns="0" anchor="ctr" anchorCtr="0">
            <a:noAutofit/>
          </a:bodyPr>
          <a:lstStyle/>
          <a:p>
            <a:pPr algn="ctr"/>
            <a:r>
              <a:rPr lang="ru-RU" sz="400" b="1" kern="2700" dirty="0">
                <a:solidFill>
                  <a:schemeClr val="bg1"/>
                </a:solidFill>
                <a:latin typeface="Calibri" panose="020F0502020204030204" pitchFamily="34" charset="0"/>
                <a:cs typeface="Arial" panose="020B0604020202020204" pitchFamily="34" charset="0"/>
              </a:rPr>
              <a:t>информационное агентство</a:t>
            </a:r>
          </a:p>
        </p:txBody>
      </p:sp>
      <p:sp>
        <p:nvSpPr>
          <p:cNvPr id="21" name="Rectangle 19"/>
          <p:cNvSpPr>
            <a:spLocks noChangeArrowheads="1"/>
          </p:cNvSpPr>
          <p:nvPr userDrawn="1"/>
        </p:nvSpPr>
        <p:spPr bwMode="auto">
          <a:xfrm>
            <a:off x="1174163" y="366533"/>
            <a:ext cx="550147" cy="64304"/>
          </a:xfrm>
          <a:prstGeom prst="rect">
            <a:avLst/>
          </a:prstGeom>
          <a:solidFill>
            <a:srgbClr val="0066AF"/>
          </a:solidFill>
          <a:ln w="3175">
            <a:solidFill>
              <a:srgbClr val="FFFFFF"/>
            </a:solidFill>
            <a:miter lim="800000"/>
            <a:headEnd/>
            <a:tailEnd/>
          </a:ln>
        </p:spPr>
        <p:txBody>
          <a:bodyPr lIns="19469" tIns="0" rIns="19469" bIns="0" anchor="ctr" anchorCtr="0">
            <a:noAutofit/>
          </a:bodyPr>
          <a:lstStyle/>
          <a:p>
            <a:pPr algn="ctr"/>
            <a:r>
              <a:rPr lang="en-US" sz="400" b="1" spc="11" dirty="0">
                <a:solidFill>
                  <a:schemeClr val="bg1"/>
                </a:solidFill>
                <a:latin typeface="Calibri" panose="020F0502020204030204" pitchFamily="34" charset="0"/>
                <a:cs typeface="Arial" panose="020B0604020202020204" pitchFamily="34" charset="0"/>
              </a:rPr>
              <a:t>information agency</a:t>
            </a:r>
            <a:endParaRPr lang="ru-RU" sz="400" b="1" spc="11" dirty="0">
              <a:solidFill>
                <a:schemeClr val="bg1"/>
              </a:solidFill>
              <a:latin typeface="Calibri" panose="020F0502020204030204" pitchFamily="34" charset="0"/>
              <a:cs typeface="Arial" panose="020B0604020202020204" pitchFamily="34" charset="0"/>
            </a:endParaRPr>
          </a:p>
        </p:txBody>
      </p:sp>
      <p:sp>
        <p:nvSpPr>
          <p:cNvPr id="23" name="Прямоугольник 22"/>
          <p:cNvSpPr/>
          <p:nvPr userDrawn="1"/>
        </p:nvSpPr>
        <p:spPr>
          <a:xfrm>
            <a:off x="372566" y="2552752"/>
            <a:ext cx="8398868" cy="23149"/>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algn="ctr"/>
            <a:endParaRPr lang="ru-RU" dirty="0"/>
          </a:p>
        </p:txBody>
      </p:sp>
      <p:sp>
        <p:nvSpPr>
          <p:cNvPr id="24" name="Прямоугольник 23"/>
          <p:cNvSpPr/>
          <p:nvPr userDrawn="1"/>
        </p:nvSpPr>
        <p:spPr>
          <a:xfrm>
            <a:off x="-4561" y="4792244"/>
            <a:ext cx="9148561" cy="351256"/>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algn="ctr"/>
            <a:endParaRPr lang="ru-RU" dirty="0">
              <a:solidFill>
                <a:srgbClr val="595959"/>
              </a:solidFill>
            </a:endParaRPr>
          </a:p>
        </p:txBody>
      </p:sp>
      <p:graphicFrame>
        <p:nvGraphicFramePr>
          <p:cNvPr id="25" name="Таблица 24"/>
          <p:cNvGraphicFramePr>
            <a:graphicFrameLocks noGrp="1"/>
          </p:cNvGraphicFramePr>
          <p:nvPr userDrawn="1">
            <p:extLst>
              <p:ext uri="{D42A27DB-BD31-4B8C-83A1-F6EECF244321}">
                <p14:modId xmlns:p14="http://schemas.microsoft.com/office/powerpoint/2010/main" val="3994624975"/>
              </p:ext>
            </p:extLst>
          </p:nvPr>
        </p:nvGraphicFramePr>
        <p:xfrm>
          <a:off x="361014" y="4795473"/>
          <a:ext cx="8481111" cy="357009"/>
        </p:xfrm>
        <a:graphic>
          <a:graphicData uri="http://schemas.openxmlformats.org/drawingml/2006/table">
            <a:tbl>
              <a:tblPr firstRow="1" bandRow="1">
                <a:tableStyleId>{5C22544A-7EE6-4342-B048-85BDC9FD1C3A}</a:tableStyleId>
              </a:tblPr>
              <a:tblGrid>
                <a:gridCol w="4246029">
                  <a:extLst>
                    <a:ext uri="{9D8B030D-6E8A-4147-A177-3AD203B41FA5}">
                      <a16:colId xmlns:a16="http://schemas.microsoft.com/office/drawing/2014/main" val="20000"/>
                    </a:ext>
                  </a:extLst>
                </a:gridCol>
                <a:gridCol w="4235082">
                  <a:extLst>
                    <a:ext uri="{9D8B030D-6E8A-4147-A177-3AD203B41FA5}">
                      <a16:colId xmlns:a16="http://schemas.microsoft.com/office/drawing/2014/main" val="20001"/>
                    </a:ext>
                  </a:extLst>
                </a:gridCol>
              </a:tblGrid>
              <a:tr h="357009">
                <a:tc>
                  <a:txBody>
                    <a:bodyPr/>
                    <a:lstStyle/>
                    <a:p>
                      <a:pPr algn="l"/>
                      <a:r>
                        <a:rPr lang="ru-RU" sz="700" b="0" kern="1200" dirty="0">
                          <a:solidFill>
                            <a:srgbClr val="595959"/>
                          </a:solidFill>
                          <a:latin typeface="Roboto Condensed"/>
                          <a:ea typeface="+mn-ea"/>
                          <a:cs typeface="Roboto Condensed"/>
                        </a:rPr>
                        <a:t> </a:t>
                      </a:r>
                      <a:endParaRPr lang="en-US" sz="700" b="0" kern="1200" dirty="0">
                        <a:solidFill>
                          <a:srgbClr val="595959"/>
                        </a:solidFill>
                        <a:latin typeface="Roboto Condensed"/>
                        <a:ea typeface="+mn-ea"/>
                        <a:cs typeface="Roboto Condensed"/>
                      </a:endParaRPr>
                    </a:p>
                    <a:p>
                      <a:pPr algn="l"/>
                      <a:r>
                        <a:rPr lang="en-US" sz="600" b="0" i="0" dirty="0">
                          <a:solidFill>
                            <a:srgbClr val="595959"/>
                          </a:solidFill>
                          <a:latin typeface="Roboto Condensed" panose="02000000000000000000" pitchFamily="2" charset="0"/>
                          <a:ea typeface="Roboto Condensed" panose="02000000000000000000" pitchFamily="2" charset="0"/>
                          <a:cs typeface="Roboto Condensed" panose="02000000000000000000" pitchFamily="2" charset="0"/>
                        </a:rPr>
                        <a:t>www.infoline.spb.ru | www.advis.ru | +78123226848 | +74957727640</a:t>
                      </a:r>
                      <a:endParaRPr lang="ru-RU" sz="600" b="0" kern="1200" dirty="0">
                        <a:solidFill>
                          <a:srgbClr val="595959"/>
                        </a:solidFill>
                        <a:latin typeface="Roboto Condensed"/>
                        <a:ea typeface="+mn-ea"/>
                        <a:cs typeface="Roboto Condensed"/>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r"/>
                      <a:r>
                        <a:rPr lang="ru-RU" sz="700" b="0" kern="1200" dirty="0">
                          <a:solidFill>
                            <a:srgbClr val="595959"/>
                          </a:solidFill>
                          <a:latin typeface="Roboto Condensed"/>
                          <a:ea typeface="+mn-ea"/>
                          <a:cs typeface="Roboto Condensed"/>
                        </a:rPr>
                        <a:t>Подготовлено INFOLine в июле 2025 года</a:t>
                      </a:r>
                      <a:endParaRPr lang="en-US" sz="700" b="0" kern="1200" dirty="0">
                        <a:solidFill>
                          <a:srgbClr val="595959"/>
                        </a:solidFill>
                        <a:latin typeface="Roboto Condensed"/>
                        <a:ea typeface="+mn-ea"/>
                        <a:cs typeface="Roboto Condensed"/>
                      </a:endParaRPr>
                    </a:p>
                    <a:p>
                      <a:pPr algn="r"/>
                      <a:endParaRPr lang="ru-RU" sz="600" b="0" kern="1200" dirty="0">
                        <a:solidFill>
                          <a:srgbClr val="595959"/>
                        </a:solidFill>
                        <a:latin typeface="Roboto Condensed"/>
                        <a:ea typeface="+mn-ea"/>
                        <a:cs typeface="Roboto Condensed"/>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2" name="Прямоугольник 21">
            <a:hlinkClick r:id="rId2"/>
          </p:cNvPr>
          <p:cNvSpPr/>
          <p:nvPr userDrawn="1"/>
        </p:nvSpPr>
        <p:spPr>
          <a:xfrm>
            <a:off x="400547" y="4972634"/>
            <a:ext cx="651075"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6" name="Прямоугольник 25">
            <a:hlinkClick r:id="rId3"/>
          </p:cNvPr>
          <p:cNvSpPr/>
          <p:nvPr userDrawn="1"/>
        </p:nvSpPr>
        <p:spPr>
          <a:xfrm>
            <a:off x="1065879" y="4972634"/>
            <a:ext cx="452876"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7" name="Прямоугольник 26">
            <a:hlinkClick r:id="rId2"/>
          </p:cNvPr>
          <p:cNvSpPr/>
          <p:nvPr userDrawn="1"/>
        </p:nvSpPr>
        <p:spPr>
          <a:xfrm>
            <a:off x="8449072" y="4876993"/>
            <a:ext cx="325538"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9" name="Номер слайда 6"/>
          <p:cNvSpPr txBox="1">
            <a:spLocks/>
          </p:cNvSpPr>
          <p:nvPr userDrawn="1"/>
        </p:nvSpPr>
        <p:spPr>
          <a:xfrm>
            <a:off x="7638281" y="4930993"/>
            <a:ext cx="1200033" cy="184873"/>
          </a:xfrm>
          <a:prstGeom prst="rect">
            <a:avLst/>
          </a:prstGeom>
        </p:spPr>
        <p:txBody>
          <a:bodyPr vert="horz" lIns="49451" tIns="24725" rIns="49451" bIns="24725"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94508" rtl="0" eaLnBrk="1" fontAlgn="auto" latinLnBrk="0" hangingPunct="1">
              <a:lnSpc>
                <a:spcPct val="100000"/>
              </a:lnSpc>
              <a:spcBef>
                <a:spcPts val="0"/>
              </a:spcBef>
              <a:spcAft>
                <a:spcPts val="0"/>
              </a:spcAft>
              <a:buClrTx/>
              <a:buSzTx/>
              <a:buFontTx/>
              <a:buNone/>
              <a:tabLst/>
              <a:defRPr/>
            </a:pPr>
            <a:r>
              <a:rPr lang="ru-RU" sz="600" b="0" kern="1200" dirty="0">
                <a:solidFill>
                  <a:srgbClr val="595959"/>
                </a:solidFill>
                <a:latin typeface="Roboto Condensed"/>
                <a:ea typeface="+mn-ea"/>
                <a:cs typeface="Roboto Condensed"/>
              </a:rPr>
              <a:t>Стр. </a:t>
            </a:r>
            <a:fld id="{1B73178A-CB72-4215-B155-5E40901466DA}" type="slidenum">
              <a:rPr lang="ru-RU" sz="600" b="0" kern="1200" noProof="0" smtClean="0">
                <a:solidFill>
                  <a:srgbClr val="595959"/>
                </a:solidFill>
                <a:latin typeface="Roboto Condensed"/>
                <a:ea typeface="+mn-ea"/>
                <a:cs typeface="Roboto Condensed"/>
              </a:rPr>
              <a:pPr marL="0" marR="0" lvl="0" indent="0" algn="r" defTabSz="494508" rtl="0" eaLnBrk="1" fontAlgn="auto" latinLnBrk="0" hangingPunct="1">
                <a:lnSpc>
                  <a:spcPct val="100000"/>
                </a:lnSpc>
                <a:spcBef>
                  <a:spcPts val="0"/>
                </a:spcBef>
                <a:spcAft>
                  <a:spcPts val="0"/>
                </a:spcAft>
                <a:buClrTx/>
                <a:buSzTx/>
                <a:buFontTx/>
                <a:buNone/>
                <a:tabLst/>
                <a:defRPr/>
              </a:pPr>
              <a:t>‹#›</a:t>
            </a:fld>
            <a:endParaRPr lang="ru-RU" sz="600" b="0" kern="1200" noProof="0" dirty="0">
              <a:solidFill>
                <a:srgbClr val="595959"/>
              </a:solidFill>
              <a:latin typeface="Roboto Condensed"/>
              <a:ea typeface="+mn-ea"/>
              <a:cs typeface="Roboto Condensed"/>
            </a:endParaRPr>
          </a:p>
        </p:txBody>
      </p:sp>
    </p:spTree>
    <p:extLst>
      <p:ext uri="{BB962C8B-B14F-4D97-AF65-F5344CB8AC3E}">
        <p14:creationId xmlns:p14="http://schemas.microsoft.com/office/powerpoint/2010/main" val="3476579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5801" y="1597820"/>
            <a:ext cx="7772400" cy="1102519"/>
          </a:xfrm>
        </p:spPr>
        <p:txBody>
          <a:bodyPr/>
          <a:lstStyle/>
          <a:p>
            <a:r>
              <a:rPr lang="en-US"/>
              <a:t>Образец заголовка</a:t>
            </a:r>
            <a:endParaRPr lang="ru-RU"/>
          </a:p>
        </p:txBody>
      </p:sp>
      <p:sp>
        <p:nvSpPr>
          <p:cNvPr id="3" name="Подзаголовок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427956" indent="0" algn="ctr">
              <a:buNone/>
              <a:defRPr>
                <a:solidFill>
                  <a:schemeClr val="tx1">
                    <a:tint val="75000"/>
                  </a:schemeClr>
                </a:solidFill>
              </a:defRPr>
            </a:lvl2pPr>
            <a:lvl3pPr marL="855913" indent="0" algn="ctr">
              <a:buNone/>
              <a:defRPr>
                <a:solidFill>
                  <a:schemeClr val="tx1">
                    <a:tint val="75000"/>
                  </a:schemeClr>
                </a:solidFill>
              </a:defRPr>
            </a:lvl3pPr>
            <a:lvl4pPr marL="1283869" indent="0" algn="ctr">
              <a:buNone/>
              <a:defRPr>
                <a:solidFill>
                  <a:schemeClr val="tx1">
                    <a:tint val="75000"/>
                  </a:schemeClr>
                </a:solidFill>
              </a:defRPr>
            </a:lvl4pPr>
            <a:lvl5pPr marL="1711826" indent="0" algn="ctr">
              <a:buNone/>
              <a:defRPr>
                <a:solidFill>
                  <a:schemeClr val="tx1">
                    <a:tint val="75000"/>
                  </a:schemeClr>
                </a:solidFill>
              </a:defRPr>
            </a:lvl5pPr>
            <a:lvl6pPr marL="2139782" indent="0" algn="ctr">
              <a:buNone/>
              <a:defRPr>
                <a:solidFill>
                  <a:schemeClr val="tx1">
                    <a:tint val="75000"/>
                  </a:schemeClr>
                </a:solidFill>
              </a:defRPr>
            </a:lvl6pPr>
            <a:lvl7pPr marL="2567739" indent="0" algn="ctr">
              <a:buNone/>
              <a:defRPr>
                <a:solidFill>
                  <a:schemeClr val="tx1">
                    <a:tint val="75000"/>
                  </a:schemeClr>
                </a:solidFill>
              </a:defRPr>
            </a:lvl7pPr>
            <a:lvl8pPr marL="2995696" indent="0" algn="ctr">
              <a:buNone/>
              <a:defRPr>
                <a:solidFill>
                  <a:schemeClr val="tx1">
                    <a:tint val="75000"/>
                  </a:schemeClr>
                </a:solidFill>
              </a:defRPr>
            </a:lvl8pPr>
            <a:lvl9pPr marL="3423652" indent="0" algn="ctr">
              <a:buNone/>
              <a:defRPr>
                <a:solidFill>
                  <a:schemeClr val="tx1">
                    <a:tint val="75000"/>
                  </a:schemeClr>
                </a:solidFill>
              </a:defRPr>
            </a:lvl9pPr>
          </a:lstStyle>
          <a:p>
            <a:r>
              <a:rPr lang="en-US"/>
              <a:t>Образец подзаголовка</a:t>
            </a:r>
            <a:endParaRPr lang="ru-RU"/>
          </a:p>
        </p:txBody>
      </p:sp>
      <p:sp>
        <p:nvSpPr>
          <p:cNvPr id="4" name="Дата 3"/>
          <p:cNvSpPr>
            <a:spLocks noGrp="1"/>
          </p:cNvSpPr>
          <p:nvPr>
            <p:ph type="dt" sz="half" idx="10"/>
          </p:nvPr>
        </p:nvSpPr>
        <p:spPr/>
        <p:txBody>
          <a:bodyPr/>
          <a:lstStyle/>
          <a:p>
            <a:fld id="{04E19A05-72E4-3046-866A-4C0F1B7465CF}" type="datetime1">
              <a:rPr lang="ru-RU" smtClean="0"/>
              <a:pPr/>
              <a:t>25.12.2025</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9B96E82-B257-4C4C-9562-B4E15899CCEA}" type="slidenum">
              <a:rPr lang="ru-RU" smtClean="0"/>
              <a:pPr/>
              <a:t>‹#›</a:t>
            </a:fld>
            <a:endParaRPr lang="ru-RU" dirty="0"/>
          </a:p>
        </p:txBody>
      </p:sp>
    </p:spTree>
    <p:extLst>
      <p:ext uri="{BB962C8B-B14F-4D97-AF65-F5344CB8AC3E}">
        <p14:creationId xmlns:p14="http://schemas.microsoft.com/office/powerpoint/2010/main" val="2334201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sp>
        <p:nvSpPr>
          <p:cNvPr id="7" name="Прямоугольник 6"/>
          <p:cNvSpPr/>
          <p:nvPr userDrawn="1"/>
        </p:nvSpPr>
        <p:spPr>
          <a:xfrm>
            <a:off x="0" y="-14358"/>
            <a:ext cx="9141982" cy="547129"/>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reeform 15"/>
          <p:cNvSpPr>
            <a:spLocks noEditPoints="1"/>
          </p:cNvSpPr>
          <p:nvPr userDrawn="1"/>
        </p:nvSpPr>
        <p:spPr bwMode="auto">
          <a:xfrm>
            <a:off x="977810" y="83814"/>
            <a:ext cx="187505" cy="264449"/>
          </a:xfrm>
          <a:custGeom>
            <a:avLst/>
            <a:gdLst>
              <a:gd name="T0" fmla="*/ 2147483647 w 89"/>
              <a:gd name="T1" fmla="*/ 2147483647 h 139"/>
              <a:gd name="T2" fmla="*/ 2147483647 w 89"/>
              <a:gd name="T3" fmla="*/ 2147483647 h 139"/>
              <a:gd name="T4" fmla="*/ 2147483647 w 89"/>
              <a:gd name="T5" fmla="*/ 2147483647 h 139"/>
              <a:gd name="T6" fmla="*/ 2147483647 w 89"/>
              <a:gd name="T7" fmla="*/ 2147483647 h 139"/>
              <a:gd name="T8" fmla="*/ 2147483647 w 89"/>
              <a:gd name="T9" fmla="*/ 2147483647 h 139"/>
              <a:gd name="T10" fmla="*/ 2147483647 w 89"/>
              <a:gd name="T11" fmla="*/ 2147483647 h 139"/>
              <a:gd name="T12" fmla="*/ 2147483647 w 89"/>
              <a:gd name="T13" fmla="*/ 2147483647 h 139"/>
              <a:gd name="T14" fmla="*/ 2147483647 w 89"/>
              <a:gd name="T15" fmla="*/ 2147483647 h 139"/>
              <a:gd name="T16" fmla="*/ 2147483647 w 89"/>
              <a:gd name="T17" fmla="*/ 0 h 139"/>
              <a:gd name="T18" fmla="*/ 0 w 89"/>
              <a:gd name="T19" fmla="*/ 2147483647 h 139"/>
              <a:gd name="T20" fmla="*/ 0 w 89"/>
              <a:gd name="T21" fmla="*/ 2147483647 h 139"/>
              <a:gd name="T22" fmla="*/ 2147483647 w 89"/>
              <a:gd name="T23" fmla="*/ 2147483647 h 139"/>
              <a:gd name="T24" fmla="*/ 2147483647 w 89"/>
              <a:gd name="T25" fmla="*/ 2147483647 h 139"/>
              <a:gd name="T26" fmla="*/ 2147483647 w 89"/>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139"/>
              <a:gd name="T44" fmla="*/ 89 w 89"/>
              <a:gd name="T45" fmla="*/ 139 h 1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139">
                <a:moveTo>
                  <a:pt x="56" y="96"/>
                </a:moveTo>
                <a:cubicBezTo>
                  <a:pt x="56" y="103"/>
                  <a:pt x="55" y="115"/>
                  <a:pt x="45" y="115"/>
                </a:cubicBezTo>
                <a:cubicBezTo>
                  <a:pt x="34" y="115"/>
                  <a:pt x="33" y="103"/>
                  <a:pt x="33" y="96"/>
                </a:cubicBezTo>
                <a:cubicBezTo>
                  <a:pt x="33" y="41"/>
                  <a:pt x="33" y="41"/>
                  <a:pt x="33" y="41"/>
                </a:cubicBezTo>
                <a:cubicBezTo>
                  <a:pt x="33" y="33"/>
                  <a:pt x="34" y="23"/>
                  <a:pt x="44" y="23"/>
                </a:cubicBezTo>
                <a:cubicBezTo>
                  <a:pt x="55" y="23"/>
                  <a:pt x="56" y="33"/>
                  <a:pt x="56" y="41"/>
                </a:cubicBezTo>
                <a:cubicBezTo>
                  <a:pt x="56" y="96"/>
                  <a:pt x="56" y="96"/>
                  <a:pt x="56" y="96"/>
                </a:cubicBezTo>
                <a:moveTo>
                  <a:pt x="89" y="39"/>
                </a:moveTo>
                <a:cubicBezTo>
                  <a:pt x="89" y="14"/>
                  <a:pt x="73" y="0"/>
                  <a:pt x="45" y="0"/>
                </a:cubicBezTo>
                <a:cubicBezTo>
                  <a:pt x="16" y="0"/>
                  <a:pt x="0" y="14"/>
                  <a:pt x="0" y="39"/>
                </a:cubicBezTo>
                <a:cubicBezTo>
                  <a:pt x="0" y="93"/>
                  <a:pt x="0" y="93"/>
                  <a:pt x="0" y="93"/>
                </a:cubicBezTo>
                <a:cubicBezTo>
                  <a:pt x="0" y="123"/>
                  <a:pt x="11" y="139"/>
                  <a:pt x="45" y="139"/>
                </a:cubicBezTo>
                <a:cubicBezTo>
                  <a:pt x="78" y="139"/>
                  <a:pt x="89" y="123"/>
                  <a:pt x="89" y="93"/>
                </a:cubicBezTo>
                <a:lnTo>
                  <a:pt x="89" y="39"/>
                </a:lnTo>
                <a:close/>
              </a:path>
            </a:pathLst>
          </a:custGeom>
          <a:solidFill>
            <a:srgbClr val="0066AF"/>
          </a:solidFill>
          <a:ln w="3175">
            <a:solidFill>
              <a:srgbClr val="FFFFFF"/>
            </a:solidFill>
            <a:round/>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0" name="Rectangle 20"/>
          <p:cNvSpPr>
            <a:spLocks noChangeArrowheads="1"/>
          </p:cNvSpPr>
          <p:nvPr userDrawn="1"/>
        </p:nvSpPr>
        <p:spPr bwMode="auto">
          <a:xfrm>
            <a:off x="460831" y="173035"/>
            <a:ext cx="75895" cy="167190"/>
          </a:xfrm>
          <a:prstGeom prst="rect">
            <a:avLst/>
          </a:prstGeom>
          <a:solidFill>
            <a:srgbClr val="0066AF"/>
          </a:solidFill>
          <a:ln w="3175">
            <a:solidFill>
              <a:srgbClr val="FFFFFF"/>
            </a:solidFill>
            <a:miter lim="800000"/>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1" name="Freeform 13"/>
          <p:cNvSpPr>
            <a:spLocks/>
          </p:cNvSpPr>
          <p:nvPr userDrawn="1"/>
        </p:nvSpPr>
        <p:spPr bwMode="auto">
          <a:xfrm>
            <a:off x="576906" y="89440"/>
            <a:ext cx="187505" cy="250785"/>
          </a:xfrm>
          <a:custGeom>
            <a:avLst/>
            <a:gdLst>
              <a:gd name="T0" fmla="*/ 2147483647 w 210"/>
              <a:gd name="T1" fmla="*/ 2147483647 h 312"/>
              <a:gd name="T2" fmla="*/ 2147483647 w 210"/>
              <a:gd name="T3" fmla="*/ 2147483647 h 312"/>
              <a:gd name="T4" fmla="*/ 2147483647 w 210"/>
              <a:gd name="T5" fmla="*/ 2147483647 h 312"/>
              <a:gd name="T6" fmla="*/ 0 w 210"/>
              <a:gd name="T7" fmla="*/ 2147483647 h 312"/>
              <a:gd name="T8" fmla="*/ 0 w 210"/>
              <a:gd name="T9" fmla="*/ 0 h 312"/>
              <a:gd name="T10" fmla="*/ 2147483647 w 210"/>
              <a:gd name="T11" fmla="*/ 0 h 312"/>
              <a:gd name="T12" fmla="*/ 2147483647 w 210"/>
              <a:gd name="T13" fmla="*/ 2147483647 h 312"/>
              <a:gd name="T14" fmla="*/ 2147483647 w 210"/>
              <a:gd name="T15" fmla="*/ 2147483647 h 312"/>
              <a:gd name="T16" fmla="*/ 2147483647 w 210"/>
              <a:gd name="T17" fmla="*/ 0 h 312"/>
              <a:gd name="T18" fmla="*/ 2147483647 w 210"/>
              <a:gd name="T19" fmla="*/ 0 h 312"/>
              <a:gd name="T20" fmla="*/ 2147483647 w 210"/>
              <a:gd name="T21" fmla="*/ 2147483647 h 312"/>
              <a:gd name="T22" fmla="*/ 2147483647 w 210"/>
              <a:gd name="T23" fmla="*/ 2147483647 h 312"/>
              <a:gd name="T24" fmla="*/ 2147483647 w 210"/>
              <a:gd name="T25" fmla="*/ 2147483647 h 3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0"/>
              <a:gd name="T40" fmla="*/ 0 h 312"/>
              <a:gd name="T41" fmla="*/ 210 w 210"/>
              <a:gd name="T42" fmla="*/ 312 h 3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0" h="312">
                <a:moveTo>
                  <a:pt x="69" y="137"/>
                </a:moveTo>
                <a:lnTo>
                  <a:pt x="69" y="137"/>
                </a:lnTo>
                <a:lnTo>
                  <a:pt x="76" y="312"/>
                </a:lnTo>
                <a:lnTo>
                  <a:pt x="0" y="312"/>
                </a:lnTo>
                <a:lnTo>
                  <a:pt x="0" y="0"/>
                </a:lnTo>
                <a:lnTo>
                  <a:pt x="80" y="0"/>
                </a:lnTo>
                <a:lnTo>
                  <a:pt x="142" y="175"/>
                </a:lnTo>
                <a:lnTo>
                  <a:pt x="144" y="175"/>
                </a:lnTo>
                <a:lnTo>
                  <a:pt x="135" y="0"/>
                </a:lnTo>
                <a:lnTo>
                  <a:pt x="210" y="0"/>
                </a:lnTo>
                <a:lnTo>
                  <a:pt x="210" y="312"/>
                </a:lnTo>
                <a:lnTo>
                  <a:pt x="130" y="312"/>
                </a:lnTo>
                <a:lnTo>
                  <a:pt x="69" y="137"/>
                </a:lnTo>
                <a:close/>
              </a:path>
            </a:pathLst>
          </a:custGeom>
          <a:solidFill>
            <a:srgbClr val="0066AF"/>
          </a:solidFill>
          <a:ln w="3175">
            <a:solidFill>
              <a:srgbClr val="FFFFFF"/>
            </a:solidFill>
            <a:round/>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2" name="Freeform 14"/>
          <p:cNvSpPr>
            <a:spLocks/>
          </p:cNvSpPr>
          <p:nvPr userDrawn="1"/>
        </p:nvSpPr>
        <p:spPr bwMode="auto">
          <a:xfrm>
            <a:off x="802805" y="89440"/>
            <a:ext cx="151790" cy="250785"/>
          </a:xfrm>
          <a:custGeom>
            <a:avLst/>
            <a:gdLst>
              <a:gd name="T0" fmla="*/ 0 w 170"/>
              <a:gd name="T1" fmla="*/ 2147483647 h 312"/>
              <a:gd name="T2" fmla="*/ 0 w 170"/>
              <a:gd name="T3" fmla="*/ 0 h 312"/>
              <a:gd name="T4" fmla="*/ 2147483647 w 170"/>
              <a:gd name="T5" fmla="*/ 0 h 312"/>
              <a:gd name="T6" fmla="*/ 2147483647 w 170"/>
              <a:gd name="T7" fmla="*/ 2147483647 h 312"/>
              <a:gd name="T8" fmla="*/ 2147483647 w 170"/>
              <a:gd name="T9" fmla="*/ 2147483647 h 312"/>
              <a:gd name="T10" fmla="*/ 2147483647 w 170"/>
              <a:gd name="T11" fmla="*/ 2147483647 h 312"/>
              <a:gd name="T12" fmla="*/ 2147483647 w 170"/>
              <a:gd name="T13" fmla="*/ 2147483647 h 312"/>
              <a:gd name="T14" fmla="*/ 2147483647 w 170"/>
              <a:gd name="T15" fmla="*/ 2147483647 h 312"/>
              <a:gd name="T16" fmla="*/ 2147483647 w 170"/>
              <a:gd name="T17" fmla="*/ 2147483647 h 312"/>
              <a:gd name="T18" fmla="*/ 2147483647 w 170"/>
              <a:gd name="T19" fmla="*/ 2147483647 h 312"/>
              <a:gd name="T20" fmla="*/ 0 w 170"/>
              <a:gd name="T21" fmla="*/ 2147483647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312"/>
              <a:gd name="T35" fmla="*/ 170 w 170"/>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312">
                <a:moveTo>
                  <a:pt x="0" y="312"/>
                </a:moveTo>
                <a:lnTo>
                  <a:pt x="0" y="0"/>
                </a:lnTo>
                <a:lnTo>
                  <a:pt x="170" y="0"/>
                </a:lnTo>
                <a:lnTo>
                  <a:pt x="170" y="61"/>
                </a:lnTo>
                <a:lnTo>
                  <a:pt x="82" y="61"/>
                </a:lnTo>
                <a:lnTo>
                  <a:pt x="82" y="118"/>
                </a:lnTo>
                <a:lnTo>
                  <a:pt x="160" y="118"/>
                </a:lnTo>
                <a:lnTo>
                  <a:pt x="160" y="180"/>
                </a:lnTo>
                <a:lnTo>
                  <a:pt x="82" y="180"/>
                </a:lnTo>
                <a:lnTo>
                  <a:pt x="82" y="312"/>
                </a:lnTo>
                <a:lnTo>
                  <a:pt x="0" y="312"/>
                </a:lnTo>
                <a:close/>
              </a:path>
            </a:pathLst>
          </a:custGeom>
          <a:solidFill>
            <a:srgbClr val="0066AF"/>
          </a:solidFill>
          <a:ln w="3175">
            <a:solidFill>
              <a:srgbClr val="FFFFFF"/>
            </a:solidFill>
            <a:round/>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3" name="Rectangle 19"/>
          <p:cNvSpPr>
            <a:spLocks noChangeArrowheads="1"/>
          </p:cNvSpPr>
          <p:nvPr userDrawn="1"/>
        </p:nvSpPr>
        <p:spPr bwMode="auto">
          <a:xfrm>
            <a:off x="460831" y="89440"/>
            <a:ext cx="75895" cy="64304"/>
          </a:xfrm>
          <a:prstGeom prst="rect">
            <a:avLst/>
          </a:prstGeom>
          <a:solidFill>
            <a:srgbClr val="E1001A"/>
          </a:solidFill>
          <a:ln w="3175">
            <a:solidFill>
              <a:srgbClr val="FFFFFF"/>
            </a:solidFill>
            <a:miter lim="800000"/>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4" name="Freeform 16"/>
          <p:cNvSpPr>
            <a:spLocks/>
          </p:cNvSpPr>
          <p:nvPr userDrawn="1"/>
        </p:nvSpPr>
        <p:spPr bwMode="auto">
          <a:xfrm>
            <a:off x="1056384" y="136865"/>
            <a:ext cx="322330" cy="218633"/>
          </a:xfrm>
          <a:custGeom>
            <a:avLst/>
            <a:gdLst>
              <a:gd name="T0" fmla="*/ 2147483647 w 153"/>
              <a:gd name="T1" fmla="*/ 2147483647 h 115"/>
              <a:gd name="T2" fmla="*/ 2147483647 w 153"/>
              <a:gd name="T3" fmla="*/ 2147483647 h 115"/>
              <a:gd name="T4" fmla="*/ 2147483647 w 153"/>
              <a:gd name="T5" fmla="*/ 2147483647 h 115"/>
              <a:gd name="T6" fmla="*/ 2147483647 w 153"/>
              <a:gd name="T7" fmla="*/ 2147483647 h 115"/>
              <a:gd name="T8" fmla="*/ 2147483647 w 153"/>
              <a:gd name="T9" fmla="*/ 2147483647 h 115"/>
              <a:gd name="T10" fmla="*/ 2147483647 w 153"/>
              <a:gd name="T11" fmla="*/ 2147483647 h 115"/>
              <a:gd name="T12" fmla="*/ 2147483647 w 153"/>
              <a:gd name="T13" fmla="*/ 2147483647 h 115"/>
              <a:gd name="T14" fmla="*/ 2147483647 w 153"/>
              <a:gd name="T15" fmla="*/ 2147483647 h 115"/>
              <a:gd name="T16" fmla="*/ 2147483647 w 153"/>
              <a:gd name="T17" fmla="*/ 2147483647 h 115"/>
              <a:gd name="T18" fmla="*/ 2147483647 w 153"/>
              <a:gd name="T19" fmla="*/ 2147483647 h 115"/>
              <a:gd name="T20" fmla="*/ 2147483647 w 153"/>
              <a:gd name="T21" fmla="*/ 2147483647 h 115"/>
              <a:gd name="T22" fmla="*/ 2147483647 w 153"/>
              <a:gd name="T23" fmla="*/ 2147483647 h 115"/>
              <a:gd name="T24" fmla="*/ 2147483647 w 153"/>
              <a:gd name="T25" fmla="*/ 2147483647 h 115"/>
              <a:gd name="T26" fmla="*/ 2147483647 w 153"/>
              <a:gd name="T27" fmla="*/ 2147483647 h 115"/>
              <a:gd name="T28" fmla="*/ 2147483647 w 153"/>
              <a:gd name="T29" fmla="*/ 2147483647 h 115"/>
              <a:gd name="T30" fmla="*/ 2147483647 w 153"/>
              <a:gd name="T31" fmla="*/ 0 h 115"/>
              <a:gd name="T32" fmla="*/ 2147483647 w 153"/>
              <a:gd name="T33" fmla="*/ 0 h 115"/>
              <a:gd name="T34" fmla="*/ 2147483647 w 153"/>
              <a:gd name="T35" fmla="*/ 2147483647 h 115"/>
              <a:gd name="T36" fmla="*/ 2147483647 w 153"/>
              <a:gd name="T37" fmla="*/ 2147483647 h 115"/>
              <a:gd name="T38" fmla="*/ 2147483647 w 153"/>
              <a:gd name="T39" fmla="*/ 2147483647 h 115"/>
              <a:gd name="T40" fmla="*/ 2147483647 w 153"/>
              <a:gd name="T41" fmla="*/ 2147483647 h 115"/>
              <a:gd name="T42" fmla="*/ 2147483647 w 153"/>
              <a:gd name="T43" fmla="*/ 2147483647 h 115"/>
              <a:gd name="T44" fmla="*/ 2147483647 w 153"/>
              <a:gd name="T45" fmla="*/ 2147483647 h 115"/>
              <a:gd name="T46" fmla="*/ 2147483647 w 153"/>
              <a:gd name="T47" fmla="*/ 2147483647 h 115"/>
              <a:gd name="T48" fmla="*/ 2147483647 w 153"/>
              <a:gd name="T49" fmla="*/ 2147483647 h 115"/>
              <a:gd name="T50" fmla="*/ 0 w 153"/>
              <a:gd name="T51" fmla="*/ 2147483647 h 115"/>
              <a:gd name="T52" fmla="*/ 2147483647 w 153"/>
              <a:gd name="T53" fmla="*/ 2147483647 h 115"/>
              <a:gd name="T54" fmla="*/ 2147483647 w 153"/>
              <a:gd name="T55" fmla="*/ 2147483647 h 115"/>
              <a:gd name="T56" fmla="*/ 2147483647 w 153"/>
              <a:gd name="T57" fmla="*/ 2147483647 h 115"/>
              <a:gd name="T58" fmla="*/ 2147483647 w 153"/>
              <a:gd name="T59" fmla="*/ 2147483647 h 115"/>
              <a:gd name="T60" fmla="*/ 2147483647 w 153"/>
              <a:gd name="T61" fmla="*/ 2147483647 h 115"/>
              <a:gd name="T62" fmla="*/ 2147483647 w 153"/>
              <a:gd name="T63" fmla="*/ 2147483647 h 115"/>
              <a:gd name="T64" fmla="*/ 2147483647 w 153"/>
              <a:gd name="T65" fmla="*/ 2147483647 h 115"/>
              <a:gd name="T66" fmla="*/ 2147483647 w 153"/>
              <a:gd name="T67" fmla="*/ 2147483647 h 115"/>
              <a:gd name="T68" fmla="*/ 2147483647 w 153"/>
              <a:gd name="T69" fmla="*/ 2147483647 h 115"/>
              <a:gd name="T70" fmla="*/ 2147483647 w 153"/>
              <a:gd name="T71" fmla="*/ 2147483647 h 115"/>
              <a:gd name="T72" fmla="*/ 2147483647 w 153"/>
              <a:gd name="T73" fmla="*/ 2147483647 h 115"/>
              <a:gd name="T74" fmla="*/ 2147483647 w 153"/>
              <a:gd name="T75" fmla="*/ 2147483647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
              <a:gd name="T115" fmla="*/ 0 h 115"/>
              <a:gd name="T116" fmla="*/ 153 w 153"/>
              <a:gd name="T117" fmla="*/ 115 h 1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 h="115">
                <a:moveTo>
                  <a:pt x="86" y="88"/>
                </a:moveTo>
                <a:cubicBezTo>
                  <a:pt x="80" y="87"/>
                  <a:pt x="73" y="86"/>
                  <a:pt x="64" y="86"/>
                </a:cubicBezTo>
                <a:cubicBezTo>
                  <a:pt x="69" y="79"/>
                  <a:pt x="77" y="70"/>
                  <a:pt x="90" y="56"/>
                </a:cubicBezTo>
                <a:cubicBezTo>
                  <a:pt x="102" y="43"/>
                  <a:pt x="111" y="33"/>
                  <a:pt x="119" y="26"/>
                </a:cubicBezTo>
                <a:cubicBezTo>
                  <a:pt x="127" y="19"/>
                  <a:pt x="131" y="16"/>
                  <a:pt x="133" y="16"/>
                </a:cubicBezTo>
                <a:cubicBezTo>
                  <a:pt x="134" y="16"/>
                  <a:pt x="135" y="17"/>
                  <a:pt x="135" y="17"/>
                </a:cubicBezTo>
                <a:cubicBezTo>
                  <a:pt x="135" y="19"/>
                  <a:pt x="131" y="25"/>
                  <a:pt x="123" y="35"/>
                </a:cubicBezTo>
                <a:cubicBezTo>
                  <a:pt x="113" y="47"/>
                  <a:pt x="108" y="56"/>
                  <a:pt x="108" y="62"/>
                </a:cubicBezTo>
                <a:cubicBezTo>
                  <a:pt x="108" y="65"/>
                  <a:pt x="109" y="66"/>
                  <a:pt x="111" y="66"/>
                </a:cubicBezTo>
                <a:cubicBezTo>
                  <a:pt x="113" y="66"/>
                  <a:pt x="116" y="64"/>
                  <a:pt x="120" y="62"/>
                </a:cubicBezTo>
                <a:cubicBezTo>
                  <a:pt x="124" y="59"/>
                  <a:pt x="129" y="55"/>
                  <a:pt x="135" y="50"/>
                </a:cubicBezTo>
                <a:cubicBezTo>
                  <a:pt x="131" y="47"/>
                  <a:pt x="131" y="47"/>
                  <a:pt x="131" y="47"/>
                </a:cubicBezTo>
                <a:cubicBezTo>
                  <a:pt x="138" y="37"/>
                  <a:pt x="144" y="29"/>
                  <a:pt x="147" y="22"/>
                </a:cubicBezTo>
                <a:cubicBezTo>
                  <a:pt x="151" y="15"/>
                  <a:pt x="153" y="10"/>
                  <a:pt x="153" y="6"/>
                </a:cubicBezTo>
                <a:cubicBezTo>
                  <a:pt x="153" y="4"/>
                  <a:pt x="153" y="3"/>
                  <a:pt x="151" y="2"/>
                </a:cubicBezTo>
                <a:cubicBezTo>
                  <a:pt x="150" y="1"/>
                  <a:pt x="149" y="0"/>
                  <a:pt x="147" y="0"/>
                </a:cubicBezTo>
                <a:cubicBezTo>
                  <a:pt x="147" y="0"/>
                  <a:pt x="146" y="0"/>
                  <a:pt x="145" y="0"/>
                </a:cubicBezTo>
                <a:cubicBezTo>
                  <a:pt x="142" y="0"/>
                  <a:pt x="137" y="2"/>
                  <a:pt x="131" y="6"/>
                </a:cubicBezTo>
                <a:cubicBezTo>
                  <a:pt x="125" y="9"/>
                  <a:pt x="118" y="15"/>
                  <a:pt x="111" y="22"/>
                </a:cubicBezTo>
                <a:cubicBezTo>
                  <a:pt x="103" y="29"/>
                  <a:pt x="94" y="38"/>
                  <a:pt x="84" y="49"/>
                </a:cubicBezTo>
                <a:cubicBezTo>
                  <a:pt x="75" y="59"/>
                  <a:pt x="64" y="72"/>
                  <a:pt x="53" y="85"/>
                </a:cubicBezTo>
                <a:cubicBezTo>
                  <a:pt x="46" y="86"/>
                  <a:pt x="29" y="86"/>
                  <a:pt x="25" y="87"/>
                </a:cubicBezTo>
                <a:cubicBezTo>
                  <a:pt x="20" y="87"/>
                  <a:pt x="17" y="89"/>
                  <a:pt x="14" y="90"/>
                </a:cubicBezTo>
                <a:cubicBezTo>
                  <a:pt x="12" y="92"/>
                  <a:pt x="10" y="94"/>
                  <a:pt x="8" y="96"/>
                </a:cubicBezTo>
                <a:cubicBezTo>
                  <a:pt x="6" y="99"/>
                  <a:pt x="4" y="102"/>
                  <a:pt x="1" y="104"/>
                </a:cubicBezTo>
                <a:cubicBezTo>
                  <a:pt x="0" y="106"/>
                  <a:pt x="0" y="107"/>
                  <a:pt x="0" y="108"/>
                </a:cubicBezTo>
                <a:cubicBezTo>
                  <a:pt x="0" y="110"/>
                  <a:pt x="1" y="110"/>
                  <a:pt x="4" y="110"/>
                </a:cubicBezTo>
                <a:cubicBezTo>
                  <a:pt x="6" y="110"/>
                  <a:pt x="9" y="110"/>
                  <a:pt x="13" y="108"/>
                </a:cubicBezTo>
                <a:cubicBezTo>
                  <a:pt x="18" y="107"/>
                  <a:pt x="22" y="107"/>
                  <a:pt x="24" y="107"/>
                </a:cubicBezTo>
                <a:cubicBezTo>
                  <a:pt x="27" y="106"/>
                  <a:pt x="30" y="106"/>
                  <a:pt x="33" y="106"/>
                </a:cubicBezTo>
                <a:cubicBezTo>
                  <a:pt x="39" y="106"/>
                  <a:pt x="57" y="105"/>
                  <a:pt x="65" y="106"/>
                </a:cubicBezTo>
                <a:cubicBezTo>
                  <a:pt x="72" y="107"/>
                  <a:pt x="80" y="109"/>
                  <a:pt x="89" y="110"/>
                </a:cubicBezTo>
                <a:cubicBezTo>
                  <a:pt x="98" y="112"/>
                  <a:pt x="104" y="113"/>
                  <a:pt x="108" y="114"/>
                </a:cubicBezTo>
                <a:cubicBezTo>
                  <a:pt x="112" y="115"/>
                  <a:pt x="115" y="115"/>
                  <a:pt x="117" y="114"/>
                </a:cubicBezTo>
                <a:cubicBezTo>
                  <a:pt x="119" y="113"/>
                  <a:pt x="120" y="112"/>
                  <a:pt x="123" y="110"/>
                </a:cubicBezTo>
                <a:cubicBezTo>
                  <a:pt x="125" y="108"/>
                  <a:pt x="130" y="104"/>
                  <a:pt x="136" y="98"/>
                </a:cubicBezTo>
                <a:cubicBezTo>
                  <a:pt x="131" y="98"/>
                  <a:pt x="123" y="96"/>
                  <a:pt x="112" y="94"/>
                </a:cubicBezTo>
                <a:cubicBezTo>
                  <a:pt x="100" y="91"/>
                  <a:pt x="92" y="89"/>
                  <a:pt x="86" y="88"/>
                </a:cubicBezTo>
                <a:close/>
              </a:path>
            </a:pathLst>
          </a:custGeom>
          <a:solidFill>
            <a:srgbClr val="E1001A"/>
          </a:solidFill>
          <a:ln w="3175">
            <a:solidFill>
              <a:srgbClr val="FFFFFF"/>
            </a:solidFill>
            <a:miter lim="800000"/>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5" name="Freeform 18"/>
          <p:cNvSpPr>
            <a:spLocks noEditPoints="1"/>
          </p:cNvSpPr>
          <p:nvPr userDrawn="1"/>
        </p:nvSpPr>
        <p:spPr bwMode="auto">
          <a:xfrm>
            <a:off x="1330328" y="233614"/>
            <a:ext cx="393761" cy="119766"/>
          </a:xfrm>
          <a:custGeom>
            <a:avLst/>
            <a:gdLst>
              <a:gd name="T0" fmla="*/ 2147483647 w 187"/>
              <a:gd name="T1" fmla="*/ 2147483647 h 63"/>
              <a:gd name="T2" fmla="*/ 2147483647 w 187"/>
              <a:gd name="T3" fmla="*/ 2147483647 h 63"/>
              <a:gd name="T4" fmla="*/ 2147483647 w 187"/>
              <a:gd name="T5" fmla="*/ 2147483647 h 63"/>
              <a:gd name="T6" fmla="*/ 2147483647 w 187"/>
              <a:gd name="T7" fmla="*/ 2147483647 h 63"/>
              <a:gd name="T8" fmla="*/ 2147483647 w 187"/>
              <a:gd name="T9" fmla="*/ 2147483647 h 63"/>
              <a:gd name="T10" fmla="*/ 2147483647 w 187"/>
              <a:gd name="T11" fmla="*/ 2147483647 h 63"/>
              <a:gd name="T12" fmla="*/ 2147483647 w 187"/>
              <a:gd name="T13" fmla="*/ 2147483647 h 63"/>
              <a:gd name="T14" fmla="*/ 2147483647 w 187"/>
              <a:gd name="T15" fmla="*/ 2147483647 h 63"/>
              <a:gd name="T16" fmla="*/ 2147483647 w 187"/>
              <a:gd name="T17" fmla="*/ 2147483647 h 63"/>
              <a:gd name="T18" fmla="*/ 2147483647 w 187"/>
              <a:gd name="T19" fmla="*/ 2147483647 h 63"/>
              <a:gd name="T20" fmla="*/ 2147483647 w 187"/>
              <a:gd name="T21" fmla="*/ 2147483647 h 63"/>
              <a:gd name="T22" fmla="*/ 2147483647 w 187"/>
              <a:gd name="T23" fmla="*/ 2147483647 h 63"/>
              <a:gd name="T24" fmla="*/ 2147483647 w 187"/>
              <a:gd name="T25" fmla="*/ 2147483647 h 63"/>
              <a:gd name="T26" fmla="*/ 2147483647 w 187"/>
              <a:gd name="T27" fmla="*/ 2147483647 h 63"/>
              <a:gd name="T28" fmla="*/ 2147483647 w 187"/>
              <a:gd name="T29" fmla="*/ 2147483647 h 63"/>
              <a:gd name="T30" fmla="*/ 2147483647 w 187"/>
              <a:gd name="T31" fmla="*/ 2147483647 h 63"/>
              <a:gd name="T32" fmla="*/ 2147483647 w 187"/>
              <a:gd name="T33" fmla="*/ 2147483647 h 63"/>
              <a:gd name="T34" fmla="*/ 2147483647 w 187"/>
              <a:gd name="T35" fmla="*/ 2147483647 h 63"/>
              <a:gd name="T36" fmla="*/ 2147483647 w 187"/>
              <a:gd name="T37" fmla="*/ 2147483647 h 63"/>
              <a:gd name="T38" fmla="*/ 2147483647 w 187"/>
              <a:gd name="T39" fmla="*/ 2147483647 h 63"/>
              <a:gd name="T40" fmla="*/ 2147483647 w 187"/>
              <a:gd name="T41" fmla="*/ 2147483647 h 63"/>
              <a:gd name="T42" fmla="*/ 2147483647 w 187"/>
              <a:gd name="T43" fmla="*/ 2147483647 h 63"/>
              <a:gd name="T44" fmla="*/ 2147483647 w 187"/>
              <a:gd name="T45" fmla="*/ 2147483647 h 63"/>
              <a:gd name="T46" fmla="*/ 2147483647 w 187"/>
              <a:gd name="T47" fmla="*/ 2147483647 h 63"/>
              <a:gd name="T48" fmla="*/ 2147483647 w 187"/>
              <a:gd name="T49" fmla="*/ 2147483647 h 63"/>
              <a:gd name="T50" fmla="*/ 2147483647 w 187"/>
              <a:gd name="T51" fmla="*/ 2147483647 h 63"/>
              <a:gd name="T52" fmla="*/ 2147483647 w 187"/>
              <a:gd name="T53" fmla="*/ 2147483647 h 63"/>
              <a:gd name="T54" fmla="*/ 2147483647 w 187"/>
              <a:gd name="T55" fmla="*/ 2147483647 h 63"/>
              <a:gd name="T56" fmla="*/ 2147483647 w 187"/>
              <a:gd name="T57" fmla="*/ 2147483647 h 63"/>
              <a:gd name="T58" fmla="*/ 2147483647 w 187"/>
              <a:gd name="T59" fmla="*/ 2147483647 h 63"/>
              <a:gd name="T60" fmla="*/ 2147483647 w 187"/>
              <a:gd name="T61" fmla="*/ 2147483647 h 63"/>
              <a:gd name="T62" fmla="*/ 2147483647 w 187"/>
              <a:gd name="T63" fmla="*/ 2147483647 h 63"/>
              <a:gd name="T64" fmla="*/ 2147483647 w 187"/>
              <a:gd name="T65" fmla="*/ 2147483647 h 63"/>
              <a:gd name="T66" fmla="*/ 2147483647 w 187"/>
              <a:gd name="T67" fmla="*/ 2147483647 h 63"/>
              <a:gd name="T68" fmla="*/ 2147483647 w 187"/>
              <a:gd name="T69" fmla="*/ 2147483647 h 63"/>
              <a:gd name="T70" fmla="*/ 2147483647 w 187"/>
              <a:gd name="T71" fmla="*/ 2147483647 h 63"/>
              <a:gd name="T72" fmla="*/ 2147483647 w 187"/>
              <a:gd name="T73" fmla="*/ 2147483647 h 63"/>
              <a:gd name="T74" fmla="*/ 2147483647 w 187"/>
              <a:gd name="T75" fmla="*/ 2147483647 h 63"/>
              <a:gd name="T76" fmla="*/ 2147483647 w 187"/>
              <a:gd name="T77" fmla="*/ 2147483647 h 63"/>
              <a:gd name="T78" fmla="*/ 2147483647 w 187"/>
              <a:gd name="T79" fmla="*/ 2147483647 h 63"/>
              <a:gd name="T80" fmla="*/ 2147483647 w 187"/>
              <a:gd name="T81" fmla="*/ 2147483647 h 63"/>
              <a:gd name="T82" fmla="*/ 2147483647 w 187"/>
              <a:gd name="T83" fmla="*/ 2147483647 h 63"/>
              <a:gd name="T84" fmla="*/ 2147483647 w 187"/>
              <a:gd name="T85" fmla="*/ 2147483647 h 63"/>
              <a:gd name="T86" fmla="*/ 2147483647 w 187"/>
              <a:gd name="T87" fmla="*/ 2147483647 h 63"/>
              <a:gd name="T88" fmla="*/ 2147483647 w 187"/>
              <a:gd name="T89" fmla="*/ 2147483647 h 63"/>
              <a:gd name="T90" fmla="*/ 2147483647 w 187"/>
              <a:gd name="T91" fmla="*/ 2147483647 h 63"/>
              <a:gd name="T92" fmla="*/ 2147483647 w 187"/>
              <a:gd name="T93" fmla="*/ 2147483647 h 63"/>
              <a:gd name="T94" fmla="*/ 2147483647 w 187"/>
              <a:gd name="T95" fmla="*/ 2147483647 h 63"/>
              <a:gd name="T96" fmla="*/ 2147483647 w 187"/>
              <a:gd name="T97" fmla="*/ 2147483647 h 63"/>
              <a:gd name="T98" fmla="*/ 2147483647 w 187"/>
              <a:gd name="T99" fmla="*/ 2147483647 h 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7"/>
              <a:gd name="T151" fmla="*/ 0 h 63"/>
              <a:gd name="T152" fmla="*/ 187 w 187"/>
              <a:gd name="T153" fmla="*/ 63 h 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7" h="63">
                <a:moveTo>
                  <a:pt x="174" y="43"/>
                </a:moveTo>
                <a:cubicBezTo>
                  <a:pt x="170" y="45"/>
                  <a:pt x="167" y="47"/>
                  <a:pt x="163" y="48"/>
                </a:cubicBezTo>
                <a:cubicBezTo>
                  <a:pt x="161" y="49"/>
                  <a:pt x="159" y="49"/>
                  <a:pt x="157" y="49"/>
                </a:cubicBezTo>
                <a:cubicBezTo>
                  <a:pt x="156" y="50"/>
                  <a:pt x="154" y="50"/>
                  <a:pt x="153" y="50"/>
                </a:cubicBezTo>
                <a:cubicBezTo>
                  <a:pt x="150" y="50"/>
                  <a:pt x="147" y="49"/>
                  <a:pt x="145" y="47"/>
                </a:cubicBezTo>
                <a:cubicBezTo>
                  <a:pt x="143" y="45"/>
                  <a:pt x="142" y="43"/>
                  <a:pt x="142" y="40"/>
                </a:cubicBezTo>
                <a:cubicBezTo>
                  <a:pt x="142" y="37"/>
                  <a:pt x="142" y="37"/>
                  <a:pt x="142" y="37"/>
                </a:cubicBezTo>
                <a:cubicBezTo>
                  <a:pt x="148" y="36"/>
                  <a:pt x="153" y="34"/>
                  <a:pt x="157" y="32"/>
                </a:cubicBezTo>
                <a:cubicBezTo>
                  <a:pt x="161" y="30"/>
                  <a:pt x="164" y="29"/>
                  <a:pt x="166" y="28"/>
                </a:cubicBezTo>
                <a:cubicBezTo>
                  <a:pt x="173" y="24"/>
                  <a:pt x="178" y="21"/>
                  <a:pt x="181" y="18"/>
                </a:cubicBezTo>
                <a:cubicBezTo>
                  <a:pt x="184" y="14"/>
                  <a:pt x="186" y="11"/>
                  <a:pt x="186" y="7"/>
                </a:cubicBezTo>
                <a:cubicBezTo>
                  <a:pt x="186" y="5"/>
                  <a:pt x="185" y="3"/>
                  <a:pt x="183" y="2"/>
                </a:cubicBezTo>
                <a:cubicBezTo>
                  <a:pt x="181" y="1"/>
                  <a:pt x="179" y="0"/>
                  <a:pt x="175" y="0"/>
                </a:cubicBezTo>
                <a:cubicBezTo>
                  <a:pt x="172" y="0"/>
                  <a:pt x="167" y="1"/>
                  <a:pt x="162" y="3"/>
                </a:cubicBezTo>
                <a:cubicBezTo>
                  <a:pt x="160" y="3"/>
                  <a:pt x="159" y="4"/>
                  <a:pt x="157" y="4"/>
                </a:cubicBezTo>
                <a:cubicBezTo>
                  <a:pt x="154" y="6"/>
                  <a:pt x="150" y="8"/>
                  <a:pt x="146" y="11"/>
                </a:cubicBezTo>
                <a:cubicBezTo>
                  <a:pt x="139" y="16"/>
                  <a:pt x="133" y="21"/>
                  <a:pt x="130" y="26"/>
                </a:cubicBezTo>
                <a:cubicBezTo>
                  <a:pt x="128" y="28"/>
                  <a:pt x="127" y="31"/>
                  <a:pt x="126" y="34"/>
                </a:cubicBezTo>
                <a:cubicBezTo>
                  <a:pt x="124" y="35"/>
                  <a:pt x="124" y="35"/>
                  <a:pt x="124" y="35"/>
                </a:cubicBezTo>
                <a:cubicBezTo>
                  <a:pt x="124" y="35"/>
                  <a:pt x="124" y="35"/>
                  <a:pt x="124" y="35"/>
                </a:cubicBezTo>
                <a:cubicBezTo>
                  <a:pt x="119" y="39"/>
                  <a:pt x="114" y="42"/>
                  <a:pt x="111" y="43"/>
                </a:cubicBezTo>
                <a:cubicBezTo>
                  <a:pt x="108" y="45"/>
                  <a:pt x="106" y="46"/>
                  <a:pt x="104" y="46"/>
                </a:cubicBezTo>
                <a:cubicBezTo>
                  <a:pt x="101" y="46"/>
                  <a:pt x="100" y="44"/>
                  <a:pt x="100" y="42"/>
                </a:cubicBezTo>
                <a:cubicBezTo>
                  <a:pt x="100" y="38"/>
                  <a:pt x="106" y="30"/>
                  <a:pt x="118" y="20"/>
                </a:cubicBezTo>
                <a:cubicBezTo>
                  <a:pt x="121" y="17"/>
                  <a:pt x="122" y="15"/>
                  <a:pt x="122" y="14"/>
                </a:cubicBezTo>
                <a:cubicBezTo>
                  <a:pt x="122" y="12"/>
                  <a:pt x="122" y="9"/>
                  <a:pt x="121" y="7"/>
                </a:cubicBezTo>
                <a:cubicBezTo>
                  <a:pt x="120" y="4"/>
                  <a:pt x="119" y="3"/>
                  <a:pt x="118" y="3"/>
                </a:cubicBezTo>
                <a:cubicBezTo>
                  <a:pt x="115" y="3"/>
                  <a:pt x="112" y="4"/>
                  <a:pt x="109" y="6"/>
                </a:cubicBezTo>
                <a:cubicBezTo>
                  <a:pt x="102" y="10"/>
                  <a:pt x="96" y="13"/>
                  <a:pt x="91" y="17"/>
                </a:cubicBezTo>
                <a:cubicBezTo>
                  <a:pt x="86" y="21"/>
                  <a:pt x="82" y="24"/>
                  <a:pt x="78" y="28"/>
                </a:cubicBezTo>
                <a:cubicBezTo>
                  <a:pt x="74" y="31"/>
                  <a:pt x="71" y="34"/>
                  <a:pt x="69" y="36"/>
                </a:cubicBezTo>
                <a:cubicBezTo>
                  <a:pt x="67" y="38"/>
                  <a:pt x="65" y="39"/>
                  <a:pt x="65" y="39"/>
                </a:cubicBezTo>
                <a:cubicBezTo>
                  <a:pt x="63" y="39"/>
                  <a:pt x="63" y="38"/>
                  <a:pt x="63" y="37"/>
                </a:cubicBezTo>
                <a:cubicBezTo>
                  <a:pt x="63" y="34"/>
                  <a:pt x="68" y="28"/>
                  <a:pt x="79" y="18"/>
                </a:cubicBezTo>
                <a:cubicBezTo>
                  <a:pt x="80" y="16"/>
                  <a:pt x="81" y="16"/>
                  <a:pt x="82" y="15"/>
                </a:cubicBezTo>
                <a:cubicBezTo>
                  <a:pt x="82" y="15"/>
                  <a:pt x="83" y="14"/>
                  <a:pt x="83" y="13"/>
                </a:cubicBezTo>
                <a:cubicBezTo>
                  <a:pt x="83" y="13"/>
                  <a:pt x="84" y="12"/>
                  <a:pt x="84" y="12"/>
                </a:cubicBezTo>
                <a:cubicBezTo>
                  <a:pt x="84" y="10"/>
                  <a:pt x="83" y="10"/>
                  <a:pt x="82" y="9"/>
                </a:cubicBezTo>
                <a:cubicBezTo>
                  <a:pt x="80" y="8"/>
                  <a:pt x="79" y="8"/>
                  <a:pt x="76" y="8"/>
                </a:cubicBezTo>
                <a:cubicBezTo>
                  <a:pt x="73" y="8"/>
                  <a:pt x="70" y="9"/>
                  <a:pt x="67" y="12"/>
                </a:cubicBezTo>
                <a:cubicBezTo>
                  <a:pt x="63" y="15"/>
                  <a:pt x="59" y="19"/>
                  <a:pt x="55" y="25"/>
                </a:cubicBezTo>
                <a:cubicBezTo>
                  <a:pt x="52" y="28"/>
                  <a:pt x="51" y="30"/>
                  <a:pt x="49" y="32"/>
                </a:cubicBezTo>
                <a:cubicBezTo>
                  <a:pt x="49" y="32"/>
                  <a:pt x="49" y="33"/>
                  <a:pt x="49" y="33"/>
                </a:cubicBezTo>
                <a:cubicBezTo>
                  <a:pt x="49" y="34"/>
                  <a:pt x="49" y="34"/>
                  <a:pt x="49" y="35"/>
                </a:cubicBezTo>
                <a:cubicBezTo>
                  <a:pt x="48" y="36"/>
                  <a:pt x="48" y="36"/>
                  <a:pt x="48" y="36"/>
                </a:cubicBezTo>
                <a:cubicBezTo>
                  <a:pt x="43" y="39"/>
                  <a:pt x="38" y="42"/>
                  <a:pt x="35" y="43"/>
                </a:cubicBezTo>
                <a:cubicBezTo>
                  <a:pt x="31" y="45"/>
                  <a:pt x="28" y="46"/>
                  <a:pt x="25" y="46"/>
                </a:cubicBezTo>
                <a:cubicBezTo>
                  <a:pt x="21" y="46"/>
                  <a:pt x="19" y="46"/>
                  <a:pt x="17" y="44"/>
                </a:cubicBezTo>
                <a:cubicBezTo>
                  <a:pt x="15" y="43"/>
                  <a:pt x="15" y="41"/>
                  <a:pt x="15" y="39"/>
                </a:cubicBezTo>
                <a:cubicBezTo>
                  <a:pt x="15" y="37"/>
                  <a:pt x="15" y="35"/>
                  <a:pt x="17" y="33"/>
                </a:cubicBezTo>
                <a:cubicBezTo>
                  <a:pt x="19" y="31"/>
                  <a:pt x="23" y="28"/>
                  <a:pt x="29" y="24"/>
                </a:cubicBezTo>
                <a:cubicBezTo>
                  <a:pt x="31" y="22"/>
                  <a:pt x="34" y="20"/>
                  <a:pt x="36" y="16"/>
                </a:cubicBezTo>
                <a:cubicBezTo>
                  <a:pt x="39" y="12"/>
                  <a:pt x="40" y="9"/>
                  <a:pt x="40" y="7"/>
                </a:cubicBezTo>
                <a:cubicBezTo>
                  <a:pt x="40" y="5"/>
                  <a:pt x="38" y="4"/>
                  <a:pt x="34" y="4"/>
                </a:cubicBezTo>
                <a:cubicBezTo>
                  <a:pt x="26" y="4"/>
                  <a:pt x="17" y="10"/>
                  <a:pt x="7" y="22"/>
                </a:cubicBezTo>
                <a:cubicBezTo>
                  <a:pt x="7" y="22"/>
                  <a:pt x="7" y="23"/>
                  <a:pt x="6" y="23"/>
                </a:cubicBezTo>
                <a:cubicBezTo>
                  <a:pt x="5" y="25"/>
                  <a:pt x="4" y="27"/>
                  <a:pt x="3" y="28"/>
                </a:cubicBezTo>
                <a:cubicBezTo>
                  <a:pt x="2" y="29"/>
                  <a:pt x="2" y="30"/>
                  <a:pt x="1" y="32"/>
                </a:cubicBezTo>
                <a:cubicBezTo>
                  <a:pt x="1" y="34"/>
                  <a:pt x="0" y="37"/>
                  <a:pt x="0" y="39"/>
                </a:cubicBezTo>
                <a:cubicBezTo>
                  <a:pt x="0" y="44"/>
                  <a:pt x="2" y="49"/>
                  <a:pt x="4" y="54"/>
                </a:cubicBezTo>
                <a:cubicBezTo>
                  <a:pt x="5" y="55"/>
                  <a:pt x="6" y="56"/>
                  <a:pt x="6" y="57"/>
                </a:cubicBezTo>
                <a:cubicBezTo>
                  <a:pt x="9" y="60"/>
                  <a:pt x="12" y="61"/>
                  <a:pt x="17" y="61"/>
                </a:cubicBezTo>
                <a:cubicBezTo>
                  <a:pt x="21" y="61"/>
                  <a:pt x="26" y="60"/>
                  <a:pt x="32" y="56"/>
                </a:cubicBezTo>
                <a:cubicBezTo>
                  <a:pt x="37" y="53"/>
                  <a:pt x="42" y="48"/>
                  <a:pt x="48" y="42"/>
                </a:cubicBezTo>
                <a:cubicBezTo>
                  <a:pt x="48" y="42"/>
                  <a:pt x="49" y="42"/>
                  <a:pt x="49" y="42"/>
                </a:cubicBezTo>
                <a:cubicBezTo>
                  <a:pt x="49" y="44"/>
                  <a:pt x="49" y="46"/>
                  <a:pt x="49" y="47"/>
                </a:cubicBezTo>
                <a:cubicBezTo>
                  <a:pt x="50" y="49"/>
                  <a:pt x="50" y="51"/>
                  <a:pt x="51" y="52"/>
                </a:cubicBezTo>
                <a:cubicBezTo>
                  <a:pt x="53" y="56"/>
                  <a:pt x="55" y="58"/>
                  <a:pt x="57" y="58"/>
                </a:cubicBezTo>
                <a:cubicBezTo>
                  <a:pt x="59" y="58"/>
                  <a:pt x="60" y="57"/>
                  <a:pt x="61" y="56"/>
                </a:cubicBezTo>
                <a:cubicBezTo>
                  <a:pt x="63" y="55"/>
                  <a:pt x="65" y="53"/>
                  <a:pt x="68" y="49"/>
                </a:cubicBezTo>
                <a:cubicBezTo>
                  <a:pt x="71" y="46"/>
                  <a:pt x="74" y="43"/>
                  <a:pt x="76" y="41"/>
                </a:cubicBezTo>
                <a:cubicBezTo>
                  <a:pt x="79" y="38"/>
                  <a:pt x="82" y="35"/>
                  <a:pt x="86" y="32"/>
                </a:cubicBezTo>
                <a:cubicBezTo>
                  <a:pt x="92" y="27"/>
                  <a:pt x="97" y="24"/>
                  <a:pt x="101" y="23"/>
                </a:cubicBezTo>
                <a:cubicBezTo>
                  <a:pt x="97" y="27"/>
                  <a:pt x="95" y="31"/>
                  <a:pt x="92" y="34"/>
                </a:cubicBezTo>
                <a:cubicBezTo>
                  <a:pt x="90" y="38"/>
                  <a:pt x="88" y="40"/>
                  <a:pt x="87" y="42"/>
                </a:cubicBezTo>
                <a:cubicBezTo>
                  <a:pt x="85" y="44"/>
                  <a:pt x="85" y="46"/>
                  <a:pt x="84" y="47"/>
                </a:cubicBezTo>
                <a:cubicBezTo>
                  <a:pt x="83" y="49"/>
                  <a:pt x="83" y="51"/>
                  <a:pt x="83" y="53"/>
                </a:cubicBezTo>
                <a:cubicBezTo>
                  <a:pt x="83" y="58"/>
                  <a:pt x="86" y="61"/>
                  <a:pt x="91" y="61"/>
                </a:cubicBezTo>
                <a:cubicBezTo>
                  <a:pt x="94" y="61"/>
                  <a:pt x="99" y="60"/>
                  <a:pt x="104" y="57"/>
                </a:cubicBezTo>
                <a:cubicBezTo>
                  <a:pt x="109" y="53"/>
                  <a:pt x="116" y="48"/>
                  <a:pt x="125" y="41"/>
                </a:cubicBezTo>
                <a:cubicBezTo>
                  <a:pt x="125" y="41"/>
                  <a:pt x="125" y="41"/>
                  <a:pt x="125" y="41"/>
                </a:cubicBezTo>
                <a:cubicBezTo>
                  <a:pt x="125" y="41"/>
                  <a:pt x="125" y="41"/>
                  <a:pt x="125" y="41"/>
                </a:cubicBezTo>
                <a:cubicBezTo>
                  <a:pt x="125" y="44"/>
                  <a:pt x="125" y="46"/>
                  <a:pt x="125" y="48"/>
                </a:cubicBezTo>
                <a:cubicBezTo>
                  <a:pt x="126" y="52"/>
                  <a:pt x="128" y="55"/>
                  <a:pt x="130" y="57"/>
                </a:cubicBezTo>
                <a:cubicBezTo>
                  <a:pt x="134" y="61"/>
                  <a:pt x="139" y="63"/>
                  <a:pt x="145" y="63"/>
                </a:cubicBezTo>
                <a:cubicBezTo>
                  <a:pt x="149" y="63"/>
                  <a:pt x="153" y="62"/>
                  <a:pt x="157" y="60"/>
                </a:cubicBezTo>
                <a:cubicBezTo>
                  <a:pt x="160" y="60"/>
                  <a:pt x="163" y="58"/>
                  <a:pt x="165" y="57"/>
                </a:cubicBezTo>
                <a:cubicBezTo>
                  <a:pt x="172" y="53"/>
                  <a:pt x="179" y="47"/>
                  <a:pt x="187" y="40"/>
                </a:cubicBezTo>
                <a:cubicBezTo>
                  <a:pt x="187" y="35"/>
                  <a:pt x="187" y="35"/>
                  <a:pt x="187" y="35"/>
                </a:cubicBezTo>
                <a:cubicBezTo>
                  <a:pt x="182" y="38"/>
                  <a:pt x="178" y="41"/>
                  <a:pt x="174" y="43"/>
                </a:cubicBezTo>
                <a:moveTo>
                  <a:pt x="147" y="23"/>
                </a:moveTo>
                <a:cubicBezTo>
                  <a:pt x="150" y="20"/>
                  <a:pt x="152" y="18"/>
                  <a:pt x="155" y="16"/>
                </a:cubicBezTo>
                <a:cubicBezTo>
                  <a:pt x="156" y="15"/>
                  <a:pt x="157" y="15"/>
                  <a:pt x="157" y="15"/>
                </a:cubicBezTo>
                <a:cubicBezTo>
                  <a:pt x="159" y="13"/>
                  <a:pt x="161" y="12"/>
                  <a:pt x="164" y="11"/>
                </a:cubicBezTo>
                <a:cubicBezTo>
                  <a:pt x="166" y="10"/>
                  <a:pt x="168" y="9"/>
                  <a:pt x="170" y="9"/>
                </a:cubicBezTo>
                <a:cubicBezTo>
                  <a:pt x="171" y="9"/>
                  <a:pt x="172" y="10"/>
                  <a:pt x="172" y="11"/>
                </a:cubicBezTo>
                <a:cubicBezTo>
                  <a:pt x="172" y="12"/>
                  <a:pt x="171" y="14"/>
                  <a:pt x="169" y="17"/>
                </a:cubicBezTo>
                <a:cubicBezTo>
                  <a:pt x="167" y="19"/>
                  <a:pt x="163" y="22"/>
                  <a:pt x="159" y="25"/>
                </a:cubicBezTo>
                <a:cubicBezTo>
                  <a:pt x="158" y="25"/>
                  <a:pt x="158" y="26"/>
                  <a:pt x="157" y="26"/>
                </a:cubicBezTo>
                <a:cubicBezTo>
                  <a:pt x="153" y="28"/>
                  <a:pt x="148" y="30"/>
                  <a:pt x="143" y="32"/>
                </a:cubicBezTo>
                <a:cubicBezTo>
                  <a:pt x="144" y="29"/>
                  <a:pt x="145" y="26"/>
                  <a:pt x="147" y="23"/>
                </a:cubicBezTo>
                <a:close/>
              </a:path>
            </a:pathLst>
          </a:custGeom>
          <a:solidFill>
            <a:srgbClr val="E1001A"/>
          </a:solidFill>
          <a:ln w="3175">
            <a:solidFill>
              <a:srgbClr val="FFFFFF"/>
            </a:solidFill>
            <a:miter lim="800000"/>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6" name="Freeform 22"/>
          <p:cNvSpPr>
            <a:spLocks/>
          </p:cNvSpPr>
          <p:nvPr userDrawn="1"/>
        </p:nvSpPr>
        <p:spPr bwMode="auto">
          <a:xfrm>
            <a:off x="1399080" y="199215"/>
            <a:ext cx="41965" cy="33759"/>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0 h 18"/>
              <a:gd name="T14" fmla="*/ 2147483647 w 20"/>
              <a:gd name="T15" fmla="*/ 2147483647 h 18"/>
              <a:gd name="T16" fmla="*/ 0 w 20"/>
              <a:gd name="T17" fmla="*/ 2147483647 h 18"/>
              <a:gd name="T18" fmla="*/ 2147483647 w 20"/>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8"/>
              <a:gd name="T32" fmla="*/ 20 w 2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8">
                <a:moveTo>
                  <a:pt x="2" y="16"/>
                </a:moveTo>
                <a:cubicBezTo>
                  <a:pt x="4" y="17"/>
                  <a:pt x="6" y="18"/>
                  <a:pt x="7" y="18"/>
                </a:cubicBezTo>
                <a:cubicBezTo>
                  <a:pt x="9" y="18"/>
                  <a:pt x="11" y="17"/>
                  <a:pt x="13" y="16"/>
                </a:cubicBezTo>
                <a:cubicBezTo>
                  <a:pt x="14" y="15"/>
                  <a:pt x="15" y="15"/>
                  <a:pt x="16" y="13"/>
                </a:cubicBezTo>
                <a:cubicBezTo>
                  <a:pt x="19" y="10"/>
                  <a:pt x="20" y="8"/>
                  <a:pt x="20" y="5"/>
                </a:cubicBezTo>
                <a:cubicBezTo>
                  <a:pt x="20" y="4"/>
                  <a:pt x="20" y="2"/>
                  <a:pt x="18" y="1"/>
                </a:cubicBezTo>
                <a:cubicBezTo>
                  <a:pt x="17" y="0"/>
                  <a:pt x="15" y="0"/>
                  <a:pt x="13" y="0"/>
                </a:cubicBezTo>
                <a:cubicBezTo>
                  <a:pt x="10" y="0"/>
                  <a:pt x="7" y="1"/>
                  <a:pt x="4" y="4"/>
                </a:cubicBezTo>
                <a:cubicBezTo>
                  <a:pt x="1" y="7"/>
                  <a:pt x="0" y="10"/>
                  <a:pt x="0" y="12"/>
                </a:cubicBezTo>
                <a:cubicBezTo>
                  <a:pt x="0" y="14"/>
                  <a:pt x="1" y="15"/>
                  <a:pt x="2" y="16"/>
                </a:cubicBezTo>
                <a:close/>
              </a:path>
            </a:pathLst>
          </a:custGeom>
          <a:solidFill>
            <a:srgbClr val="E1001A"/>
          </a:solidFill>
          <a:ln w="3175">
            <a:solidFill>
              <a:srgbClr val="FFFFFF"/>
            </a:solidFill>
            <a:round/>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7" name="Rectangle 19"/>
          <p:cNvSpPr>
            <a:spLocks noChangeArrowheads="1"/>
          </p:cNvSpPr>
          <p:nvPr userDrawn="1"/>
        </p:nvSpPr>
        <p:spPr bwMode="auto">
          <a:xfrm>
            <a:off x="367362" y="366533"/>
            <a:ext cx="75895" cy="64304"/>
          </a:xfrm>
          <a:prstGeom prst="rect">
            <a:avLst/>
          </a:prstGeom>
          <a:solidFill>
            <a:srgbClr val="E1001A"/>
          </a:solidFill>
          <a:ln w="3175">
            <a:solidFill>
              <a:srgbClr val="FFFFFF"/>
            </a:solidFill>
            <a:miter lim="800000"/>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8" name="Rectangle 19"/>
          <p:cNvSpPr>
            <a:spLocks noChangeArrowheads="1"/>
          </p:cNvSpPr>
          <p:nvPr userDrawn="1"/>
        </p:nvSpPr>
        <p:spPr bwMode="auto">
          <a:xfrm>
            <a:off x="1726759" y="366533"/>
            <a:ext cx="75895" cy="64304"/>
          </a:xfrm>
          <a:prstGeom prst="rect">
            <a:avLst/>
          </a:prstGeom>
          <a:solidFill>
            <a:srgbClr val="E1001A"/>
          </a:solidFill>
          <a:ln w="3175">
            <a:solidFill>
              <a:srgbClr val="FFFFFF"/>
            </a:solidFill>
            <a:miter lim="800000"/>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9" name="Rectangle 19"/>
          <p:cNvSpPr>
            <a:spLocks noChangeArrowheads="1"/>
          </p:cNvSpPr>
          <p:nvPr userDrawn="1"/>
        </p:nvSpPr>
        <p:spPr bwMode="auto">
          <a:xfrm>
            <a:off x="446369" y="366533"/>
            <a:ext cx="725345" cy="64304"/>
          </a:xfrm>
          <a:prstGeom prst="rect">
            <a:avLst/>
          </a:prstGeom>
          <a:solidFill>
            <a:srgbClr val="E1001A"/>
          </a:solidFill>
          <a:ln w="3175">
            <a:solidFill>
              <a:srgbClr val="FFFFFF"/>
            </a:solidFill>
            <a:miter lim="800000"/>
            <a:headEnd/>
            <a:tailEnd/>
          </a:ln>
        </p:spPr>
        <p:txBody>
          <a:bodyPr lIns="19469" tIns="0" rIns="19469" bIns="0" anchor="ctr" anchorCtr="0">
            <a:noAutofit/>
          </a:bodyP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400" b="1" i="0" u="none" strike="noStrike" kern="27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информационное агентство</a:t>
            </a:r>
          </a:p>
        </p:txBody>
      </p:sp>
      <p:sp>
        <p:nvSpPr>
          <p:cNvPr id="20" name="Rectangle 19"/>
          <p:cNvSpPr>
            <a:spLocks noChangeArrowheads="1"/>
          </p:cNvSpPr>
          <p:nvPr userDrawn="1"/>
        </p:nvSpPr>
        <p:spPr bwMode="auto">
          <a:xfrm>
            <a:off x="1174163" y="366533"/>
            <a:ext cx="550147" cy="64304"/>
          </a:xfrm>
          <a:prstGeom prst="rect">
            <a:avLst/>
          </a:prstGeom>
          <a:solidFill>
            <a:srgbClr val="0066AF"/>
          </a:solidFill>
          <a:ln w="3175">
            <a:solidFill>
              <a:srgbClr val="FFFFFF"/>
            </a:solidFill>
            <a:miter lim="800000"/>
            <a:headEnd/>
            <a:tailEnd/>
          </a:ln>
        </p:spPr>
        <p:txBody>
          <a:bodyPr lIns="19469" tIns="0" rIns="19469" bIns="0" anchor="ctr" anchorCtr="0">
            <a:noAutofit/>
          </a:bodyP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11"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information agency</a:t>
            </a:r>
            <a:endParaRPr kumimoji="0" lang="ru-RU" sz="400" b="1" i="0" u="none" strike="noStrike" kern="1200" cap="none" spc="11"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22" name="Прямоугольник 21"/>
          <p:cNvSpPr/>
          <p:nvPr userDrawn="1"/>
        </p:nvSpPr>
        <p:spPr>
          <a:xfrm>
            <a:off x="372566" y="2552752"/>
            <a:ext cx="8398868" cy="23149"/>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Прямоугольник 22"/>
          <p:cNvSpPr/>
          <p:nvPr userDrawn="1"/>
        </p:nvSpPr>
        <p:spPr>
          <a:xfrm>
            <a:off x="-4561" y="4792244"/>
            <a:ext cx="9148561" cy="351256"/>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24" name="Таблица 23"/>
          <p:cNvGraphicFramePr>
            <a:graphicFrameLocks noGrp="1"/>
          </p:cNvGraphicFramePr>
          <p:nvPr userDrawn="1"/>
        </p:nvGraphicFramePr>
        <p:xfrm>
          <a:off x="361014" y="4795473"/>
          <a:ext cx="8481111" cy="357009"/>
        </p:xfrm>
        <a:graphic>
          <a:graphicData uri="http://schemas.openxmlformats.org/drawingml/2006/table">
            <a:tbl>
              <a:tblPr firstRow="1" bandRow="1">
                <a:tableStyleId>{5C22544A-7EE6-4342-B048-85BDC9FD1C3A}</a:tableStyleId>
              </a:tblPr>
              <a:tblGrid>
                <a:gridCol w="4246029">
                  <a:extLst>
                    <a:ext uri="{9D8B030D-6E8A-4147-A177-3AD203B41FA5}">
                      <a16:colId xmlns:a16="http://schemas.microsoft.com/office/drawing/2014/main" val="20000"/>
                    </a:ext>
                  </a:extLst>
                </a:gridCol>
                <a:gridCol w="4235082">
                  <a:extLst>
                    <a:ext uri="{9D8B030D-6E8A-4147-A177-3AD203B41FA5}">
                      <a16:colId xmlns:a16="http://schemas.microsoft.com/office/drawing/2014/main" val="20001"/>
                    </a:ext>
                  </a:extLst>
                </a:gridCol>
              </a:tblGrid>
              <a:tr h="357009">
                <a:tc>
                  <a:txBody>
                    <a:bodyPr/>
                    <a:lstStyle/>
                    <a:p>
                      <a:pPr algn="l"/>
                      <a:r>
                        <a:rPr lang="ru-RU" sz="700" b="0" kern="1200" dirty="0">
                          <a:solidFill>
                            <a:srgbClr val="595959"/>
                          </a:solidFill>
                          <a:latin typeface="Roboto Condensed"/>
                          <a:ea typeface="+mn-ea"/>
                          <a:cs typeface="Roboto Condensed"/>
                        </a:rPr>
                        <a:t> </a:t>
                      </a:r>
                      <a:endParaRPr lang="en-US" sz="700" b="0" kern="1200" dirty="0">
                        <a:solidFill>
                          <a:srgbClr val="595959"/>
                        </a:solidFill>
                        <a:latin typeface="Roboto Condensed"/>
                        <a:ea typeface="+mn-ea"/>
                        <a:cs typeface="Roboto Condensed"/>
                      </a:endParaRPr>
                    </a:p>
                    <a:p>
                      <a:pPr algn="l"/>
                      <a:r>
                        <a:rPr lang="en-US" sz="600" b="0" i="0" dirty="0">
                          <a:solidFill>
                            <a:srgbClr val="595959"/>
                          </a:solidFill>
                          <a:latin typeface="Roboto Condensed" panose="02000000000000000000" pitchFamily="2" charset="0"/>
                          <a:ea typeface="Roboto Condensed" panose="02000000000000000000" pitchFamily="2" charset="0"/>
                          <a:cs typeface="Roboto Condensed" panose="02000000000000000000" pitchFamily="2" charset="0"/>
                        </a:rPr>
                        <a:t>www.infoline.spb.ru | www.advis.ru | +78123226848 | +74957727640</a:t>
                      </a:r>
                      <a:endParaRPr lang="ru-RU" sz="600" b="0" kern="1200" dirty="0">
                        <a:solidFill>
                          <a:srgbClr val="595959"/>
                        </a:solidFill>
                        <a:latin typeface="Roboto Condensed"/>
                        <a:ea typeface="+mn-ea"/>
                        <a:cs typeface="Roboto Condensed"/>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r"/>
                      <a:r>
                        <a:rPr lang="ru-RU" sz="700" b="0" kern="1200" dirty="0">
                          <a:solidFill>
                            <a:srgbClr val="595959"/>
                          </a:solidFill>
                          <a:latin typeface="Roboto Condensed"/>
                          <a:ea typeface="+mn-ea"/>
                          <a:cs typeface="Roboto Condensed"/>
                        </a:rPr>
                        <a:t>Подготовлено INFOLine в июле 2025 года</a:t>
                      </a:r>
                      <a:endParaRPr lang="en-US" sz="700" b="0" kern="1200" dirty="0">
                        <a:solidFill>
                          <a:srgbClr val="595959"/>
                        </a:solidFill>
                        <a:latin typeface="Roboto Condensed"/>
                        <a:ea typeface="+mn-ea"/>
                        <a:cs typeface="Roboto Condensed"/>
                      </a:endParaRPr>
                    </a:p>
                    <a:p>
                      <a:pPr algn="r"/>
                      <a:endParaRPr lang="ru-RU" sz="600" b="0" kern="1200" dirty="0">
                        <a:solidFill>
                          <a:srgbClr val="595959"/>
                        </a:solidFill>
                        <a:latin typeface="Roboto Condensed"/>
                        <a:ea typeface="+mn-ea"/>
                        <a:cs typeface="Roboto Condensed"/>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1" name="Прямоугольник 20">
            <a:hlinkClick r:id="rId2"/>
          </p:cNvPr>
          <p:cNvSpPr/>
          <p:nvPr userDrawn="1"/>
        </p:nvSpPr>
        <p:spPr>
          <a:xfrm>
            <a:off x="400547" y="4972634"/>
            <a:ext cx="651075"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Прямоугольник 24">
            <a:hlinkClick r:id="rId3"/>
          </p:cNvPr>
          <p:cNvSpPr/>
          <p:nvPr userDrawn="1"/>
        </p:nvSpPr>
        <p:spPr>
          <a:xfrm>
            <a:off x="1065879" y="4972634"/>
            <a:ext cx="452876"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Прямоугольник 26">
            <a:hlinkClick r:id="rId2"/>
          </p:cNvPr>
          <p:cNvSpPr/>
          <p:nvPr userDrawn="1"/>
        </p:nvSpPr>
        <p:spPr>
          <a:xfrm>
            <a:off x="8449072" y="4876993"/>
            <a:ext cx="325538"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Номер слайда 6"/>
          <p:cNvSpPr txBox="1">
            <a:spLocks/>
          </p:cNvSpPr>
          <p:nvPr userDrawn="1"/>
        </p:nvSpPr>
        <p:spPr>
          <a:xfrm>
            <a:off x="7638281" y="4930993"/>
            <a:ext cx="1200033" cy="184873"/>
          </a:xfrm>
          <a:prstGeom prst="rect">
            <a:avLst/>
          </a:prstGeom>
        </p:spPr>
        <p:txBody>
          <a:bodyPr vert="horz" lIns="49451" tIns="24725" rIns="49451" bIns="24725"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94508" rtl="0" eaLnBrk="1" fontAlgn="auto" latinLnBrk="0" hangingPunct="1">
              <a:lnSpc>
                <a:spcPct val="100000"/>
              </a:lnSpc>
              <a:spcBef>
                <a:spcPts val="0"/>
              </a:spcBef>
              <a:spcAft>
                <a:spcPts val="0"/>
              </a:spcAft>
              <a:buClrTx/>
              <a:buSzTx/>
              <a:buFontTx/>
              <a:buNone/>
              <a:tabLst/>
              <a:defRPr/>
            </a:pPr>
            <a:r>
              <a:rPr kumimoji="0" lang="ru-RU" sz="600" b="0" i="0" u="none" strike="noStrike" kern="1200" cap="none" spc="0" normalizeH="0" baseline="0" noProof="0" dirty="0">
                <a:ln>
                  <a:noFill/>
                </a:ln>
                <a:solidFill>
                  <a:srgbClr val="595959"/>
                </a:solidFill>
                <a:effectLst/>
                <a:uLnTx/>
                <a:uFillTx/>
                <a:latin typeface="Roboto Condensed"/>
                <a:ea typeface="+mn-ea"/>
                <a:cs typeface="Roboto Condensed"/>
              </a:rPr>
              <a:t>Стр. </a:t>
            </a:r>
            <a:fld id="{1B73178A-CB72-4215-B155-5E40901466DA}" type="slidenum">
              <a:rPr kumimoji="0" lang="ru-RU" sz="600" b="0" i="0" u="none" strike="noStrike" kern="1200" cap="none" spc="0" normalizeH="0" baseline="0" noProof="0" smtClean="0">
                <a:ln>
                  <a:noFill/>
                </a:ln>
                <a:solidFill>
                  <a:srgbClr val="595959"/>
                </a:solidFill>
                <a:effectLst/>
                <a:uLnTx/>
                <a:uFillTx/>
                <a:latin typeface="Roboto Condensed"/>
                <a:ea typeface="+mn-ea"/>
                <a:cs typeface="Roboto Condensed"/>
              </a:rPr>
              <a:pPr marL="0" marR="0" lvl="0" indent="0" algn="r" defTabSz="494508" rtl="0" eaLnBrk="1" fontAlgn="auto" latinLnBrk="0" hangingPunct="1">
                <a:lnSpc>
                  <a:spcPct val="100000"/>
                </a:lnSpc>
                <a:spcBef>
                  <a:spcPts val="0"/>
                </a:spcBef>
                <a:spcAft>
                  <a:spcPts val="0"/>
                </a:spcAft>
                <a:buClrTx/>
                <a:buSzTx/>
                <a:buFontTx/>
                <a:buNone/>
                <a:tabLst/>
                <a:defRPr/>
              </a:pPr>
              <a:t>‹#›</a:t>
            </a:fld>
            <a:endParaRPr kumimoji="0" lang="ru-RU" sz="600" b="0" i="0" u="none" strike="noStrike" kern="1200" cap="none" spc="0" normalizeH="0" baseline="0" noProof="0" dirty="0">
              <a:ln>
                <a:noFill/>
              </a:ln>
              <a:solidFill>
                <a:srgbClr val="595959"/>
              </a:solidFill>
              <a:effectLst/>
              <a:uLnTx/>
              <a:uFillTx/>
              <a:latin typeface="Roboto Condensed"/>
              <a:ea typeface="+mn-ea"/>
              <a:cs typeface="Roboto Condensed"/>
            </a:endParaRPr>
          </a:p>
        </p:txBody>
      </p:sp>
    </p:spTree>
    <p:extLst>
      <p:ext uri="{BB962C8B-B14F-4D97-AF65-F5344CB8AC3E}">
        <p14:creationId xmlns:p14="http://schemas.microsoft.com/office/powerpoint/2010/main" val="96735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Объект с подписью">
    <p:spTree>
      <p:nvGrpSpPr>
        <p:cNvPr id="1" name=""/>
        <p:cNvGrpSpPr/>
        <p:nvPr/>
      </p:nvGrpSpPr>
      <p:grpSpPr>
        <a:xfrm>
          <a:off x="0" y="0"/>
          <a:ext cx="0" cy="0"/>
          <a:chOff x="0" y="0"/>
          <a:chExt cx="0" cy="0"/>
        </a:xfrm>
      </p:grpSpPr>
      <p:sp>
        <p:nvSpPr>
          <p:cNvPr id="8" name="Прямоугольник 7"/>
          <p:cNvSpPr/>
          <p:nvPr userDrawn="1"/>
        </p:nvSpPr>
        <p:spPr>
          <a:xfrm>
            <a:off x="0" y="-14358"/>
            <a:ext cx="9141982" cy="547129"/>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15"/>
          <p:cNvSpPr>
            <a:spLocks noEditPoints="1"/>
          </p:cNvSpPr>
          <p:nvPr userDrawn="1"/>
        </p:nvSpPr>
        <p:spPr bwMode="auto">
          <a:xfrm>
            <a:off x="977810" y="83814"/>
            <a:ext cx="187505" cy="264449"/>
          </a:xfrm>
          <a:custGeom>
            <a:avLst/>
            <a:gdLst>
              <a:gd name="T0" fmla="*/ 2147483647 w 89"/>
              <a:gd name="T1" fmla="*/ 2147483647 h 139"/>
              <a:gd name="T2" fmla="*/ 2147483647 w 89"/>
              <a:gd name="T3" fmla="*/ 2147483647 h 139"/>
              <a:gd name="T4" fmla="*/ 2147483647 w 89"/>
              <a:gd name="T5" fmla="*/ 2147483647 h 139"/>
              <a:gd name="T6" fmla="*/ 2147483647 w 89"/>
              <a:gd name="T7" fmla="*/ 2147483647 h 139"/>
              <a:gd name="T8" fmla="*/ 2147483647 w 89"/>
              <a:gd name="T9" fmla="*/ 2147483647 h 139"/>
              <a:gd name="T10" fmla="*/ 2147483647 w 89"/>
              <a:gd name="T11" fmla="*/ 2147483647 h 139"/>
              <a:gd name="T12" fmla="*/ 2147483647 w 89"/>
              <a:gd name="T13" fmla="*/ 2147483647 h 139"/>
              <a:gd name="T14" fmla="*/ 2147483647 w 89"/>
              <a:gd name="T15" fmla="*/ 2147483647 h 139"/>
              <a:gd name="T16" fmla="*/ 2147483647 w 89"/>
              <a:gd name="T17" fmla="*/ 0 h 139"/>
              <a:gd name="T18" fmla="*/ 0 w 89"/>
              <a:gd name="T19" fmla="*/ 2147483647 h 139"/>
              <a:gd name="T20" fmla="*/ 0 w 89"/>
              <a:gd name="T21" fmla="*/ 2147483647 h 139"/>
              <a:gd name="T22" fmla="*/ 2147483647 w 89"/>
              <a:gd name="T23" fmla="*/ 2147483647 h 139"/>
              <a:gd name="T24" fmla="*/ 2147483647 w 89"/>
              <a:gd name="T25" fmla="*/ 2147483647 h 139"/>
              <a:gd name="T26" fmla="*/ 2147483647 w 89"/>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139"/>
              <a:gd name="T44" fmla="*/ 89 w 89"/>
              <a:gd name="T45" fmla="*/ 139 h 1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139">
                <a:moveTo>
                  <a:pt x="56" y="96"/>
                </a:moveTo>
                <a:cubicBezTo>
                  <a:pt x="56" y="103"/>
                  <a:pt x="55" y="115"/>
                  <a:pt x="45" y="115"/>
                </a:cubicBezTo>
                <a:cubicBezTo>
                  <a:pt x="34" y="115"/>
                  <a:pt x="33" y="103"/>
                  <a:pt x="33" y="96"/>
                </a:cubicBezTo>
                <a:cubicBezTo>
                  <a:pt x="33" y="41"/>
                  <a:pt x="33" y="41"/>
                  <a:pt x="33" y="41"/>
                </a:cubicBezTo>
                <a:cubicBezTo>
                  <a:pt x="33" y="33"/>
                  <a:pt x="34" y="23"/>
                  <a:pt x="44" y="23"/>
                </a:cubicBezTo>
                <a:cubicBezTo>
                  <a:pt x="55" y="23"/>
                  <a:pt x="56" y="33"/>
                  <a:pt x="56" y="41"/>
                </a:cubicBezTo>
                <a:cubicBezTo>
                  <a:pt x="56" y="96"/>
                  <a:pt x="56" y="96"/>
                  <a:pt x="56" y="96"/>
                </a:cubicBezTo>
                <a:moveTo>
                  <a:pt x="89" y="39"/>
                </a:moveTo>
                <a:cubicBezTo>
                  <a:pt x="89" y="14"/>
                  <a:pt x="73" y="0"/>
                  <a:pt x="45" y="0"/>
                </a:cubicBezTo>
                <a:cubicBezTo>
                  <a:pt x="16" y="0"/>
                  <a:pt x="0" y="14"/>
                  <a:pt x="0" y="39"/>
                </a:cubicBezTo>
                <a:cubicBezTo>
                  <a:pt x="0" y="93"/>
                  <a:pt x="0" y="93"/>
                  <a:pt x="0" y="93"/>
                </a:cubicBezTo>
                <a:cubicBezTo>
                  <a:pt x="0" y="123"/>
                  <a:pt x="11" y="139"/>
                  <a:pt x="45" y="139"/>
                </a:cubicBezTo>
                <a:cubicBezTo>
                  <a:pt x="78" y="139"/>
                  <a:pt x="89" y="123"/>
                  <a:pt x="89" y="93"/>
                </a:cubicBezTo>
                <a:lnTo>
                  <a:pt x="89" y="39"/>
                </a:lnTo>
                <a:close/>
              </a:path>
            </a:pathLst>
          </a:custGeom>
          <a:solidFill>
            <a:srgbClr val="0066AF"/>
          </a:solidFill>
          <a:ln w="3175">
            <a:solidFill>
              <a:srgbClr val="FFFFFF"/>
            </a:solidFill>
            <a:round/>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1" name="Rectangle 20"/>
          <p:cNvSpPr>
            <a:spLocks noChangeArrowheads="1"/>
          </p:cNvSpPr>
          <p:nvPr userDrawn="1"/>
        </p:nvSpPr>
        <p:spPr bwMode="auto">
          <a:xfrm>
            <a:off x="460831" y="173035"/>
            <a:ext cx="75895" cy="167190"/>
          </a:xfrm>
          <a:prstGeom prst="rect">
            <a:avLst/>
          </a:prstGeom>
          <a:solidFill>
            <a:srgbClr val="0066AF"/>
          </a:solidFill>
          <a:ln w="3175">
            <a:solidFill>
              <a:srgbClr val="FFFFFF"/>
            </a:solidFill>
            <a:miter lim="800000"/>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2" name="Freeform 13"/>
          <p:cNvSpPr>
            <a:spLocks/>
          </p:cNvSpPr>
          <p:nvPr userDrawn="1"/>
        </p:nvSpPr>
        <p:spPr bwMode="auto">
          <a:xfrm>
            <a:off x="576906" y="89440"/>
            <a:ext cx="187505" cy="250785"/>
          </a:xfrm>
          <a:custGeom>
            <a:avLst/>
            <a:gdLst>
              <a:gd name="T0" fmla="*/ 2147483647 w 210"/>
              <a:gd name="T1" fmla="*/ 2147483647 h 312"/>
              <a:gd name="T2" fmla="*/ 2147483647 w 210"/>
              <a:gd name="T3" fmla="*/ 2147483647 h 312"/>
              <a:gd name="T4" fmla="*/ 2147483647 w 210"/>
              <a:gd name="T5" fmla="*/ 2147483647 h 312"/>
              <a:gd name="T6" fmla="*/ 0 w 210"/>
              <a:gd name="T7" fmla="*/ 2147483647 h 312"/>
              <a:gd name="T8" fmla="*/ 0 w 210"/>
              <a:gd name="T9" fmla="*/ 0 h 312"/>
              <a:gd name="T10" fmla="*/ 2147483647 w 210"/>
              <a:gd name="T11" fmla="*/ 0 h 312"/>
              <a:gd name="T12" fmla="*/ 2147483647 w 210"/>
              <a:gd name="T13" fmla="*/ 2147483647 h 312"/>
              <a:gd name="T14" fmla="*/ 2147483647 w 210"/>
              <a:gd name="T15" fmla="*/ 2147483647 h 312"/>
              <a:gd name="T16" fmla="*/ 2147483647 w 210"/>
              <a:gd name="T17" fmla="*/ 0 h 312"/>
              <a:gd name="T18" fmla="*/ 2147483647 w 210"/>
              <a:gd name="T19" fmla="*/ 0 h 312"/>
              <a:gd name="T20" fmla="*/ 2147483647 w 210"/>
              <a:gd name="T21" fmla="*/ 2147483647 h 312"/>
              <a:gd name="T22" fmla="*/ 2147483647 w 210"/>
              <a:gd name="T23" fmla="*/ 2147483647 h 312"/>
              <a:gd name="T24" fmla="*/ 2147483647 w 210"/>
              <a:gd name="T25" fmla="*/ 2147483647 h 3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0"/>
              <a:gd name="T40" fmla="*/ 0 h 312"/>
              <a:gd name="T41" fmla="*/ 210 w 210"/>
              <a:gd name="T42" fmla="*/ 312 h 3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0" h="312">
                <a:moveTo>
                  <a:pt x="69" y="137"/>
                </a:moveTo>
                <a:lnTo>
                  <a:pt x="69" y="137"/>
                </a:lnTo>
                <a:lnTo>
                  <a:pt x="76" y="312"/>
                </a:lnTo>
                <a:lnTo>
                  <a:pt x="0" y="312"/>
                </a:lnTo>
                <a:lnTo>
                  <a:pt x="0" y="0"/>
                </a:lnTo>
                <a:lnTo>
                  <a:pt x="80" y="0"/>
                </a:lnTo>
                <a:lnTo>
                  <a:pt x="142" y="175"/>
                </a:lnTo>
                <a:lnTo>
                  <a:pt x="144" y="175"/>
                </a:lnTo>
                <a:lnTo>
                  <a:pt x="135" y="0"/>
                </a:lnTo>
                <a:lnTo>
                  <a:pt x="210" y="0"/>
                </a:lnTo>
                <a:lnTo>
                  <a:pt x="210" y="312"/>
                </a:lnTo>
                <a:lnTo>
                  <a:pt x="130" y="312"/>
                </a:lnTo>
                <a:lnTo>
                  <a:pt x="69" y="137"/>
                </a:lnTo>
                <a:close/>
              </a:path>
            </a:pathLst>
          </a:custGeom>
          <a:solidFill>
            <a:srgbClr val="0066AF"/>
          </a:solidFill>
          <a:ln w="3175">
            <a:solidFill>
              <a:srgbClr val="FFFFFF"/>
            </a:solidFill>
            <a:round/>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3" name="Freeform 14"/>
          <p:cNvSpPr>
            <a:spLocks/>
          </p:cNvSpPr>
          <p:nvPr userDrawn="1"/>
        </p:nvSpPr>
        <p:spPr bwMode="auto">
          <a:xfrm>
            <a:off x="802805" y="89440"/>
            <a:ext cx="151790" cy="250785"/>
          </a:xfrm>
          <a:custGeom>
            <a:avLst/>
            <a:gdLst>
              <a:gd name="T0" fmla="*/ 0 w 170"/>
              <a:gd name="T1" fmla="*/ 2147483647 h 312"/>
              <a:gd name="T2" fmla="*/ 0 w 170"/>
              <a:gd name="T3" fmla="*/ 0 h 312"/>
              <a:gd name="T4" fmla="*/ 2147483647 w 170"/>
              <a:gd name="T5" fmla="*/ 0 h 312"/>
              <a:gd name="T6" fmla="*/ 2147483647 w 170"/>
              <a:gd name="T7" fmla="*/ 2147483647 h 312"/>
              <a:gd name="T8" fmla="*/ 2147483647 w 170"/>
              <a:gd name="T9" fmla="*/ 2147483647 h 312"/>
              <a:gd name="T10" fmla="*/ 2147483647 w 170"/>
              <a:gd name="T11" fmla="*/ 2147483647 h 312"/>
              <a:gd name="T12" fmla="*/ 2147483647 w 170"/>
              <a:gd name="T13" fmla="*/ 2147483647 h 312"/>
              <a:gd name="T14" fmla="*/ 2147483647 w 170"/>
              <a:gd name="T15" fmla="*/ 2147483647 h 312"/>
              <a:gd name="T16" fmla="*/ 2147483647 w 170"/>
              <a:gd name="T17" fmla="*/ 2147483647 h 312"/>
              <a:gd name="T18" fmla="*/ 2147483647 w 170"/>
              <a:gd name="T19" fmla="*/ 2147483647 h 312"/>
              <a:gd name="T20" fmla="*/ 0 w 170"/>
              <a:gd name="T21" fmla="*/ 2147483647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312"/>
              <a:gd name="T35" fmla="*/ 170 w 170"/>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312">
                <a:moveTo>
                  <a:pt x="0" y="312"/>
                </a:moveTo>
                <a:lnTo>
                  <a:pt x="0" y="0"/>
                </a:lnTo>
                <a:lnTo>
                  <a:pt x="170" y="0"/>
                </a:lnTo>
                <a:lnTo>
                  <a:pt x="170" y="61"/>
                </a:lnTo>
                <a:lnTo>
                  <a:pt x="82" y="61"/>
                </a:lnTo>
                <a:lnTo>
                  <a:pt x="82" y="118"/>
                </a:lnTo>
                <a:lnTo>
                  <a:pt x="160" y="118"/>
                </a:lnTo>
                <a:lnTo>
                  <a:pt x="160" y="180"/>
                </a:lnTo>
                <a:lnTo>
                  <a:pt x="82" y="180"/>
                </a:lnTo>
                <a:lnTo>
                  <a:pt x="82" y="312"/>
                </a:lnTo>
                <a:lnTo>
                  <a:pt x="0" y="312"/>
                </a:lnTo>
                <a:close/>
              </a:path>
            </a:pathLst>
          </a:custGeom>
          <a:solidFill>
            <a:srgbClr val="0066AF"/>
          </a:solidFill>
          <a:ln w="3175">
            <a:solidFill>
              <a:srgbClr val="FFFFFF"/>
            </a:solidFill>
            <a:round/>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4" name="Rectangle 19"/>
          <p:cNvSpPr>
            <a:spLocks noChangeArrowheads="1"/>
          </p:cNvSpPr>
          <p:nvPr userDrawn="1"/>
        </p:nvSpPr>
        <p:spPr bwMode="auto">
          <a:xfrm>
            <a:off x="460831" y="89440"/>
            <a:ext cx="75895" cy="64304"/>
          </a:xfrm>
          <a:prstGeom prst="rect">
            <a:avLst/>
          </a:prstGeom>
          <a:solidFill>
            <a:srgbClr val="E1001A"/>
          </a:solidFill>
          <a:ln w="3175">
            <a:solidFill>
              <a:srgbClr val="FFFFFF"/>
            </a:solidFill>
            <a:miter lim="800000"/>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5" name="Freeform 16"/>
          <p:cNvSpPr>
            <a:spLocks/>
          </p:cNvSpPr>
          <p:nvPr userDrawn="1"/>
        </p:nvSpPr>
        <p:spPr bwMode="auto">
          <a:xfrm>
            <a:off x="1056384" y="136865"/>
            <a:ext cx="322330" cy="218633"/>
          </a:xfrm>
          <a:custGeom>
            <a:avLst/>
            <a:gdLst>
              <a:gd name="T0" fmla="*/ 2147483647 w 153"/>
              <a:gd name="T1" fmla="*/ 2147483647 h 115"/>
              <a:gd name="T2" fmla="*/ 2147483647 w 153"/>
              <a:gd name="T3" fmla="*/ 2147483647 h 115"/>
              <a:gd name="T4" fmla="*/ 2147483647 w 153"/>
              <a:gd name="T5" fmla="*/ 2147483647 h 115"/>
              <a:gd name="T6" fmla="*/ 2147483647 w 153"/>
              <a:gd name="T7" fmla="*/ 2147483647 h 115"/>
              <a:gd name="T8" fmla="*/ 2147483647 w 153"/>
              <a:gd name="T9" fmla="*/ 2147483647 h 115"/>
              <a:gd name="T10" fmla="*/ 2147483647 w 153"/>
              <a:gd name="T11" fmla="*/ 2147483647 h 115"/>
              <a:gd name="T12" fmla="*/ 2147483647 w 153"/>
              <a:gd name="T13" fmla="*/ 2147483647 h 115"/>
              <a:gd name="T14" fmla="*/ 2147483647 w 153"/>
              <a:gd name="T15" fmla="*/ 2147483647 h 115"/>
              <a:gd name="T16" fmla="*/ 2147483647 w 153"/>
              <a:gd name="T17" fmla="*/ 2147483647 h 115"/>
              <a:gd name="T18" fmla="*/ 2147483647 w 153"/>
              <a:gd name="T19" fmla="*/ 2147483647 h 115"/>
              <a:gd name="T20" fmla="*/ 2147483647 w 153"/>
              <a:gd name="T21" fmla="*/ 2147483647 h 115"/>
              <a:gd name="T22" fmla="*/ 2147483647 w 153"/>
              <a:gd name="T23" fmla="*/ 2147483647 h 115"/>
              <a:gd name="T24" fmla="*/ 2147483647 w 153"/>
              <a:gd name="T25" fmla="*/ 2147483647 h 115"/>
              <a:gd name="T26" fmla="*/ 2147483647 w 153"/>
              <a:gd name="T27" fmla="*/ 2147483647 h 115"/>
              <a:gd name="T28" fmla="*/ 2147483647 w 153"/>
              <a:gd name="T29" fmla="*/ 2147483647 h 115"/>
              <a:gd name="T30" fmla="*/ 2147483647 w 153"/>
              <a:gd name="T31" fmla="*/ 0 h 115"/>
              <a:gd name="T32" fmla="*/ 2147483647 w 153"/>
              <a:gd name="T33" fmla="*/ 0 h 115"/>
              <a:gd name="T34" fmla="*/ 2147483647 w 153"/>
              <a:gd name="T35" fmla="*/ 2147483647 h 115"/>
              <a:gd name="T36" fmla="*/ 2147483647 w 153"/>
              <a:gd name="T37" fmla="*/ 2147483647 h 115"/>
              <a:gd name="T38" fmla="*/ 2147483647 w 153"/>
              <a:gd name="T39" fmla="*/ 2147483647 h 115"/>
              <a:gd name="T40" fmla="*/ 2147483647 w 153"/>
              <a:gd name="T41" fmla="*/ 2147483647 h 115"/>
              <a:gd name="T42" fmla="*/ 2147483647 w 153"/>
              <a:gd name="T43" fmla="*/ 2147483647 h 115"/>
              <a:gd name="T44" fmla="*/ 2147483647 w 153"/>
              <a:gd name="T45" fmla="*/ 2147483647 h 115"/>
              <a:gd name="T46" fmla="*/ 2147483647 w 153"/>
              <a:gd name="T47" fmla="*/ 2147483647 h 115"/>
              <a:gd name="T48" fmla="*/ 2147483647 w 153"/>
              <a:gd name="T49" fmla="*/ 2147483647 h 115"/>
              <a:gd name="T50" fmla="*/ 0 w 153"/>
              <a:gd name="T51" fmla="*/ 2147483647 h 115"/>
              <a:gd name="T52" fmla="*/ 2147483647 w 153"/>
              <a:gd name="T53" fmla="*/ 2147483647 h 115"/>
              <a:gd name="T54" fmla="*/ 2147483647 w 153"/>
              <a:gd name="T55" fmla="*/ 2147483647 h 115"/>
              <a:gd name="T56" fmla="*/ 2147483647 w 153"/>
              <a:gd name="T57" fmla="*/ 2147483647 h 115"/>
              <a:gd name="T58" fmla="*/ 2147483647 w 153"/>
              <a:gd name="T59" fmla="*/ 2147483647 h 115"/>
              <a:gd name="T60" fmla="*/ 2147483647 w 153"/>
              <a:gd name="T61" fmla="*/ 2147483647 h 115"/>
              <a:gd name="T62" fmla="*/ 2147483647 w 153"/>
              <a:gd name="T63" fmla="*/ 2147483647 h 115"/>
              <a:gd name="T64" fmla="*/ 2147483647 w 153"/>
              <a:gd name="T65" fmla="*/ 2147483647 h 115"/>
              <a:gd name="T66" fmla="*/ 2147483647 w 153"/>
              <a:gd name="T67" fmla="*/ 2147483647 h 115"/>
              <a:gd name="T68" fmla="*/ 2147483647 w 153"/>
              <a:gd name="T69" fmla="*/ 2147483647 h 115"/>
              <a:gd name="T70" fmla="*/ 2147483647 w 153"/>
              <a:gd name="T71" fmla="*/ 2147483647 h 115"/>
              <a:gd name="T72" fmla="*/ 2147483647 w 153"/>
              <a:gd name="T73" fmla="*/ 2147483647 h 115"/>
              <a:gd name="T74" fmla="*/ 2147483647 w 153"/>
              <a:gd name="T75" fmla="*/ 2147483647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
              <a:gd name="T115" fmla="*/ 0 h 115"/>
              <a:gd name="T116" fmla="*/ 153 w 153"/>
              <a:gd name="T117" fmla="*/ 115 h 1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 h="115">
                <a:moveTo>
                  <a:pt x="86" y="88"/>
                </a:moveTo>
                <a:cubicBezTo>
                  <a:pt x="80" y="87"/>
                  <a:pt x="73" y="86"/>
                  <a:pt x="64" y="86"/>
                </a:cubicBezTo>
                <a:cubicBezTo>
                  <a:pt x="69" y="79"/>
                  <a:pt x="77" y="70"/>
                  <a:pt x="90" y="56"/>
                </a:cubicBezTo>
                <a:cubicBezTo>
                  <a:pt x="102" y="43"/>
                  <a:pt x="111" y="33"/>
                  <a:pt x="119" y="26"/>
                </a:cubicBezTo>
                <a:cubicBezTo>
                  <a:pt x="127" y="19"/>
                  <a:pt x="131" y="16"/>
                  <a:pt x="133" y="16"/>
                </a:cubicBezTo>
                <a:cubicBezTo>
                  <a:pt x="134" y="16"/>
                  <a:pt x="135" y="17"/>
                  <a:pt x="135" y="17"/>
                </a:cubicBezTo>
                <a:cubicBezTo>
                  <a:pt x="135" y="19"/>
                  <a:pt x="131" y="25"/>
                  <a:pt x="123" y="35"/>
                </a:cubicBezTo>
                <a:cubicBezTo>
                  <a:pt x="113" y="47"/>
                  <a:pt x="108" y="56"/>
                  <a:pt x="108" y="62"/>
                </a:cubicBezTo>
                <a:cubicBezTo>
                  <a:pt x="108" y="65"/>
                  <a:pt x="109" y="66"/>
                  <a:pt x="111" y="66"/>
                </a:cubicBezTo>
                <a:cubicBezTo>
                  <a:pt x="113" y="66"/>
                  <a:pt x="116" y="64"/>
                  <a:pt x="120" y="62"/>
                </a:cubicBezTo>
                <a:cubicBezTo>
                  <a:pt x="124" y="59"/>
                  <a:pt x="129" y="55"/>
                  <a:pt x="135" y="50"/>
                </a:cubicBezTo>
                <a:cubicBezTo>
                  <a:pt x="131" y="47"/>
                  <a:pt x="131" y="47"/>
                  <a:pt x="131" y="47"/>
                </a:cubicBezTo>
                <a:cubicBezTo>
                  <a:pt x="138" y="37"/>
                  <a:pt x="144" y="29"/>
                  <a:pt x="147" y="22"/>
                </a:cubicBezTo>
                <a:cubicBezTo>
                  <a:pt x="151" y="15"/>
                  <a:pt x="153" y="10"/>
                  <a:pt x="153" y="6"/>
                </a:cubicBezTo>
                <a:cubicBezTo>
                  <a:pt x="153" y="4"/>
                  <a:pt x="153" y="3"/>
                  <a:pt x="151" y="2"/>
                </a:cubicBezTo>
                <a:cubicBezTo>
                  <a:pt x="150" y="1"/>
                  <a:pt x="149" y="0"/>
                  <a:pt x="147" y="0"/>
                </a:cubicBezTo>
                <a:cubicBezTo>
                  <a:pt x="147" y="0"/>
                  <a:pt x="146" y="0"/>
                  <a:pt x="145" y="0"/>
                </a:cubicBezTo>
                <a:cubicBezTo>
                  <a:pt x="142" y="0"/>
                  <a:pt x="137" y="2"/>
                  <a:pt x="131" y="6"/>
                </a:cubicBezTo>
                <a:cubicBezTo>
                  <a:pt x="125" y="9"/>
                  <a:pt x="118" y="15"/>
                  <a:pt x="111" y="22"/>
                </a:cubicBezTo>
                <a:cubicBezTo>
                  <a:pt x="103" y="29"/>
                  <a:pt x="94" y="38"/>
                  <a:pt x="84" y="49"/>
                </a:cubicBezTo>
                <a:cubicBezTo>
                  <a:pt x="75" y="59"/>
                  <a:pt x="64" y="72"/>
                  <a:pt x="53" y="85"/>
                </a:cubicBezTo>
                <a:cubicBezTo>
                  <a:pt x="46" y="86"/>
                  <a:pt x="29" y="86"/>
                  <a:pt x="25" y="87"/>
                </a:cubicBezTo>
                <a:cubicBezTo>
                  <a:pt x="20" y="87"/>
                  <a:pt x="17" y="89"/>
                  <a:pt x="14" y="90"/>
                </a:cubicBezTo>
                <a:cubicBezTo>
                  <a:pt x="12" y="92"/>
                  <a:pt x="10" y="94"/>
                  <a:pt x="8" y="96"/>
                </a:cubicBezTo>
                <a:cubicBezTo>
                  <a:pt x="6" y="99"/>
                  <a:pt x="4" y="102"/>
                  <a:pt x="1" y="104"/>
                </a:cubicBezTo>
                <a:cubicBezTo>
                  <a:pt x="0" y="106"/>
                  <a:pt x="0" y="107"/>
                  <a:pt x="0" y="108"/>
                </a:cubicBezTo>
                <a:cubicBezTo>
                  <a:pt x="0" y="110"/>
                  <a:pt x="1" y="110"/>
                  <a:pt x="4" y="110"/>
                </a:cubicBezTo>
                <a:cubicBezTo>
                  <a:pt x="6" y="110"/>
                  <a:pt x="9" y="110"/>
                  <a:pt x="13" y="108"/>
                </a:cubicBezTo>
                <a:cubicBezTo>
                  <a:pt x="18" y="107"/>
                  <a:pt x="22" y="107"/>
                  <a:pt x="24" y="107"/>
                </a:cubicBezTo>
                <a:cubicBezTo>
                  <a:pt x="27" y="106"/>
                  <a:pt x="30" y="106"/>
                  <a:pt x="33" y="106"/>
                </a:cubicBezTo>
                <a:cubicBezTo>
                  <a:pt x="39" y="106"/>
                  <a:pt x="57" y="105"/>
                  <a:pt x="65" y="106"/>
                </a:cubicBezTo>
                <a:cubicBezTo>
                  <a:pt x="72" y="107"/>
                  <a:pt x="80" y="109"/>
                  <a:pt x="89" y="110"/>
                </a:cubicBezTo>
                <a:cubicBezTo>
                  <a:pt x="98" y="112"/>
                  <a:pt x="104" y="113"/>
                  <a:pt x="108" y="114"/>
                </a:cubicBezTo>
                <a:cubicBezTo>
                  <a:pt x="112" y="115"/>
                  <a:pt x="115" y="115"/>
                  <a:pt x="117" y="114"/>
                </a:cubicBezTo>
                <a:cubicBezTo>
                  <a:pt x="119" y="113"/>
                  <a:pt x="120" y="112"/>
                  <a:pt x="123" y="110"/>
                </a:cubicBezTo>
                <a:cubicBezTo>
                  <a:pt x="125" y="108"/>
                  <a:pt x="130" y="104"/>
                  <a:pt x="136" y="98"/>
                </a:cubicBezTo>
                <a:cubicBezTo>
                  <a:pt x="131" y="98"/>
                  <a:pt x="123" y="96"/>
                  <a:pt x="112" y="94"/>
                </a:cubicBezTo>
                <a:cubicBezTo>
                  <a:pt x="100" y="91"/>
                  <a:pt x="92" y="89"/>
                  <a:pt x="86" y="88"/>
                </a:cubicBezTo>
                <a:close/>
              </a:path>
            </a:pathLst>
          </a:custGeom>
          <a:solidFill>
            <a:srgbClr val="E1001A"/>
          </a:solidFill>
          <a:ln w="3175">
            <a:solidFill>
              <a:srgbClr val="FFFFFF"/>
            </a:solidFill>
            <a:miter lim="800000"/>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6" name="Freeform 18"/>
          <p:cNvSpPr>
            <a:spLocks noEditPoints="1"/>
          </p:cNvSpPr>
          <p:nvPr userDrawn="1"/>
        </p:nvSpPr>
        <p:spPr bwMode="auto">
          <a:xfrm>
            <a:off x="1330328" y="233614"/>
            <a:ext cx="393761" cy="119766"/>
          </a:xfrm>
          <a:custGeom>
            <a:avLst/>
            <a:gdLst>
              <a:gd name="T0" fmla="*/ 2147483647 w 187"/>
              <a:gd name="T1" fmla="*/ 2147483647 h 63"/>
              <a:gd name="T2" fmla="*/ 2147483647 w 187"/>
              <a:gd name="T3" fmla="*/ 2147483647 h 63"/>
              <a:gd name="T4" fmla="*/ 2147483647 w 187"/>
              <a:gd name="T5" fmla="*/ 2147483647 h 63"/>
              <a:gd name="T6" fmla="*/ 2147483647 w 187"/>
              <a:gd name="T7" fmla="*/ 2147483647 h 63"/>
              <a:gd name="T8" fmla="*/ 2147483647 w 187"/>
              <a:gd name="T9" fmla="*/ 2147483647 h 63"/>
              <a:gd name="T10" fmla="*/ 2147483647 w 187"/>
              <a:gd name="T11" fmla="*/ 2147483647 h 63"/>
              <a:gd name="T12" fmla="*/ 2147483647 w 187"/>
              <a:gd name="T13" fmla="*/ 2147483647 h 63"/>
              <a:gd name="T14" fmla="*/ 2147483647 w 187"/>
              <a:gd name="T15" fmla="*/ 2147483647 h 63"/>
              <a:gd name="T16" fmla="*/ 2147483647 w 187"/>
              <a:gd name="T17" fmla="*/ 2147483647 h 63"/>
              <a:gd name="T18" fmla="*/ 2147483647 w 187"/>
              <a:gd name="T19" fmla="*/ 2147483647 h 63"/>
              <a:gd name="T20" fmla="*/ 2147483647 w 187"/>
              <a:gd name="T21" fmla="*/ 2147483647 h 63"/>
              <a:gd name="T22" fmla="*/ 2147483647 w 187"/>
              <a:gd name="T23" fmla="*/ 2147483647 h 63"/>
              <a:gd name="T24" fmla="*/ 2147483647 w 187"/>
              <a:gd name="T25" fmla="*/ 2147483647 h 63"/>
              <a:gd name="T26" fmla="*/ 2147483647 w 187"/>
              <a:gd name="T27" fmla="*/ 2147483647 h 63"/>
              <a:gd name="T28" fmla="*/ 2147483647 w 187"/>
              <a:gd name="T29" fmla="*/ 2147483647 h 63"/>
              <a:gd name="T30" fmla="*/ 2147483647 w 187"/>
              <a:gd name="T31" fmla="*/ 2147483647 h 63"/>
              <a:gd name="T32" fmla="*/ 2147483647 w 187"/>
              <a:gd name="T33" fmla="*/ 2147483647 h 63"/>
              <a:gd name="T34" fmla="*/ 2147483647 w 187"/>
              <a:gd name="T35" fmla="*/ 2147483647 h 63"/>
              <a:gd name="T36" fmla="*/ 2147483647 w 187"/>
              <a:gd name="T37" fmla="*/ 2147483647 h 63"/>
              <a:gd name="T38" fmla="*/ 2147483647 w 187"/>
              <a:gd name="T39" fmla="*/ 2147483647 h 63"/>
              <a:gd name="T40" fmla="*/ 2147483647 w 187"/>
              <a:gd name="T41" fmla="*/ 2147483647 h 63"/>
              <a:gd name="T42" fmla="*/ 2147483647 w 187"/>
              <a:gd name="T43" fmla="*/ 2147483647 h 63"/>
              <a:gd name="T44" fmla="*/ 2147483647 w 187"/>
              <a:gd name="T45" fmla="*/ 2147483647 h 63"/>
              <a:gd name="T46" fmla="*/ 2147483647 w 187"/>
              <a:gd name="T47" fmla="*/ 2147483647 h 63"/>
              <a:gd name="T48" fmla="*/ 2147483647 w 187"/>
              <a:gd name="T49" fmla="*/ 2147483647 h 63"/>
              <a:gd name="T50" fmla="*/ 2147483647 w 187"/>
              <a:gd name="T51" fmla="*/ 2147483647 h 63"/>
              <a:gd name="T52" fmla="*/ 2147483647 w 187"/>
              <a:gd name="T53" fmla="*/ 2147483647 h 63"/>
              <a:gd name="T54" fmla="*/ 2147483647 w 187"/>
              <a:gd name="T55" fmla="*/ 2147483647 h 63"/>
              <a:gd name="T56" fmla="*/ 2147483647 w 187"/>
              <a:gd name="T57" fmla="*/ 2147483647 h 63"/>
              <a:gd name="T58" fmla="*/ 2147483647 w 187"/>
              <a:gd name="T59" fmla="*/ 2147483647 h 63"/>
              <a:gd name="T60" fmla="*/ 2147483647 w 187"/>
              <a:gd name="T61" fmla="*/ 2147483647 h 63"/>
              <a:gd name="T62" fmla="*/ 2147483647 w 187"/>
              <a:gd name="T63" fmla="*/ 2147483647 h 63"/>
              <a:gd name="T64" fmla="*/ 2147483647 w 187"/>
              <a:gd name="T65" fmla="*/ 2147483647 h 63"/>
              <a:gd name="T66" fmla="*/ 2147483647 w 187"/>
              <a:gd name="T67" fmla="*/ 2147483647 h 63"/>
              <a:gd name="T68" fmla="*/ 2147483647 w 187"/>
              <a:gd name="T69" fmla="*/ 2147483647 h 63"/>
              <a:gd name="T70" fmla="*/ 2147483647 w 187"/>
              <a:gd name="T71" fmla="*/ 2147483647 h 63"/>
              <a:gd name="T72" fmla="*/ 2147483647 w 187"/>
              <a:gd name="T73" fmla="*/ 2147483647 h 63"/>
              <a:gd name="T74" fmla="*/ 2147483647 w 187"/>
              <a:gd name="T75" fmla="*/ 2147483647 h 63"/>
              <a:gd name="T76" fmla="*/ 2147483647 w 187"/>
              <a:gd name="T77" fmla="*/ 2147483647 h 63"/>
              <a:gd name="T78" fmla="*/ 2147483647 w 187"/>
              <a:gd name="T79" fmla="*/ 2147483647 h 63"/>
              <a:gd name="T80" fmla="*/ 2147483647 w 187"/>
              <a:gd name="T81" fmla="*/ 2147483647 h 63"/>
              <a:gd name="T82" fmla="*/ 2147483647 w 187"/>
              <a:gd name="T83" fmla="*/ 2147483647 h 63"/>
              <a:gd name="T84" fmla="*/ 2147483647 w 187"/>
              <a:gd name="T85" fmla="*/ 2147483647 h 63"/>
              <a:gd name="T86" fmla="*/ 2147483647 w 187"/>
              <a:gd name="T87" fmla="*/ 2147483647 h 63"/>
              <a:gd name="T88" fmla="*/ 2147483647 w 187"/>
              <a:gd name="T89" fmla="*/ 2147483647 h 63"/>
              <a:gd name="T90" fmla="*/ 2147483647 w 187"/>
              <a:gd name="T91" fmla="*/ 2147483647 h 63"/>
              <a:gd name="T92" fmla="*/ 2147483647 w 187"/>
              <a:gd name="T93" fmla="*/ 2147483647 h 63"/>
              <a:gd name="T94" fmla="*/ 2147483647 w 187"/>
              <a:gd name="T95" fmla="*/ 2147483647 h 63"/>
              <a:gd name="T96" fmla="*/ 2147483647 w 187"/>
              <a:gd name="T97" fmla="*/ 2147483647 h 63"/>
              <a:gd name="T98" fmla="*/ 2147483647 w 187"/>
              <a:gd name="T99" fmla="*/ 2147483647 h 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7"/>
              <a:gd name="T151" fmla="*/ 0 h 63"/>
              <a:gd name="T152" fmla="*/ 187 w 187"/>
              <a:gd name="T153" fmla="*/ 63 h 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7" h="63">
                <a:moveTo>
                  <a:pt x="174" y="43"/>
                </a:moveTo>
                <a:cubicBezTo>
                  <a:pt x="170" y="45"/>
                  <a:pt x="167" y="47"/>
                  <a:pt x="163" y="48"/>
                </a:cubicBezTo>
                <a:cubicBezTo>
                  <a:pt x="161" y="49"/>
                  <a:pt x="159" y="49"/>
                  <a:pt x="157" y="49"/>
                </a:cubicBezTo>
                <a:cubicBezTo>
                  <a:pt x="156" y="50"/>
                  <a:pt x="154" y="50"/>
                  <a:pt x="153" y="50"/>
                </a:cubicBezTo>
                <a:cubicBezTo>
                  <a:pt x="150" y="50"/>
                  <a:pt x="147" y="49"/>
                  <a:pt x="145" y="47"/>
                </a:cubicBezTo>
                <a:cubicBezTo>
                  <a:pt x="143" y="45"/>
                  <a:pt x="142" y="43"/>
                  <a:pt x="142" y="40"/>
                </a:cubicBezTo>
                <a:cubicBezTo>
                  <a:pt x="142" y="37"/>
                  <a:pt x="142" y="37"/>
                  <a:pt x="142" y="37"/>
                </a:cubicBezTo>
                <a:cubicBezTo>
                  <a:pt x="148" y="36"/>
                  <a:pt x="153" y="34"/>
                  <a:pt x="157" y="32"/>
                </a:cubicBezTo>
                <a:cubicBezTo>
                  <a:pt x="161" y="30"/>
                  <a:pt x="164" y="29"/>
                  <a:pt x="166" y="28"/>
                </a:cubicBezTo>
                <a:cubicBezTo>
                  <a:pt x="173" y="24"/>
                  <a:pt x="178" y="21"/>
                  <a:pt x="181" y="18"/>
                </a:cubicBezTo>
                <a:cubicBezTo>
                  <a:pt x="184" y="14"/>
                  <a:pt x="186" y="11"/>
                  <a:pt x="186" y="7"/>
                </a:cubicBezTo>
                <a:cubicBezTo>
                  <a:pt x="186" y="5"/>
                  <a:pt x="185" y="3"/>
                  <a:pt x="183" y="2"/>
                </a:cubicBezTo>
                <a:cubicBezTo>
                  <a:pt x="181" y="1"/>
                  <a:pt x="179" y="0"/>
                  <a:pt x="175" y="0"/>
                </a:cubicBezTo>
                <a:cubicBezTo>
                  <a:pt x="172" y="0"/>
                  <a:pt x="167" y="1"/>
                  <a:pt x="162" y="3"/>
                </a:cubicBezTo>
                <a:cubicBezTo>
                  <a:pt x="160" y="3"/>
                  <a:pt x="159" y="4"/>
                  <a:pt x="157" y="4"/>
                </a:cubicBezTo>
                <a:cubicBezTo>
                  <a:pt x="154" y="6"/>
                  <a:pt x="150" y="8"/>
                  <a:pt x="146" y="11"/>
                </a:cubicBezTo>
                <a:cubicBezTo>
                  <a:pt x="139" y="16"/>
                  <a:pt x="133" y="21"/>
                  <a:pt x="130" y="26"/>
                </a:cubicBezTo>
                <a:cubicBezTo>
                  <a:pt x="128" y="28"/>
                  <a:pt x="127" y="31"/>
                  <a:pt x="126" y="34"/>
                </a:cubicBezTo>
                <a:cubicBezTo>
                  <a:pt x="124" y="35"/>
                  <a:pt x="124" y="35"/>
                  <a:pt x="124" y="35"/>
                </a:cubicBezTo>
                <a:cubicBezTo>
                  <a:pt x="124" y="35"/>
                  <a:pt x="124" y="35"/>
                  <a:pt x="124" y="35"/>
                </a:cubicBezTo>
                <a:cubicBezTo>
                  <a:pt x="119" y="39"/>
                  <a:pt x="114" y="42"/>
                  <a:pt x="111" y="43"/>
                </a:cubicBezTo>
                <a:cubicBezTo>
                  <a:pt x="108" y="45"/>
                  <a:pt x="106" y="46"/>
                  <a:pt x="104" y="46"/>
                </a:cubicBezTo>
                <a:cubicBezTo>
                  <a:pt x="101" y="46"/>
                  <a:pt x="100" y="44"/>
                  <a:pt x="100" y="42"/>
                </a:cubicBezTo>
                <a:cubicBezTo>
                  <a:pt x="100" y="38"/>
                  <a:pt x="106" y="30"/>
                  <a:pt x="118" y="20"/>
                </a:cubicBezTo>
                <a:cubicBezTo>
                  <a:pt x="121" y="17"/>
                  <a:pt x="122" y="15"/>
                  <a:pt x="122" y="14"/>
                </a:cubicBezTo>
                <a:cubicBezTo>
                  <a:pt x="122" y="12"/>
                  <a:pt x="122" y="9"/>
                  <a:pt x="121" y="7"/>
                </a:cubicBezTo>
                <a:cubicBezTo>
                  <a:pt x="120" y="4"/>
                  <a:pt x="119" y="3"/>
                  <a:pt x="118" y="3"/>
                </a:cubicBezTo>
                <a:cubicBezTo>
                  <a:pt x="115" y="3"/>
                  <a:pt x="112" y="4"/>
                  <a:pt x="109" y="6"/>
                </a:cubicBezTo>
                <a:cubicBezTo>
                  <a:pt x="102" y="10"/>
                  <a:pt x="96" y="13"/>
                  <a:pt x="91" y="17"/>
                </a:cubicBezTo>
                <a:cubicBezTo>
                  <a:pt x="86" y="21"/>
                  <a:pt x="82" y="24"/>
                  <a:pt x="78" y="28"/>
                </a:cubicBezTo>
                <a:cubicBezTo>
                  <a:pt x="74" y="31"/>
                  <a:pt x="71" y="34"/>
                  <a:pt x="69" y="36"/>
                </a:cubicBezTo>
                <a:cubicBezTo>
                  <a:pt x="67" y="38"/>
                  <a:pt x="65" y="39"/>
                  <a:pt x="65" y="39"/>
                </a:cubicBezTo>
                <a:cubicBezTo>
                  <a:pt x="63" y="39"/>
                  <a:pt x="63" y="38"/>
                  <a:pt x="63" y="37"/>
                </a:cubicBezTo>
                <a:cubicBezTo>
                  <a:pt x="63" y="34"/>
                  <a:pt x="68" y="28"/>
                  <a:pt x="79" y="18"/>
                </a:cubicBezTo>
                <a:cubicBezTo>
                  <a:pt x="80" y="16"/>
                  <a:pt x="81" y="16"/>
                  <a:pt x="82" y="15"/>
                </a:cubicBezTo>
                <a:cubicBezTo>
                  <a:pt x="82" y="15"/>
                  <a:pt x="83" y="14"/>
                  <a:pt x="83" y="13"/>
                </a:cubicBezTo>
                <a:cubicBezTo>
                  <a:pt x="83" y="13"/>
                  <a:pt x="84" y="12"/>
                  <a:pt x="84" y="12"/>
                </a:cubicBezTo>
                <a:cubicBezTo>
                  <a:pt x="84" y="10"/>
                  <a:pt x="83" y="10"/>
                  <a:pt x="82" y="9"/>
                </a:cubicBezTo>
                <a:cubicBezTo>
                  <a:pt x="80" y="8"/>
                  <a:pt x="79" y="8"/>
                  <a:pt x="76" y="8"/>
                </a:cubicBezTo>
                <a:cubicBezTo>
                  <a:pt x="73" y="8"/>
                  <a:pt x="70" y="9"/>
                  <a:pt x="67" y="12"/>
                </a:cubicBezTo>
                <a:cubicBezTo>
                  <a:pt x="63" y="15"/>
                  <a:pt x="59" y="19"/>
                  <a:pt x="55" y="25"/>
                </a:cubicBezTo>
                <a:cubicBezTo>
                  <a:pt x="52" y="28"/>
                  <a:pt x="51" y="30"/>
                  <a:pt x="49" y="32"/>
                </a:cubicBezTo>
                <a:cubicBezTo>
                  <a:pt x="49" y="32"/>
                  <a:pt x="49" y="33"/>
                  <a:pt x="49" y="33"/>
                </a:cubicBezTo>
                <a:cubicBezTo>
                  <a:pt x="49" y="34"/>
                  <a:pt x="49" y="34"/>
                  <a:pt x="49" y="35"/>
                </a:cubicBezTo>
                <a:cubicBezTo>
                  <a:pt x="48" y="36"/>
                  <a:pt x="48" y="36"/>
                  <a:pt x="48" y="36"/>
                </a:cubicBezTo>
                <a:cubicBezTo>
                  <a:pt x="43" y="39"/>
                  <a:pt x="38" y="42"/>
                  <a:pt x="35" y="43"/>
                </a:cubicBezTo>
                <a:cubicBezTo>
                  <a:pt x="31" y="45"/>
                  <a:pt x="28" y="46"/>
                  <a:pt x="25" y="46"/>
                </a:cubicBezTo>
                <a:cubicBezTo>
                  <a:pt x="21" y="46"/>
                  <a:pt x="19" y="46"/>
                  <a:pt x="17" y="44"/>
                </a:cubicBezTo>
                <a:cubicBezTo>
                  <a:pt x="15" y="43"/>
                  <a:pt x="15" y="41"/>
                  <a:pt x="15" y="39"/>
                </a:cubicBezTo>
                <a:cubicBezTo>
                  <a:pt x="15" y="37"/>
                  <a:pt x="15" y="35"/>
                  <a:pt x="17" y="33"/>
                </a:cubicBezTo>
                <a:cubicBezTo>
                  <a:pt x="19" y="31"/>
                  <a:pt x="23" y="28"/>
                  <a:pt x="29" y="24"/>
                </a:cubicBezTo>
                <a:cubicBezTo>
                  <a:pt x="31" y="22"/>
                  <a:pt x="34" y="20"/>
                  <a:pt x="36" y="16"/>
                </a:cubicBezTo>
                <a:cubicBezTo>
                  <a:pt x="39" y="12"/>
                  <a:pt x="40" y="9"/>
                  <a:pt x="40" y="7"/>
                </a:cubicBezTo>
                <a:cubicBezTo>
                  <a:pt x="40" y="5"/>
                  <a:pt x="38" y="4"/>
                  <a:pt x="34" y="4"/>
                </a:cubicBezTo>
                <a:cubicBezTo>
                  <a:pt x="26" y="4"/>
                  <a:pt x="17" y="10"/>
                  <a:pt x="7" y="22"/>
                </a:cubicBezTo>
                <a:cubicBezTo>
                  <a:pt x="7" y="22"/>
                  <a:pt x="7" y="23"/>
                  <a:pt x="6" y="23"/>
                </a:cubicBezTo>
                <a:cubicBezTo>
                  <a:pt x="5" y="25"/>
                  <a:pt x="4" y="27"/>
                  <a:pt x="3" y="28"/>
                </a:cubicBezTo>
                <a:cubicBezTo>
                  <a:pt x="2" y="29"/>
                  <a:pt x="2" y="30"/>
                  <a:pt x="1" y="32"/>
                </a:cubicBezTo>
                <a:cubicBezTo>
                  <a:pt x="1" y="34"/>
                  <a:pt x="0" y="37"/>
                  <a:pt x="0" y="39"/>
                </a:cubicBezTo>
                <a:cubicBezTo>
                  <a:pt x="0" y="44"/>
                  <a:pt x="2" y="49"/>
                  <a:pt x="4" y="54"/>
                </a:cubicBezTo>
                <a:cubicBezTo>
                  <a:pt x="5" y="55"/>
                  <a:pt x="6" y="56"/>
                  <a:pt x="6" y="57"/>
                </a:cubicBezTo>
                <a:cubicBezTo>
                  <a:pt x="9" y="60"/>
                  <a:pt x="12" y="61"/>
                  <a:pt x="17" y="61"/>
                </a:cubicBezTo>
                <a:cubicBezTo>
                  <a:pt x="21" y="61"/>
                  <a:pt x="26" y="60"/>
                  <a:pt x="32" y="56"/>
                </a:cubicBezTo>
                <a:cubicBezTo>
                  <a:pt x="37" y="53"/>
                  <a:pt x="42" y="48"/>
                  <a:pt x="48" y="42"/>
                </a:cubicBezTo>
                <a:cubicBezTo>
                  <a:pt x="48" y="42"/>
                  <a:pt x="49" y="42"/>
                  <a:pt x="49" y="42"/>
                </a:cubicBezTo>
                <a:cubicBezTo>
                  <a:pt x="49" y="44"/>
                  <a:pt x="49" y="46"/>
                  <a:pt x="49" y="47"/>
                </a:cubicBezTo>
                <a:cubicBezTo>
                  <a:pt x="50" y="49"/>
                  <a:pt x="50" y="51"/>
                  <a:pt x="51" y="52"/>
                </a:cubicBezTo>
                <a:cubicBezTo>
                  <a:pt x="53" y="56"/>
                  <a:pt x="55" y="58"/>
                  <a:pt x="57" y="58"/>
                </a:cubicBezTo>
                <a:cubicBezTo>
                  <a:pt x="59" y="58"/>
                  <a:pt x="60" y="57"/>
                  <a:pt x="61" y="56"/>
                </a:cubicBezTo>
                <a:cubicBezTo>
                  <a:pt x="63" y="55"/>
                  <a:pt x="65" y="53"/>
                  <a:pt x="68" y="49"/>
                </a:cubicBezTo>
                <a:cubicBezTo>
                  <a:pt x="71" y="46"/>
                  <a:pt x="74" y="43"/>
                  <a:pt x="76" y="41"/>
                </a:cubicBezTo>
                <a:cubicBezTo>
                  <a:pt x="79" y="38"/>
                  <a:pt x="82" y="35"/>
                  <a:pt x="86" y="32"/>
                </a:cubicBezTo>
                <a:cubicBezTo>
                  <a:pt x="92" y="27"/>
                  <a:pt x="97" y="24"/>
                  <a:pt x="101" y="23"/>
                </a:cubicBezTo>
                <a:cubicBezTo>
                  <a:pt x="97" y="27"/>
                  <a:pt x="95" y="31"/>
                  <a:pt x="92" y="34"/>
                </a:cubicBezTo>
                <a:cubicBezTo>
                  <a:pt x="90" y="38"/>
                  <a:pt x="88" y="40"/>
                  <a:pt x="87" y="42"/>
                </a:cubicBezTo>
                <a:cubicBezTo>
                  <a:pt x="85" y="44"/>
                  <a:pt x="85" y="46"/>
                  <a:pt x="84" y="47"/>
                </a:cubicBezTo>
                <a:cubicBezTo>
                  <a:pt x="83" y="49"/>
                  <a:pt x="83" y="51"/>
                  <a:pt x="83" y="53"/>
                </a:cubicBezTo>
                <a:cubicBezTo>
                  <a:pt x="83" y="58"/>
                  <a:pt x="86" y="61"/>
                  <a:pt x="91" y="61"/>
                </a:cubicBezTo>
                <a:cubicBezTo>
                  <a:pt x="94" y="61"/>
                  <a:pt x="99" y="60"/>
                  <a:pt x="104" y="57"/>
                </a:cubicBezTo>
                <a:cubicBezTo>
                  <a:pt x="109" y="53"/>
                  <a:pt x="116" y="48"/>
                  <a:pt x="125" y="41"/>
                </a:cubicBezTo>
                <a:cubicBezTo>
                  <a:pt x="125" y="41"/>
                  <a:pt x="125" y="41"/>
                  <a:pt x="125" y="41"/>
                </a:cubicBezTo>
                <a:cubicBezTo>
                  <a:pt x="125" y="41"/>
                  <a:pt x="125" y="41"/>
                  <a:pt x="125" y="41"/>
                </a:cubicBezTo>
                <a:cubicBezTo>
                  <a:pt x="125" y="44"/>
                  <a:pt x="125" y="46"/>
                  <a:pt x="125" y="48"/>
                </a:cubicBezTo>
                <a:cubicBezTo>
                  <a:pt x="126" y="52"/>
                  <a:pt x="128" y="55"/>
                  <a:pt x="130" y="57"/>
                </a:cubicBezTo>
                <a:cubicBezTo>
                  <a:pt x="134" y="61"/>
                  <a:pt x="139" y="63"/>
                  <a:pt x="145" y="63"/>
                </a:cubicBezTo>
                <a:cubicBezTo>
                  <a:pt x="149" y="63"/>
                  <a:pt x="153" y="62"/>
                  <a:pt x="157" y="60"/>
                </a:cubicBezTo>
                <a:cubicBezTo>
                  <a:pt x="160" y="60"/>
                  <a:pt x="163" y="58"/>
                  <a:pt x="165" y="57"/>
                </a:cubicBezTo>
                <a:cubicBezTo>
                  <a:pt x="172" y="53"/>
                  <a:pt x="179" y="47"/>
                  <a:pt x="187" y="40"/>
                </a:cubicBezTo>
                <a:cubicBezTo>
                  <a:pt x="187" y="35"/>
                  <a:pt x="187" y="35"/>
                  <a:pt x="187" y="35"/>
                </a:cubicBezTo>
                <a:cubicBezTo>
                  <a:pt x="182" y="38"/>
                  <a:pt x="178" y="41"/>
                  <a:pt x="174" y="43"/>
                </a:cubicBezTo>
                <a:moveTo>
                  <a:pt x="147" y="23"/>
                </a:moveTo>
                <a:cubicBezTo>
                  <a:pt x="150" y="20"/>
                  <a:pt x="152" y="18"/>
                  <a:pt x="155" y="16"/>
                </a:cubicBezTo>
                <a:cubicBezTo>
                  <a:pt x="156" y="15"/>
                  <a:pt x="157" y="15"/>
                  <a:pt x="157" y="15"/>
                </a:cubicBezTo>
                <a:cubicBezTo>
                  <a:pt x="159" y="13"/>
                  <a:pt x="161" y="12"/>
                  <a:pt x="164" y="11"/>
                </a:cubicBezTo>
                <a:cubicBezTo>
                  <a:pt x="166" y="10"/>
                  <a:pt x="168" y="9"/>
                  <a:pt x="170" y="9"/>
                </a:cubicBezTo>
                <a:cubicBezTo>
                  <a:pt x="171" y="9"/>
                  <a:pt x="172" y="10"/>
                  <a:pt x="172" y="11"/>
                </a:cubicBezTo>
                <a:cubicBezTo>
                  <a:pt x="172" y="12"/>
                  <a:pt x="171" y="14"/>
                  <a:pt x="169" y="17"/>
                </a:cubicBezTo>
                <a:cubicBezTo>
                  <a:pt x="167" y="19"/>
                  <a:pt x="163" y="22"/>
                  <a:pt x="159" y="25"/>
                </a:cubicBezTo>
                <a:cubicBezTo>
                  <a:pt x="158" y="25"/>
                  <a:pt x="158" y="26"/>
                  <a:pt x="157" y="26"/>
                </a:cubicBezTo>
                <a:cubicBezTo>
                  <a:pt x="153" y="28"/>
                  <a:pt x="148" y="30"/>
                  <a:pt x="143" y="32"/>
                </a:cubicBezTo>
                <a:cubicBezTo>
                  <a:pt x="144" y="29"/>
                  <a:pt x="145" y="26"/>
                  <a:pt x="147" y="23"/>
                </a:cubicBezTo>
                <a:close/>
              </a:path>
            </a:pathLst>
          </a:custGeom>
          <a:solidFill>
            <a:srgbClr val="E1001A"/>
          </a:solidFill>
          <a:ln w="3175">
            <a:solidFill>
              <a:srgbClr val="FFFFFF"/>
            </a:solidFill>
            <a:miter lim="800000"/>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7" name="Freeform 22"/>
          <p:cNvSpPr>
            <a:spLocks/>
          </p:cNvSpPr>
          <p:nvPr userDrawn="1"/>
        </p:nvSpPr>
        <p:spPr bwMode="auto">
          <a:xfrm>
            <a:off x="1399080" y="199215"/>
            <a:ext cx="41965" cy="33759"/>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0 h 18"/>
              <a:gd name="T14" fmla="*/ 2147483647 w 20"/>
              <a:gd name="T15" fmla="*/ 2147483647 h 18"/>
              <a:gd name="T16" fmla="*/ 0 w 20"/>
              <a:gd name="T17" fmla="*/ 2147483647 h 18"/>
              <a:gd name="T18" fmla="*/ 2147483647 w 20"/>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8"/>
              <a:gd name="T32" fmla="*/ 20 w 2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8">
                <a:moveTo>
                  <a:pt x="2" y="16"/>
                </a:moveTo>
                <a:cubicBezTo>
                  <a:pt x="4" y="17"/>
                  <a:pt x="6" y="18"/>
                  <a:pt x="7" y="18"/>
                </a:cubicBezTo>
                <a:cubicBezTo>
                  <a:pt x="9" y="18"/>
                  <a:pt x="11" y="17"/>
                  <a:pt x="13" y="16"/>
                </a:cubicBezTo>
                <a:cubicBezTo>
                  <a:pt x="14" y="15"/>
                  <a:pt x="15" y="15"/>
                  <a:pt x="16" y="13"/>
                </a:cubicBezTo>
                <a:cubicBezTo>
                  <a:pt x="19" y="10"/>
                  <a:pt x="20" y="8"/>
                  <a:pt x="20" y="5"/>
                </a:cubicBezTo>
                <a:cubicBezTo>
                  <a:pt x="20" y="4"/>
                  <a:pt x="20" y="2"/>
                  <a:pt x="18" y="1"/>
                </a:cubicBezTo>
                <a:cubicBezTo>
                  <a:pt x="17" y="0"/>
                  <a:pt x="15" y="0"/>
                  <a:pt x="13" y="0"/>
                </a:cubicBezTo>
                <a:cubicBezTo>
                  <a:pt x="10" y="0"/>
                  <a:pt x="7" y="1"/>
                  <a:pt x="4" y="4"/>
                </a:cubicBezTo>
                <a:cubicBezTo>
                  <a:pt x="1" y="7"/>
                  <a:pt x="0" y="10"/>
                  <a:pt x="0" y="12"/>
                </a:cubicBezTo>
                <a:cubicBezTo>
                  <a:pt x="0" y="14"/>
                  <a:pt x="1" y="15"/>
                  <a:pt x="2" y="16"/>
                </a:cubicBezTo>
                <a:close/>
              </a:path>
            </a:pathLst>
          </a:custGeom>
          <a:solidFill>
            <a:srgbClr val="E1001A"/>
          </a:solidFill>
          <a:ln w="3175">
            <a:solidFill>
              <a:srgbClr val="FFFFFF"/>
            </a:solidFill>
            <a:round/>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8" name="Rectangle 19"/>
          <p:cNvSpPr>
            <a:spLocks noChangeArrowheads="1"/>
          </p:cNvSpPr>
          <p:nvPr userDrawn="1"/>
        </p:nvSpPr>
        <p:spPr bwMode="auto">
          <a:xfrm>
            <a:off x="367362" y="366533"/>
            <a:ext cx="75895" cy="64304"/>
          </a:xfrm>
          <a:prstGeom prst="rect">
            <a:avLst/>
          </a:prstGeom>
          <a:solidFill>
            <a:srgbClr val="E1001A"/>
          </a:solidFill>
          <a:ln w="3175">
            <a:solidFill>
              <a:srgbClr val="FFFFFF"/>
            </a:solidFill>
            <a:miter lim="800000"/>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9" name="Rectangle 19"/>
          <p:cNvSpPr>
            <a:spLocks noChangeArrowheads="1"/>
          </p:cNvSpPr>
          <p:nvPr userDrawn="1"/>
        </p:nvSpPr>
        <p:spPr bwMode="auto">
          <a:xfrm>
            <a:off x="1726759" y="366533"/>
            <a:ext cx="75895" cy="64304"/>
          </a:xfrm>
          <a:prstGeom prst="rect">
            <a:avLst/>
          </a:prstGeom>
          <a:solidFill>
            <a:srgbClr val="E1001A"/>
          </a:solidFill>
          <a:ln w="3175">
            <a:solidFill>
              <a:srgbClr val="FFFFFF"/>
            </a:solidFill>
            <a:miter lim="800000"/>
            <a:headEnd/>
            <a:tailEnd/>
          </a:ln>
        </p:spPr>
        <p:txBody>
          <a:bodyPr lIns="49451" tIns="24725" rIns="49451" bIns="24725"/>
          <a:lstStyle/>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20" name="Rectangle 19"/>
          <p:cNvSpPr>
            <a:spLocks noChangeArrowheads="1"/>
          </p:cNvSpPr>
          <p:nvPr userDrawn="1"/>
        </p:nvSpPr>
        <p:spPr bwMode="auto">
          <a:xfrm>
            <a:off x="446369" y="366533"/>
            <a:ext cx="725345" cy="64304"/>
          </a:xfrm>
          <a:prstGeom prst="rect">
            <a:avLst/>
          </a:prstGeom>
          <a:solidFill>
            <a:srgbClr val="E1001A"/>
          </a:solidFill>
          <a:ln w="3175">
            <a:solidFill>
              <a:srgbClr val="FFFFFF"/>
            </a:solidFill>
            <a:miter lim="800000"/>
            <a:headEnd/>
            <a:tailEnd/>
          </a:ln>
        </p:spPr>
        <p:txBody>
          <a:bodyPr lIns="19469" tIns="0" rIns="19469" bIns="0" anchor="ctr" anchorCtr="0">
            <a:noAutofit/>
          </a:bodyP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400" b="1" i="0" u="none" strike="noStrike" kern="27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информационное агентство</a:t>
            </a:r>
          </a:p>
        </p:txBody>
      </p:sp>
      <p:sp>
        <p:nvSpPr>
          <p:cNvPr id="21" name="Rectangle 19"/>
          <p:cNvSpPr>
            <a:spLocks noChangeArrowheads="1"/>
          </p:cNvSpPr>
          <p:nvPr userDrawn="1"/>
        </p:nvSpPr>
        <p:spPr bwMode="auto">
          <a:xfrm>
            <a:off x="1174163" y="366533"/>
            <a:ext cx="550147" cy="64304"/>
          </a:xfrm>
          <a:prstGeom prst="rect">
            <a:avLst/>
          </a:prstGeom>
          <a:solidFill>
            <a:srgbClr val="0066AF"/>
          </a:solidFill>
          <a:ln w="3175">
            <a:solidFill>
              <a:srgbClr val="FFFFFF"/>
            </a:solidFill>
            <a:miter lim="800000"/>
            <a:headEnd/>
            <a:tailEnd/>
          </a:ln>
        </p:spPr>
        <p:txBody>
          <a:bodyPr lIns="19469" tIns="0" rIns="19469" bIns="0" anchor="ctr" anchorCtr="0">
            <a:noAutofit/>
          </a:bodyP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11"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information agency</a:t>
            </a:r>
            <a:endParaRPr kumimoji="0" lang="ru-RU" sz="400" b="1" i="0" u="none" strike="noStrike" kern="1200" cap="none" spc="11"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23" name="Прямоугольник 22"/>
          <p:cNvSpPr/>
          <p:nvPr userDrawn="1"/>
        </p:nvSpPr>
        <p:spPr>
          <a:xfrm>
            <a:off x="372566" y="2552752"/>
            <a:ext cx="8398868" cy="23149"/>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Прямоугольник 23"/>
          <p:cNvSpPr/>
          <p:nvPr userDrawn="1"/>
        </p:nvSpPr>
        <p:spPr>
          <a:xfrm>
            <a:off x="-4561" y="4792244"/>
            <a:ext cx="9148561" cy="351256"/>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595959"/>
              </a:solidFill>
              <a:effectLst/>
              <a:uLnTx/>
              <a:uFillTx/>
              <a:latin typeface="Calibri"/>
              <a:ea typeface="+mn-ea"/>
              <a:cs typeface="+mn-cs"/>
            </a:endParaRPr>
          </a:p>
        </p:txBody>
      </p:sp>
      <p:graphicFrame>
        <p:nvGraphicFramePr>
          <p:cNvPr id="25" name="Таблица 24"/>
          <p:cNvGraphicFramePr>
            <a:graphicFrameLocks noGrp="1"/>
          </p:cNvGraphicFramePr>
          <p:nvPr userDrawn="1"/>
        </p:nvGraphicFramePr>
        <p:xfrm>
          <a:off x="361014" y="4795473"/>
          <a:ext cx="8481111" cy="357009"/>
        </p:xfrm>
        <a:graphic>
          <a:graphicData uri="http://schemas.openxmlformats.org/drawingml/2006/table">
            <a:tbl>
              <a:tblPr firstRow="1" bandRow="1">
                <a:tableStyleId>{5C22544A-7EE6-4342-B048-85BDC9FD1C3A}</a:tableStyleId>
              </a:tblPr>
              <a:tblGrid>
                <a:gridCol w="4246029">
                  <a:extLst>
                    <a:ext uri="{9D8B030D-6E8A-4147-A177-3AD203B41FA5}">
                      <a16:colId xmlns:a16="http://schemas.microsoft.com/office/drawing/2014/main" val="20000"/>
                    </a:ext>
                  </a:extLst>
                </a:gridCol>
                <a:gridCol w="4235082">
                  <a:extLst>
                    <a:ext uri="{9D8B030D-6E8A-4147-A177-3AD203B41FA5}">
                      <a16:colId xmlns:a16="http://schemas.microsoft.com/office/drawing/2014/main" val="20001"/>
                    </a:ext>
                  </a:extLst>
                </a:gridCol>
              </a:tblGrid>
              <a:tr h="357009">
                <a:tc>
                  <a:txBody>
                    <a:bodyPr/>
                    <a:lstStyle/>
                    <a:p>
                      <a:pPr algn="l"/>
                      <a:r>
                        <a:rPr lang="ru-RU" sz="700" b="0" kern="1200" dirty="0">
                          <a:solidFill>
                            <a:srgbClr val="595959"/>
                          </a:solidFill>
                          <a:latin typeface="Roboto Condensed"/>
                          <a:ea typeface="+mn-ea"/>
                          <a:cs typeface="Roboto Condensed"/>
                        </a:rPr>
                        <a:t> </a:t>
                      </a:r>
                      <a:endParaRPr lang="en-US" sz="700" b="0" kern="1200" dirty="0">
                        <a:solidFill>
                          <a:srgbClr val="595959"/>
                        </a:solidFill>
                        <a:latin typeface="Roboto Condensed"/>
                        <a:ea typeface="+mn-ea"/>
                        <a:cs typeface="Roboto Condensed"/>
                      </a:endParaRPr>
                    </a:p>
                    <a:p>
                      <a:pPr algn="l"/>
                      <a:r>
                        <a:rPr lang="en-US" sz="600" b="0" i="0" dirty="0">
                          <a:solidFill>
                            <a:srgbClr val="595959"/>
                          </a:solidFill>
                          <a:latin typeface="Roboto Condensed" panose="02000000000000000000" pitchFamily="2" charset="0"/>
                          <a:ea typeface="Roboto Condensed" panose="02000000000000000000" pitchFamily="2" charset="0"/>
                          <a:cs typeface="Roboto Condensed" panose="02000000000000000000" pitchFamily="2" charset="0"/>
                        </a:rPr>
                        <a:t>www.infoline.spb.ru | www.advis.ru | +78123226848 | +74957727640</a:t>
                      </a:r>
                      <a:endParaRPr lang="ru-RU" sz="600" b="0" kern="1200" dirty="0">
                        <a:solidFill>
                          <a:srgbClr val="595959"/>
                        </a:solidFill>
                        <a:latin typeface="Roboto Condensed"/>
                        <a:ea typeface="+mn-ea"/>
                        <a:cs typeface="Roboto Condensed"/>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r"/>
                      <a:r>
                        <a:rPr lang="ru-RU" sz="700" b="0" kern="1200" dirty="0">
                          <a:solidFill>
                            <a:srgbClr val="595959"/>
                          </a:solidFill>
                          <a:latin typeface="Roboto Condensed"/>
                          <a:ea typeface="+mn-ea"/>
                          <a:cs typeface="Roboto Condensed"/>
                        </a:rPr>
                        <a:t>Подготовлено INFOLine в июле 2025 года</a:t>
                      </a:r>
                      <a:endParaRPr lang="en-US" sz="700" b="0" kern="1200" dirty="0">
                        <a:solidFill>
                          <a:srgbClr val="595959"/>
                        </a:solidFill>
                        <a:latin typeface="Roboto Condensed"/>
                        <a:ea typeface="+mn-ea"/>
                        <a:cs typeface="Roboto Condensed"/>
                      </a:endParaRPr>
                    </a:p>
                    <a:p>
                      <a:pPr algn="r"/>
                      <a:endParaRPr lang="ru-RU" sz="600" b="0" kern="1200" dirty="0">
                        <a:solidFill>
                          <a:srgbClr val="595959"/>
                        </a:solidFill>
                        <a:latin typeface="Roboto Condensed"/>
                        <a:ea typeface="+mn-ea"/>
                        <a:cs typeface="Roboto Condensed"/>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2" name="Прямоугольник 21">
            <a:hlinkClick r:id="rId2"/>
          </p:cNvPr>
          <p:cNvSpPr/>
          <p:nvPr userDrawn="1"/>
        </p:nvSpPr>
        <p:spPr>
          <a:xfrm>
            <a:off x="400547" y="4972634"/>
            <a:ext cx="651075"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Прямоугольник 25">
            <a:hlinkClick r:id="rId3"/>
          </p:cNvPr>
          <p:cNvSpPr/>
          <p:nvPr userDrawn="1"/>
        </p:nvSpPr>
        <p:spPr>
          <a:xfrm>
            <a:off x="1065879" y="4972634"/>
            <a:ext cx="452876"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Прямоугольник 26">
            <a:hlinkClick r:id="rId2"/>
          </p:cNvPr>
          <p:cNvSpPr/>
          <p:nvPr userDrawn="1"/>
        </p:nvSpPr>
        <p:spPr>
          <a:xfrm>
            <a:off x="8449072" y="4876993"/>
            <a:ext cx="325538"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Номер слайда 6"/>
          <p:cNvSpPr txBox="1">
            <a:spLocks/>
          </p:cNvSpPr>
          <p:nvPr userDrawn="1"/>
        </p:nvSpPr>
        <p:spPr>
          <a:xfrm>
            <a:off x="7638281" y="4930993"/>
            <a:ext cx="1200033" cy="184873"/>
          </a:xfrm>
          <a:prstGeom prst="rect">
            <a:avLst/>
          </a:prstGeom>
        </p:spPr>
        <p:txBody>
          <a:bodyPr vert="horz" lIns="49451" tIns="24725" rIns="49451" bIns="24725"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94508" rtl="0" eaLnBrk="1" fontAlgn="auto" latinLnBrk="0" hangingPunct="1">
              <a:lnSpc>
                <a:spcPct val="100000"/>
              </a:lnSpc>
              <a:spcBef>
                <a:spcPts val="0"/>
              </a:spcBef>
              <a:spcAft>
                <a:spcPts val="0"/>
              </a:spcAft>
              <a:buClrTx/>
              <a:buSzTx/>
              <a:buFontTx/>
              <a:buNone/>
              <a:tabLst/>
              <a:defRPr/>
            </a:pPr>
            <a:r>
              <a:rPr kumimoji="0" lang="ru-RU" sz="600" b="0" i="0" u="none" strike="noStrike" kern="1200" cap="none" spc="0" normalizeH="0" baseline="0" noProof="0" dirty="0">
                <a:ln>
                  <a:noFill/>
                </a:ln>
                <a:solidFill>
                  <a:srgbClr val="595959"/>
                </a:solidFill>
                <a:effectLst/>
                <a:uLnTx/>
                <a:uFillTx/>
                <a:latin typeface="Roboto Condensed"/>
                <a:ea typeface="+mn-ea"/>
                <a:cs typeface="Roboto Condensed"/>
              </a:rPr>
              <a:t>Стр. </a:t>
            </a:r>
            <a:fld id="{1B73178A-CB72-4215-B155-5E40901466DA}" type="slidenum">
              <a:rPr kumimoji="0" lang="ru-RU" sz="600" b="0" i="0" u="none" strike="noStrike" kern="1200" cap="none" spc="0" normalizeH="0" baseline="0" noProof="0" smtClean="0">
                <a:ln>
                  <a:noFill/>
                </a:ln>
                <a:solidFill>
                  <a:srgbClr val="595959"/>
                </a:solidFill>
                <a:effectLst/>
                <a:uLnTx/>
                <a:uFillTx/>
                <a:latin typeface="Roboto Condensed"/>
                <a:ea typeface="+mn-ea"/>
                <a:cs typeface="Roboto Condensed"/>
              </a:rPr>
              <a:pPr marL="0" marR="0" lvl="0" indent="0" algn="r" defTabSz="494508" rtl="0" eaLnBrk="1" fontAlgn="auto" latinLnBrk="0" hangingPunct="1">
                <a:lnSpc>
                  <a:spcPct val="100000"/>
                </a:lnSpc>
                <a:spcBef>
                  <a:spcPts val="0"/>
                </a:spcBef>
                <a:spcAft>
                  <a:spcPts val="0"/>
                </a:spcAft>
                <a:buClrTx/>
                <a:buSzTx/>
                <a:buFontTx/>
                <a:buNone/>
                <a:tabLst/>
                <a:defRPr/>
              </a:pPr>
              <a:t>‹#›</a:t>
            </a:fld>
            <a:endParaRPr kumimoji="0" lang="ru-RU" sz="600" b="0" i="0" u="none" strike="noStrike" kern="1200" cap="none" spc="0" normalizeH="0" baseline="0" noProof="0" dirty="0">
              <a:ln>
                <a:noFill/>
              </a:ln>
              <a:solidFill>
                <a:srgbClr val="595959"/>
              </a:solidFill>
              <a:effectLst/>
              <a:uLnTx/>
              <a:uFillTx/>
              <a:latin typeface="Roboto Condensed"/>
              <a:ea typeface="+mn-ea"/>
              <a:cs typeface="Roboto Condensed"/>
            </a:endParaRPr>
          </a:p>
        </p:txBody>
      </p:sp>
    </p:spTree>
    <p:extLst>
      <p:ext uri="{BB962C8B-B14F-4D97-AF65-F5344CB8AC3E}">
        <p14:creationId xmlns:p14="http://schemas.microsoft.com/office/powerpoint/2010/main" val="2317813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sp>
        <p:nvSpPr>
          <p:cNvPr id="7" name="Прямоугольник 6"/>
          <p:cNvSpPr/>
          <p:nvPr userDrawn="1"/>
        </p:nvSpPr>
        <p:spPr>
          <a:xfrm>
            <a:off x="0" y="-14357"/>
            <a:ext cx="9141982" cy="547129"/>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marL="0" marR="0" lvl="0" indent="0" algn="ctr" defTabSz="457106"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Freeform 15"/>
          <p:cNvSpPr>
            <a:spLocks noEditPoints="1"/>
          </p:cNvSpPr>
          <p:nvPr userDrawn="1"/>
        </p:nvSpPr>
        <p:spPr bwMode="auto">
          <a:xfrm>
            <a:off x="977811" y="83815"/>
            <a:ext cx="187505" cy="264449"/>
          </a:xfrm>
          <a:custGeom>
            <a:avLst/>
            <a:gdLst>
              <a:gd name="T0" fmla="*/ 2147483647 w 89"/>
              <a:gd name="T1" fmla="*/ 2147483647 h 139"/>
              <a:gd name="T2" fmla="*/ 2147483647 w 89"/>
              <a:gd name="T3" fmla="*/ 2147483647 h 139"/>
              <a:gd name="T4" fmla="*/ 2147483647 w 89"/>
              <a:gd name="T5" fmla="*/ 2147483647 h 139"/>
              <a:gd name="T6" fmla="*/ 2147483647 w 89"/>
              <a:gd name="T7" fmla="*/ 2147483647 h 139"/>
              <a:gd name="T8" fmla="*/ 2147483647 w 89"/>
              <a:gd name="T9" fmla="*/ 2147483647 h 139"/>
              <a:gd name="T10" fmla="*/ 2147483647 w 89"/>
              <a:gd name="T11" fmla="*/ 2147483647 h 139"/>
              <a:gd name="T12" fmla="*/ 2147483647 w 89"/>
              <a:gd name="T13" fmla="*/ 2147483647 h 139"/>
              <a:gd name="T14" fmla="*/ 2147483647 w 89"/>
              <a:gd name="T15" fmla="*/ 2147483647 h 139"/>
              <a:gd name="T16" fmla="*/ 2147483647 w 89"/>
              <a:gd name="T17" fmla="*/ 0 h 139"/>
              <a:gd name="T18" fmla="*/ 0 w 89"/>
              <a:gd name="T19" fmla="*/ 2147483647 h 139"/>
              <a:gd name="T20" fmla="*/ 0 w 89"/>
              <a:gd name="T21" fmla="*/ 2147483647 h 139"/>
              <a:gd name="T22" fmla="*/ 2147483647 w 89"/>
              <a:gd name="T23" fmla="*/ 2147483647 h 139"/>
              <a:gd name="T24" fmla="*/ 2147483647 w 89"/>
              <a:gd name="T25" fmla="*/ 2147483647 h 139"/>
              <a:gd name="T26" fmla="*/ 2147483647 w 89"/>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139"/>
              <a:gd name="T44" fmla="*/ 89 w 89"/>
              <a:gd name="T45" fmla="*/ 139 h 1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139">
                <a:moveTo>
                  <a:pt x="56" y="96"/>
                </a:moveTo>
                <a:cubicBezTo>
                  <a:pt x="56" y="103"/>
                  <a:pt x="55" y="115"/>
                  <a:pt x="45" y="115"/>
                </a:cubicBezTo>
                <a:cubicBezTo>
                  <a:pt x="34" y="115"/>
                  <a:pt x="33" y="103"/>
                  <a:pt x="33" y="96"/>
                </a:cubicBezTo>
                <a:cubicBezTo>
                  <a:pt x="33" y="41"/>
                  <a:pt x="33" y="41"/>
                  <a:pt x="33" y="41"/>
                </a:cubicBezTo>
                <a:cubicBezTo>
                  <a:pt x="33" y="33"/>
                  <a:pt x="34" y="23"/>
                  <a:pt x="44" y="23"/>
                </a:cubicBezTo>
                <a:cubicBezTo>
                  <a:pt x="55" y="23"/>
                  <a:pt x="56" y="33"/>
                  <a:pt x="56" y="41"/>
                </a:cubicBezTo>
                <a:cubicBezTo>
                  <a:pt x="56" y="96"/>
                  <a:pt x="56" y="96"/>
                  <a:pt x="56" y="96"/>
                </a:cubicBezTo>
                <a:moveTo>
                  <a:pt x="89" y="39"/>
                </a:moveTo>
                <a:cubicBezTo>
                  <a:pt x="89" y="14"/>
                  <a:pt x="73" y="0"/>
                  <a:pt x="45" y="0"/>
                </a:cubicBezTo>
                <a:cubicBezTo>
                  <a:pt x="16" y="0"/>
                  <a:pt x="0" y="14"/>
                  <a:pt x="0" y="39"/>
                </a:cubicBezTo>
                <a:cubicBezTo>
                  <a:pt x="0" y="93"/>
                  <a:pt x="0" y="93"/>
                  <a:pt x="0" y="93"/>
                </a:cubicBezTo>
                <a:cubicBezTo>
                  <a:pt x="0" y="123"/>
                  <a:pt x="11" y="139"/>
                  <a:pt x="45" y="139"/>
                </a:cubicBezTo>
                <a:cubicBezTo>
                  <a:pt x="78" y="139"/>
                  <a:pt x="89" y="123"/>
                  <a:pt x="89" y="93"/>
                </a:cubicBezTo>
                <a:lnTo>
                  <a:pt x="89" y="39"/>
                </a:lnTo>
                <a:close/>
              </a:path>
            </a:pathLst>
          </a:custGeom>
          <a:solidFill>
            <a:srgbClr val="0066AF"/>
          </a:solidFill>
          <a:ln w="3175">
            <a:solidFill>
              <a:srgbClr val="FFFFFF"/>
            </a:solidFill>
            <a:round/>
            <a:headEnd/>
            <a:tailEnd/>
          </a:ln>
        </p:spPr>
        <p:txBody>
          <a:bodyPr lIns="49451" tIns="24725" rIns="49451" bIns="24725"/>
          <a:lstStyle/>
          <a:p>
            <a:pPr marL="0" marR="0" lvl="0" indent="0" algn="l" defTabSz="457106"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0" name="Rectangle 20"/>
          <p:cNvSpPr>
            <a:spLocks noChangeArrowheads="1"/>
          </p:cNvSpPr>
          <p:nvPr userDrawn="1"/>
        </p:nvSpPr>
        <p:spPr bwMode="auto">
          <a:xfrm>
            <a:off x="460832" y="173035"/>
            <a:ext cx="75895" cy="167190"/>
          </a:xfrm>
          <a:prstGeom prst="rect">
            <a:avLst/>
          </a:prstGeom>
          <a:solidFill>
            <a:srgbClr val="0066AF"/>
          </a:solidFill>
          <a:ln w="3175">
            <a:solidFill>
              <a:srgbClr val="FFFFFF"/>
            </a:solidFill>
            <a:miter lim="800000"/>
            <a:headEnd/>
            <a:tailEnd/>
          </a:ln>
        </p:spPr>
        <p:txBody>
          <a:bodyPr lIns="49451" tIns="24725" rIns="49451" bIns="24725"/>
          <a:lstStyle/>
          <a:p>
            <a:pPr marL="0" marR="0" lvl="0" indent="0" algn="l" defTabSz="457106"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1" name="Freeform 13"/>
          <p:cNvSpPr>
            <a:spLocks/>
          </p:cNvSpPr>
          <p:nvPr userDrawn="1"/>
        </p:nvSpPr>
        <p:spPr bwMode="auto">
          <a:xfrm>
            <a:off x="576907" y="89441"/>
            <a:ext cx="187505" cy="250785"/>
          </a:xfrm>
          <a:custGeom>
            <a:avLst/>
            <a:gdLst>
              <a:gd name="T0" fmla="*/ 2147483647 w 210"/>
              <a:gd name="T1" fmla="*/ 2147483647 h 312"/>
              <a:gd name="T2" fmla="*/ 2147483647 w 210"/>
              <a:gd name="T3" fmla="*/ 2147483647 h 312"/>
              <a:gd name="T4" fmla="*/ 2147483647 w 210"/>
              <a:gd name="T5" fmla="*/ 2147483647 h 312"/>
              <a:gd name="T6" fmla="*/ 0 w 210"/>
              <a:gd name="T7" fmla="*/ 2147483647 h 312"/>
              <a:gd name="T8" fmla="*/ 0 w 210"/>
              <a:gd name="T9" fmla="*/ 0 h 312"/>
              <a:gd name="T10" fmla="*/ 2147483647 w 210"/>
              <a:gd name="T11" fmla="*/ 0 h 312"/>
              <a:gd name="T12" fmla="*/ 2147483647 w 210"/>
              <a:gd name="T13" fmla="*/ 2147483647 h 312"/>
              <a:gd name="T14" fmla="*/ 2147483647 w 210"/>
              <a:gd name="T15" fmla="*/ 2147483647 h 312"/>
              <a:gd name="T16" fmla="*/ 2147483647 w 210"/>
              <a:gd name="T17" fmla="*/ 0 h 312"/>
              <a:gd name="T18" fmla="*/ 2147483647 w 210"/>
              <a:gd name="T19" fmla="*/ 0 h 312"/>
              <a:gd name="T20" fmla="*/ 2147483647 w 210"/>
              <a:gd name="T21" fmla="*/ 2147483647 h 312"/>
              <a:gd name="T22" fmla="*/ 2147483647 w 210"/>
              <a:gd name="T23" fmla="*/ 2147483647 h 312"/>
              <a:gd name="T24" fmla="*/ 2147483647 w 210"/>
              <a:gd name="T25" fmla="*/ 2147483647 h 3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0"/>
              <a:gd name="T40" fmla="*/ 0 h 312"/>
              <a:gd name="T41" fmla="*/ 210 w 210"/>
              <a:gd name="T42" fmla="*/ 312 h 3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0" h="312">
                <a:moveTo>
                  <a:pt x="69" y="137"/>
                </a:moveTo>
                <a:lnTo>
                  <a:pt x="69" y="137"/>
                </a:lnTo>
                <a:lnTo>
                  <a:pt x="76" y="312"/>
                </a:lnTo>
                <a:lnTo>
                  <a:pt x="0" y="312"/>
                </a:lnTo>
                <a:lnTo>
                  <a:pt x="0" y="0"/>
                </a:lnTo>
                <a:lnTo>
                  <a:pt x="80" y="0"/>
                </a:lnTo>
                <a:lnTo>
                  <a:pt x="142" y="175"/>
                </a:lnTo>
                <a:lnTo>
                  <a:pt x="144" y="175"/>
                </a:lnTo>
                <a:lnTo>
                  <a:pt x="135" y="0"/>
                </a:lnTo>
                <a:lnTo>
                  <a:pt x="210" y="0"/>
                </a:lnTo>
                <a:lnTo>
                  <a:pt x="210" y="312"/>
                </a:lnTo>
                <a:lnTo>
                  <a:pt x="130" y="312"/>
                </a:lnTo>
                <a:lnTo>
                  <a:pt x="69" y="137"/>
                </a:lnTo>
                <a:close/>
              </a:path>
            </a:pathLst>
          </a:custGeom>
          <a:solidFill>
            <a:srgbClr val="0066AF"/>
          </a:solidFill>
          <a:ln w="3175">
            <a:solidFill>
              <a:srgbClr val="FFFFFF"/>
            </a:solidFill>
            <a:round/>
            <a:headEnd/>
            <a:tailEnd/>
          </a:ln>
        </p:spPr>
        <p:txBody>
          <a:bodyPr lIns="49451" tIns="24725" rIns="49451" bIns="24725"/>
          <a:lstStyle/>
          <a:p>
            <a:pPr marL="0" marR="0" lvl="0" indent="0" algn="l" defTabSz="457106"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2" name="Freeform 14"/>
          <p:cNvSpPr>
            <a:spLocks/>
          </p:cNvSpPr>
          <p:nvPr userDrawn="1"/>
        </p:nvSpPr>
        <p:spPr bwMode="auto">
          <a:xfrm>
            <a:off x="802806" y="89441"/>
            <a:ext cx="151790" cy="250785"/>
          </a:xfrm>
          <a:custGeom>
            <a:avLst/>
            <a:gdLst>
              <a:gd name="T0" fmla="*/ 0 w 170"/>
              <a:gd name="T1" fmla="*/ 2147483647 h 312"/>
              <a:gd name="T2" fmla="*/ 0 w 170"/>
              <a:gd name="T3" fmla="*/ 0 h 312"/>
              <a:gd name="T4" fmla="*/ 2147483647 w 170"/>
              <a:gd name="T5" fmla="*/ 0 h 312"/>
              <a:gd name="T6" fmla="*/ 2147483647 w 170"/>
              <a:gd name="T7" fmla="*/ 2147483647 h 312"/>
              <a:gd name="T8" fmla="*/ 2147483647 w 170"/>
              <a:gd name="T9" fmla="*/ 2147483647 h 312"/>
              <a:gd name="T10" fmla="*/ 2147483647 w 170"/>
              <a:gd name="T11" fmla="*/ 2147483647 h 312"/>
              <a:gd name="T12" fmla="*/ 2147483647 w 170"/>
              <a:gd name="T13" fmla="*/ 2147483647 h 312"/>
              <a:gd name="T14" fmla="*/ 2147483647 w 170"/>
              <a:gd name="T15" fmla="*/ 2147483647 h 312"/>
              <a:gd name="T16" fmla="*/ 2147483647 w 170"/>
              <a:gd name="T17" fmla="*/ 2147483647 h 312"/>
              <a:gd name="T18" fmla="*/ 2147483647 w 170"/>
              <a:gd name="T19" fmla="*/ 2147483647 h 312"/>
              <a:gd name="T20" fmla="*/ 0 w 170"/>
              <a:gd name="T21" fmla="*/ 2147483647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312"/>
              <a:gd name="T35" fmla="*/ 170 w 170"/>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312">
                <a:moveTo>
                  <a:pt x="0" y="312"/>
                </a:moveTo>
                <a:lnTo>
                  <a:pt x="0" y="0"/>
                </a:lnTo>
                <a:lnTo>
                  <a:pt x="170" y="0"/>
                </a:lnTo>
                <a:lnTo>
                  <a:pt x="170" y="61"/>
                </a:lnTo>
                <a:lnTo>
                  <a:pt x="82" y="61"/>
                </a:lnTo>
                <a:lnTo>
                  <a:pt x="82" y="118"/>
                </a:lnTo>
                <a:lnTo>
                  <a:pt x="160" y="118"/>
                </a:lnTo>
                <a:lnTo>
                  <a:pt x="160" y="180"/>
                </a:lnTo>
                <a:lnTo>
                  <a:pt x="82" y="180"/>
                </a:lnTo>
                <a:lnTo>
                  <a:pt x="82" y="312"/>
                </a:lnTo>
                <a:lnTo>
                  <a:pt x="0" y="312"/>
                </a:lnTo>
                <a:close/>
              </a:path>
            </a:pathLst>
          </a:custGeom>
          <a:solidFill>
            <a:srgbClr val="0066AF"/>
          </a:solidFill>
          <a:ln w="3175">
            <a:solidFill>
              <a:srgbClr val="FFFFFF"/>
            </a:solidFill>
            <a:round/>
            <a:headEnd/>
            <a:tailEnd/>
          </a:ln>
        </p:spPr>
        <p:txBody>
          <a:bodyPr lIns="49451" tIns="24725" rIns="49451" bIns="24725"/>
          <a:lstStyle/>
          <a:p>
            <a:pPr marL="0" marR="0" lvl="0" indent="0" algn="l" defTabSz="457106"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3" name="Rectangle 19"/>
          <p:cNvSpPr>
            <a:spLocks noChangeArrowheads="1"/>
          </p:cNvSpPr>
          <p:nvPr userDrawn="1"/>
        </p:nvSpPr>
        <p:spPr bwMode="auto">
          <a:xfrm>
            <a:off x="460832" y="89440"/>
            <a:ext cx="75895" cy="64304"/>
          </a:xfrm>
          <a:prstGeom prst="rect">
            <a:avLst/>
          </a:prstGeom>
          <a:solidFill>
            <a:srgbClr val="E1001A"/>
          </a:solidFill>
          <a:ln w="3175">
            <a:solidFill>
              <a:srgbClr val="FFFFFF"/>
            </a:solidFill>
            <a:miter lim="800000"/>
            <a:headEnd/>
            <a:tailEnd/>
          </a:ln>
        </p:spPr>
        <p:txBody>
          <a:bodyPr lIns="49451" tIns="24725" rIns="49451" bIns="24725"/>
          <a:lstStyle/>
          <a:p>
            <a:pPr marL="0" marR="0" lvl="0" indent="0" algn="l" defTabSz="457106"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4" name="Freeform 16"/>
          <p:cNvSpPr>
            <a:spLocks/>
          </p:cNvSpPr>
          <p:nvPr userDrawn="1"/>
        </p:nvSpPr>
        <p:spPr bwMode="auto">
          <a:xfrm>
            <a:off x="1056384" y="136866"/>
            <a:ext cx="322330" cy="218633"/>
          </a:xfrm>
          <a:custGeom>
            <a:avLst/>
            <a:gdLst>
              <a:gd name="T0" fmla="*/ 2147483647 w 153"/>
              <a:gd name="T1" fmla="*/ 2147483647 h 115"/>
              <a:gd name="T2" fmla="*/ 2147483647 w 153"/>
              <a:gd name="T3" fmla="*/ 2147483647 h 115"/>
              <a:gd name="T4" fmla="*/ 2147483647 w 153"/>
              <a:gd name="T5" fmla="*/ 2147483647 h 115"/>
              <a:gd name="T6" fmla="*/ 2147483647 w 153"/>
              <a:gd name="T7" fmla="*/ 2147483647 h 115"/>
              <a:gd name="T8" fmla="*/ 2147483647 w 153"/>
              <a:gd name="T9" fmla="*/ 2147483647 h 115"/>
              <a:gd name="T10" fmla="*/ 2147483647 w 153"/>
              <a:gd name="T11" fmla="*/ 2147483647 h 115"/>
              <a:gd name="T12" fmla="*/ 2147483647 w 153"/>
              <a:gd name="T13" fmla="*/ 2147483647 h 115"/>
              <a:gd name="T14" fmla="*/ 2147483647 w 153"/>
              <a:gd name="T15" fmla="*/ 2147483647 h 115"/>
              <a:gd name="T16" fmla="*/ 2147483647 w 153"/>
              <a:gd name="T17" fmla="*/ 2147483647 h 115"/>
              <a:gd name="T18" fmla="*/ 2147483647 w 153"/>
              <a:gd name="T19" fmla="*/ 2147483647 h 115"/>
              <a:gd name="T20" fmla="*/ 2147483647 w 153"/>
              <a:gd name="T21" fmla="*/ 2147483647 h 115"/>
              <a:gd name="T22" fmla="*/ 2147483647 w 153"/>
              <a:gd name="T23" fmla="*/ 2147483647 h 115"/>
              <a:gd name="T24" fmla="*/ 2147483647 w 153"/>
              <a:gd name="T25" fmla="*/ 2147483647 h 115"/>
              <a:gd name="T26" fmla="*/ 2147483647 w 153"/>
              <a:gd name="T27" fmla="*/ 2147483647 h 115"/>
              <a:gd name="T28" fmla="*/ 2147483647 w 153"/>
              <a:gd name="T29" fmla="*/ 2147483647 h 115"/>
              <a:gd name="T30" fmla="*/ 2147483647 w 153"/>
              <a:gd name="T31" fmla="*/ 0 h 115"/>
              <a:gd name="T32" fmla="*/ 2147483647 w 153"/>
              <a:gd name="T33" fmla="*/ 0 h 115"/>
              <a:gd name="T34" fmla="*/ 2147483647 w 153"/>
              <a:gd name="T35" fmla="*/ 2147483647 h 115"/>
              <a:gd name="T36" fmla="*/ 2147483647 w 153"/>
              <a:gd name="T37" fmla="*/ 2147483647 h 115"/>
              <a:gd name="T38" fmla="*/ 2147483647 w 153"/>
              <a:gd name="T39" fmla="*/ 2147483647 h 115"/>
              <a:gd name="T40" fmla="*/ 2147483647 w 153"/>
              <a:gd name="T41" fmla="*/ 2147483647 h 115"/>
              <a:gd name="T42" fmla="*/ 2147483647 w 153"/>
              <a:gd name="T43" fmla="*/ 2147483647 h 115"/>
              <a:gd name="T44" fmla="*/ 2147483647 w 153"/>
              <a:gd name="T45" fmla="*/ 2147483647 h 115"/>
              <a:gd name="T46" fmla="*/ 2147483647 w 153"/>
              <a:gd name="T47" fmla="*/ 2147483647 h 115"/>
              <a:gd name="T48" fmla="*/ 2147483647 w 153"/>
              <a:gd name="T49" fmla="*/ 2147483647 h 115"/>
              <a:gd name="T50" fmla="*/ 0 w 153"/>
              <a:gd name="T51" fmla="*/ 2147483647 h 115"/>
              <a:gd name="T52" fmla="*/ 2147483647 w 153"/>
              <a:gd name="T53" fmla="*/ 2147483647 h 115"/>
              <a:gd name="T54" fmla="*/ 2147483647 w 153"/>
              <a:gd name="T55" fmla="*/ 2147483647 h 115"/>
              <a:gd name="T56" fmla="*/ 2147483647 w 153"/>
              <a:gd name="T57" fmla="*/ 2147483647 h 115"/>
              <a:gd name="T58" fmla="*/ 2147483647 w 153"/>
              <a:gd name="T59" fmla="*/ 2147483647 h 115"/>
              <a:gd name="T60" fmla="*/ 2147483647 w 153"/>
              <a:gd name="T61" fmla="*/ 2147483647 h 115"/>
              <a:gd name="T62" fmla="*/ 2147483647 w 153"/>
              <a:gd name="T63" fmla="*/ 2147483647 h 115"/>
              <a:gd name="T64" fmla="*/ 2147483647 w 153"/>
              <a:gd name="T65" fmla="*/ 2147483647 h 115"/>
              <a:gd name="T66" fmla="*/ 2147483647 w 153"/>
              <a:gd name="T67" fmla="*/ 2147483647 h 115"/>
              <a:gd name="T68" fmla="*/ 2147483647 w 153"/>
              <a:gd name="T69" fmla="*/ 2147483647 h 115"/>
              <a:gd name="T70" fmla="*/ 2147483647 w 153"/>
              <a:gd name="T71" fmla="*/ 2147483647 h 115"/>
              <a:gd name="T72" fmla="*/ 2147483647 w 153"/>
              <a:gd name="T73" fmla="*/ 2147483647 h 115"/>
              <a:gd name="T74" fmla="*/ 2147483647 w 153"/>
              <a:gd name="T75" fmla="*/ 2147483647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
              <a:gd name="T115" fmla="*/ 0 h 115"/>
              <a:gd name="T116" fmla="*/ 153 w 153"/>
              <a:gd name="T117" fmla="*/ 115 h 1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 h="115">
                <a:moveTo>
                  <a:pt x="86" y="88"/>
                </a:moveTo>
                <a:cubicBezTo>
                  <a:pt x="80" y="87"/>
                  <a:pt x="73" y="86"/>
                  <a:pt x="64" y="86"/>
                </a:cubicBezTo>
                <a:cubicBezTo>
                  <a:pt x="69" y="79"/>
                  <a:pt x="77" y="70"/>
                  <a:pt x="90" y="56"/>
                </a:cubicBezTo>
                <a:cubicBezTo>
                  <a:pt x="102" y="43"/>
                  <a:pt x="111" y="33"/>
                  <a:pt x="119" y="26"/>
                </a:cubicBezTo>
                <a:cubicBezTo>
                  <a:pt x="127" y="19"/>
                  <a:pt x="131" y="16"/>
                  <a:pt x="133" y="16"/>
                </a:cubicBezTo>
                <a:cubicBezTo>
                  <a:pt x="134" y="16"/>
                  <a:pt x="135" y="17"/>
                  <a:pt x="135" y="17"/>
                </a:cubicBezTo>
                <a:cubicBezTo>
                  <a:pt x="135" y="19"/>
                  <a:pt x="131" y="25"/>
                  <a:pt x="123" y="35"/>
                </a:cubicBezTo>
                <a:cubicBezTo>
                  <a:pt x="113" y="47"/>
                  <a:pt x="108" y="56"/>
                  <a:pt x="108" y="62"/>
                </a:cubicBezTo>
                <a:cubicBezTo>
                  <a:pt x="108" y="65"/>
                  <a:pt x="109" y="66"/>
                  <a:pt x="111" y="66"/>
                </a:cubicBezTo>
                <a:cubicBezTo>
                  <a:pt x="113" y="66"/>
                  <a:pt x="116" y="64"/>
                  <a:pt x="120" y="62"/>
                </a:cubicBezTo>
                <a:cubicBezTo>
                  <a:pt x="124" y="59"/>
                  <a:pt x="129" y="55"/>
                  <a:pt x="135" y="50"/>
                </a:cubicBezTo>
                <a:cubicBezTo>
                  <a:pt x="131" y="47"/>
                  <a:pt x="131" y="47"/>
                  <a:pt x="131" y="47"/>
                </a:cubicBezTo>
                <a:cubicBezTo>
                  <a:pt x="138" y="37"/>
                  <a:pt x="144" y="29"/>
                  <a:pt x="147" y="22"/>
                </a:cubicBezTo>
                <a:cubicBezTo>
                  <a:pt x="151" y="15"/>
                  <a:pt x="153" y="10"/>
                  <a:pt x="153" y="6"/>
                </a:cubicBezTo>
                <a:cubicBezTo>
                  <a:pt x="153" y="4"/>
                  <a:pt x="153" y="3"/>
                  <a:pt x="151" y="2"/>
                </a:cubicBezTo>
                <a:cubicBezTo>
                  <a:pt x="150" y="1"/>
                  <a:pt x="149" y="0"/>
                  <a:pt x="147" y="0"/>
                </a:cubicBezTo>
                <a:cubicBezTo>
                  <a:pt x="147" y="0"/>
                  <a:pt x="146" y="0"/>
                  <a:pt x="145" y="0"/>
                </a:cubicBezTo>
                <a:cubicBezTo>
                  <a:pt x="142" y="0"/>
                  <a:pt x="137" y="2"/>
                  <a:pt x="131" y="6"/>
                </a:cubicBezTo>
                <a:cubicBezTo>
                  <a:pt x="125" y="9"/>
                  <a:pt x="118" y="15"/>
                  <a:pt x="111" y="22"/>
                </a:cubicBezTo>
                <a:cubicBezTo>
                  <a:pt x="103" y="29"/>
                  <a:pt x="94" y="38"/>
                  <a:pt x="84" y="49"/>
                </a:cubicBezTo>
                <a:cubicBezTo>
                  <a:pt x="75" y="59"/>
                  <a:pt x="64" y="72"/>
                  <a:pt x="53" y="85"/>
                </a:cubicBezTo>
                <a:cubicBezTo>
                  <a:pt x="46" y="86"/>
                  <a:pt x="29" y="86"/>
                  <a:pt x="25" y="87"/>
                </a:cubicBezTo>
                <a:cubicBezTo>
                  <a:pt x="20" y="87"/>
                  <a:pt x="17" y="89"/>
                  <a:pt x="14" y="90"/>
                </a:cubicBezTo>
                <a:cubicBezTo>
                  <a:pt x="12" y="92"/>
                  <a:pt x="10" y="94"/>
                  <a:pt x="8" y="96"/>
                </a:cubicBezTo>
                <a:cubicBezTo>
                  <a:pt x="6" y="99"/>
                  <a:pt x="4" y="102"/>
                  <a:pt x="1" y="104"/>
                </a:cubicBezTo>
                <a:cubicBezTo>
                  <a:pt x="0" y="106"/>
                  <a:pt x="0" y="107"/>
                  <a:pt x="0" y="108"/>
                </a:cubicBezTo>
                <a:cubicBezTo>
                  <a:pt x="0" y="110"/>
                  <a:pt x="1" y="110"/>
                  <a:pt x="4" y="110"/>
                </a:cubicBezTo>
                <a:cubicBezTo>
                  <a:pt x="6" y="110"/>
                  <a:pt x="9" y="110"/>
                  <a:pt x="13" y="108"/>
                </a:cubicBezTo>
                <a:cubicBezTo>
                  <a:pt x="18" y="107"/>
                  <a:pt x="22" y="107"/>
                  <a:pt x="24" y="107"/>
                </a:cubicBezTo>
                <a:cubicBezTo>
                  <a:pt x="27" y="106"/>
                  <a:pt x="30" y="106"/>
                  <a:pt x="33" y="106"/>
                </a:cubicBezTo>
                <a:cubicBezTo>
                  <a:pt x="39" y="106"/>
                  <a:pt x="57" y="105"/>
                  <a:pt x="65" y="106"/>
                </a:cubicBezTo>
                <a:cubicBezTo>
                  <a:pt x="72" y="107"/>
                  <a:pt x="80" y="109"/>
                  <a:pt x="89" y="110"/>
                </a:cubicBezTo>
                <a:cubicBezTo>
                  <a:pt x="98" y="112"/>
                  <a:pt x="104" y="113"/>
                  <a:pt x="108" y="114"/>
                </a:cubicBezTo>
                <a:cubicBezTo>
                  <a:pt x="112" y="115"/>
                  <a:pt x="115" y="115"/>
                  <a:pt x="117" y="114"/>
                </a:cubicBezTo>
                <a:cubicBezTo>
                  <a:pt x="119" y="113"/>
                  <a:pt x="120" y="112"/>
                  <a:pt x="123" y="110"/>
                </a:cubicBezTo>
                <a:cubicBezTo>
                  <a:pt x="125" y="108"/>
                  <a:pt x="130" y="104"/>
                  <a:pt x="136" y="98"/>
                </a:cubicBezTo>
                <a:cubicBezTo>
                  <a:pt x="131" y="98"/>
                  <a:pt x="123" y="96"/>
                  <a:pt x="112" y="94"/>
                </a:cubicBezTo>
                <a:cubicBezTo>
                  <a:pt x="100" y="91"/>
                  <a:pt x="92" y="89"/>
                  <a:pt x="86" y="88"/>
                </a:cubicBezTo>
                <a:close/>
              </a:path>
            </a:pathLst>
          </a:custGeom>
          <a:solidFill>
            <a:srgbClr val="E1001A"/>
          </a:solidFill>
          <a:ln w="3175">
            <a:solidFill>
              <a:srgbClr val="FFFFFF"/>
            </a:solidFill>
            <a:miter lim="800000"/>
            <a:headEnd/>
            <a:tailEnd/>
          </a:ln>
        </p:spPr>
        <p:txBody>
          <a:bodyPr lIns="49451" tIns="24725" rIns="49451" bIns="24725"/>
          <a:lstStyle/>
          <a:p>
            <a:pPr marL="0" marR="0" lvl="0" indent="0" algn="l" defTabSz="457106"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5" name="Freeform 18"/>
          <p:cNvSpPr>
            <a:spLocks noEditPoints="1"/>
          </p:cNvSpPr>
          <p:nvPr userDrawn="1"/>
        </p:nvSpPr>
        <p:spPr bwMode="auto">
          <a:xfrm>
            <a:off x="1330329" y="233614"/>
            <a:ext cx="393761" cy="119766"/>
          </a:xfrm>
          <a:custGeom>
            <a:avLst/>
            <a:gdLst>
              <a:gd name="T0" fmla="*/ 2147483647 w 187"/>
              <a:gd name="T1" fmla="*/ 2147483647 h 63"/>
              <a:gd name="T2" fmla="*/ 2147483647 w 187"/>
              <a:gd name="T3" fmla="*/ 2147483647 h 63"/>
              <a:gd name="T4" fmla="*/ 2147483647 w 187"/>
              <a:gd name="T5" fmla="*/ 2147483647 h 63"/>
              <a:gd name="T6" fmla="*/ 2147483647 w 187"/>
              <a:gd name="T7" fmla="*/ 2147483647 h 63"/>
              <a:gd name="T8" fmla="*/ 2147483647 w 187"/>
              <a:gd name="T9" fmla="*/ 2147483647 h 63"/>
              <a:gd name="T10" fmla="*/ 2147483647 w 187"/>
              <a:gd name="T11" fmla="*/ 2147483647 h 63"/>
              <a:gd name="T12" fmla="*/ 2147483647 w 187"/>
              <a:gd name="T13" fmla="*/ 2147483647 h 63"/>
              <a:gd name="T14" fmla="*/ 2147483647 w 187"/>
              <a:gd name="T15" fmla="*/ 2147483647 h 63"/>
              <a:gd name="T16" fmla="*/ 2147483647 w 187"/>
              <a:gd name="T17" fmla="*/ 2147483647 h 63"/>
              <a:gd name="T18" fmla="*/ 2147483647 w 187"/>
              <a:gd name="T19" fmla="*/ 2147483647 h 63"/>
              <a:gd name="T20" fmla="*/ 2147483647 w 187"/>
              <a:gd name="T21" fmla="*/ 2147483647 h 63"/>
              <a:gd name="T22" fmla="*/ 2147483647 w 187"/>
              <a:gd name="T23" fmla="*/ 2147483647 h 63"/>
              <a:gd name="T24" fmla="*/ 2147483647 w 187"/>
              <a:gd name="T25" fmla="*/ 2147483647 h 63"/>
              <a:gd name="T26" fmla="*/ 2147483647 w 187"/>
              <a:gd name="T27" fmla="*/ 2147483647 h 63"/>
              <a:gd name="T28" fmla="*/ 2147483647 w 187"/>
              <a:gd name="T29" fmla="*/ 2147483647 h 63"/>
              <a:gd name="T30" fmla="*/ 2147483647 w 187"/>
              <a:gd name="T31" fmla="*/ 2147483647 h 63"/>
              <a:gd name="T32" fmla="*/ 2147483647 w 187"/>
              <a:gd name="T33" fmla="*/ 2147483647 h 63"/>
              <a:gd name="T34" fmla="*/ 2147483647 w 187"/>
              <a:gd name="T35" fmla="*/ 2147483647 h 63"/>
              <a:gd name="T36" fmla="*/ 2147483647 w 187"/>
              <a:gd name="T37" fmla="*/ 2147483647 h 63"/>
              <a:gd name="T38" fmla="*/ 2147483647 w 187"/>
              <a:gd name="T39" fmla="*/ 2147483647 h 63"/>
              <a:gd name="T40" fmla="*/ 2147483647 w 187"/>
              <a:gd name="T41" fmla="*/ 2147483647 h 63"/>
              <a:gd name="T42" fmla="*/ 2147483647 w 187"/>
              <a:gd name="T43" fmla="*/ 2147483647 h 63"/>
              <a:gd name="T44" fmla="*/ 2147483647 w 187"/>
              <a:gd name="T45" fmla="*/ 2147483647 h 63"/>
              <a:gd name="T46" fmla="*/ 2147483647 w 187"/>
              <a:gd name="T47" fmla="*/ 2147483647 h 63"/>
              <a:gd name="T48" fmla="*/ 2147483647 w 187"/>
              <a:gd name="T49" fmla="*/ 2147483647 h 63"/>
              <a:gd name="T50" fmla="*/ 2147483647 w 187"/>
              <a:gd name="T51" fmla="*/ 2147483647 h 63"/>
              <a:gd name="T52" fmla="*/ 2147483647 w 187"/>
              <a:gd name="T53" fmla="*/ 2147483647 h 63"/>
              <a:gd name="T54" fmla="*/ 2147483647 w 187"/>
              <a:gd name="T55" fmla="*/ 2147483647 h 63"/>
              <a:gd name="T56" fmla="*/ 2147483647 w 187"/>
              <a:gd name="T57" fmla="*/ 2147483647 h 63"/>
              <a:gd name="T58" fmla="*/ 2147483647 w 187"/>
              <a:gd name="T59" fmla="*/ 2147483647 h 63"/>
              <a:gd name="T60" fmla="*/ 2147483647 w 187"/>
              <a:gd name="T61" fmla="*/ 2147483647 h 63"/>
              <a:gd name="T62" fmla="*/ 2147483647 w 187"/>
              <a:gd name="T63" fmla="*/ 2147483647 h 63"/>
              <a:gd name="T64" fmla="*/ 2147483647 w 187"/>
              <a:gd name="T65" fmla="*/ 2147483647 h 63"/>
              <a:gd name="T66" fmla="*/ 2147483647 w 187"/>
              <a:gd name="T67" fmla="*/ 2147483647 h 63"/>
              <a:gd name="T68" fmla="*/ 2147483647 w 187"/>
              <a:gd name="T69" fmla="*/ 2147483647 h 63"/>
              <a:gd name="T70" fmla="*/ 2147483647 w 187"/>
              <a:gd name="T71" fmla="*/ 2147483647 h 63"/>
              <a:gd name="T72" fmla="*/ 2147483647 w 187"/>
              <a:gd name="T73" fmla="*/ 2147483647 h 63"/>
              <a:gd name="T74" fmla="*/ 2147483647 w 187"/>
              <a:gd name="T75" fmla="*/ 2147483647 h 63"/>
              <a:gd name="T76" fmla="*/ 2147483647 w 187"/>
              <a:gd name="T77" fmla="*/ 2147483647 h 63"/>
              <a:gd name="T78" fmla="*/ 2147483647 w 187"/>
              <a:gd name="T79" fmla="*/ 2147483647 h 63"/>
              <a:gd name="T80" fmla="*/ 2147483647 w 187"/>
              <a:gd name="T81" fmla="*/ 2147483647 h 63"/>
              <a:gd name="T82" fmla="*/ 2147483647 w 187"/>
              <a:gd name="T83" fmla="*/ 2147483647 h 63"/>
              <a:gd name="T84" fmla="*/ 2147483647 w 187"/>
              <a:gd name="T85" fmla="*/ 2147483647 h 63"/>
              <a:gd name="T86" fmla="*/ 2147483647 w 187"/>
              <a:gd name="T87" fmla="*/ 2147483647 h 63"/>
              <a:gd name="T88" fmla="*/ 2147483647 w 187"/>
              <a:gd name="T89" fmla="*/ 2147483647 h 63"/>
              <a:gd name="T90" fmla="*/ 2147483647 w 187"/>
              <a:gd name="T91" fmla="*/ 2147483647 h 63"/>
              <a:gd name="T92" fmla="*/ 2147483647 w 187"/>
              <a:gd name="T93" fmla="*/ 2147483647 h 63"/>
              <a:gd name="T94" fmla="*/ 2147483647 w 187"/>
              <a:gd name="T95" fmla="*/ 2147483647 h 63"/>
              <a:gd name="T96" fmla="*/ 2147483647 w 187"/>
              <a:gd name="T97" fmla="*/ 2147483647 h 63"/>
              <a:gd name="T98" fmla="*/ 2147483647 w 187"/>
              <a:gd name="T99" fmla="*/ 2147483647 h 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7"/>
              <a:gd name="T151" fmla="*/ 0 h 63"/>
              <a:gd name="T152" fmla="*/ 187 w 187"/>
              <a:gd name="T153" fmla="*/ 63 h 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7" h="63">
                <a:moveTo>
                  <a:pt x="174" y="43"/>
                </a:moveTo>
                <a:cubicBezTo>
                  <a:pt x="170" y="45"/>
                  <a:pt x="167" y="47"/>
                  <a:pt x="163" y="48"/>
                </a:cubicBezTo>
                <a:cubicBezTo>
                  <a:pt x="161" y="49"/>
                  <a:pt x="159" y="49"/>
                  <a:pt x="157" y="49"/>
                </a:cubicBezTo>
                <a:cubicBezTo>
                  <a:pt x="156" y="50"/>
                  <a:pt x="154" y="50"/>
                  <a:pt x="153" y="50"/>
                </a:cubicBezTo>
                <a:cubicBezTo>
                  <a:pt x="150" y="50"/>
                  <a:pt x="147" y="49"/>
                  <a:pt x="145" y="47"/>
                </a:cubicBezTo>
                <a:cubicBezTo>
                  <a:pt x="143" y="45"/>
                  <a:pt x="142" y="43"/>
                  <a:pt x="142" y="40"/>
                </a:cubicBezTo>
                <a:cubicBezTo>
                  <a:pt x="142" y="37"/>
                  <a:pt x="142" y="37"/>
                  <a:pt x="142" y="37"/>
                </a:cubicBezTo>
                <a:cubicBezTo>
                  <a:pt x="148" y="36"/>
                  <a:pt x="153" y="34"/>
                  <a:pt x="157" y="32"/>
                </a:cubicBezTo>
                <a:cubicBezTo>
                  <a:pt x="161" y="30"/>
                  <a:pt x="164" y="29"/>
                  <a:pt x="166" y="28"/>
                </a:cubicBezTo>
                <a:cubicBezTo>
                  <a:pt x="173" y="24"/>
                  <a:pt x="178" y="21"/>
                  <a:pt x="181" y="18"/>
                </a:cubicBezTo>
                <a:cubicBezTo>
                  <a:pt x="184" y="14"/>
                  <a:pt x="186" y="11"/>
                  <a:pt x="186" y="7"/>
                </a:cubicBezTo>
                <a:cubicBezTo>
                  <a:pt x="186" y="5"/>
                  <a:pt x="185" y="3"/>
                  <a:pt x="183" y="2"/>
                </a:cubicBezTo>
                <a:cubicBezTo>
                  <a:pt x="181" y="1"/>
                  <a:pt x="179" y="0"/>
                  <a:pt x="175" y="0"/>
                </a:cubicBezTo>
                <a:cubicBezTo>
                  <a:pt x="172" y="0"/>
                  <a:pt x="167" y="1"/>
                  <a:pt x="162" y="3"/>
                </a:cubicBezTo>
                <a:cubicBezTo>
                  <a:pt x="160" y="3"/>
                  <a:pt x="159" y="4"/>
                  <a:pt x="157" y="4"/>
                </a:cubicBezTo>
                <a:cubicBezTo>
                  <a:pt x="154" y="6"/>
                  <a:pt x="150" y="8"/>
                  <a:pt x="146" y="11"/>
                </a:cubicBezTo>
                <a:cubicBezTo>
                  <a:pt x="139" y="16"/>
                  <a:pt x="133" y="21"/>
                  <a:pt x="130" y="26"/>
                </a:cubicBezTo>
                <a:cubicBezTo>
                  <a:pt x="128" y="28"/>
                  <a:pt x="127" y="31"/>
                  <a:pt x="126" y="34"/>
                </a:cubicBezTo>
                <a:cubicBezTo>
                  <a:pt x="124" y="35"/>
                  <a:pt x="124" y="35"/>
                  <a:pt x="124" y="35"/>
                </a:cubicBezTo>
                <a:cubicBezTo>
                  <a:pt x="124" y="35"/>
                  <a:pt x="124" y="35"/>
                  <a:pt x="124" y="35"/>
                </a:cubicBezTo>
                <a:cubicBezTo>
                  <a:pt x="119" y="39"/>
                  <a:pt x="114" y="42"/>
                  <a:pt x="111" y="43"/>
                </a:cubicBezTo>
                <a:cubicBezTo>
                  <a:pt x="108" y="45"/>
                  <a:pt x="106" y="46"/>
                  <a:pt x="104" y="46"/>
                </a:cubicBezTo>
                <a:cubicBezTo>
                  <a:pt x="101" y="46"/>
                  <a:pt x="100" y="44"/>
                  <a:pt x="100" y="42"/>
                </a:cubicBezTo>
                <a:cubicBezTo>
                  <a:pt x="100" y="38"/>
                  <a:pt x="106" y="30"/>
                  <a:pt x="118" y="20"/>
                </a:cubicBezTo>
                <a:cubicBezTo>
                  <a:pt x="121" y="17"/>
                  <a:pt x="122" y="15"/>
                  <a:pt x="122" y="14"/>
                </a:cubicBezTo>
                <a:cubicBezTo>
                  <a:pt x="122" y="12"/>
                  <a:pt x="122" y="9"/>
                  <a:pt x="121" y="7"/>
                </a:cubicBezTo>
                <a:cubicBezTo>
                  <a:pt x="120" y="4"/>
                  <a:pt x="119" y="3"/>
                  <a:pt x="118" y="3"/>
                </a:cubicBezTo>
                <a:cubicBezTo>
                  <a:pt x="115" y="3"/>
                  <a:pt x="112" y="4"/>
                  <a:pt x="109" y="6"/>
                </a:cubicBezTo>
                <a:cubicBezTo>
                  <a:pt x="102" y="10"/>
                  <a:pt x="96" y="13"/>
                  <a:pt x="91" y="17"/>
                </a:cubicBezTo>
                <a:cubicBezTo>
                  <a:pt x="86" y="21"/>
                  <a:pt x="82" y="24"/>
                  <a:pt x="78" y="28"/>
                </a:cubicBezTo>
                <a:cubicBezTo>
                  <a:pt x="74" y="31"/>
                  <a:pt x="71" y="34"/>
                  <a:pt x="69" y="36"/>
                </a:cubicBezTo>
                <a:cubicBezTo>
                  <a:pt x="67" y="38"/>
                  <a:pt x="65" y="39"/>
                  <a:pt x="65" y="39"/>
                </a:cubicBezTo>
                <a:cubicBezTo>
                  <a:pt x="63" y="39"/>
                  <a:pt x="63" y="38"/>
                  <a:pt x="63" y="37"/>
                </a:cubicBezTo>
                <a:cubicBezTo>
                  <a:pt x="63" y="34"/>
                  <a:pt x="68" y="28"/>
                  <a:pt x="79" y="18"/>
                </a:cubicBezTo>
                <a:cubicBezTo>
                  <a:pt x="80" y="16"/>
                  <a:pt x="81" y="16"/>
                  <a:pt x="82" y="15"/>
                </a:cubicBezTo>
                <a:cubicBezTo>
                  <a:pt x="82" y="15"/>
                  <a:pt x="83" y="14"/>
                  <a:pt x="83" y="13"/>
                </a:cubicBezTo>
                <a:cubicBezTo>
                  <a:pt x="83" y="13"/>
                  <a:pt x="84" y="12"/>
                  <a:pt x="84" y="12"/>
                </a:cubicBezTo>
                <a:cubicBezTo>
                  <a:pt x="84" y="10"/>
                  <a:pt x="83" y="10"/>
                  <a:pt x="82" y="9"/>
                </a:cubicBezTo>
                <a:cubicBezTo>
                  <a:pt x="80" y="8"/>
                  <a:pt x="79" y="8"/>
                  <a:pt x="76" y="8"/>
                </a:cubicBezTo>
                <a:cubicBezTo>
                  <a:pt x="73" y="8"/>
                  <a:pt x="70" y="9"/>
                  <a:pt x="67" y="12"/>
                </a:cubicBezTo>
                <a:cubicBezTo>
                  <a:pt x="63" y="15"/>
                  <a:pt x="59" y="19"/>
                  <a:pt x="55" y="25"/>
                </a:cubicBezTo>
                <a:cubicBezTo>
                  <a:pt x="52" y="28"/>
                  <a:pt x="51" y="30"/>
                  <a:pt x="49" y="32"/>
                </a:cubicBezTo>
                <a:cubicBezTo>
                  <a:pt x="49" y="32"/>
                  <a:pt x="49" y="33"/>
                  <a:pt x="49" y="33"/>
                </a:cubicBezTo>
                <a:cubicBezTo>
                  <a:pt x="49" y="34"/>
                  <a:pt x="49" y="34"/>
                  <a:pt x="49" y="35"/>
                </a:cubicBezTo>
                <a:cubicBezTo>
                  <a:pt x="48" y="36"/>
                  <a:pt x="48" y="36"/>
                  <a:pt x="48" y="36"/>
                </a:cubicBezTo>
                <a:cubicBezTo>
                  <a:pt x="43" y="39"/>
                  <a:pt x="38" y="42"/>
                  <a:pt x="35" y="43"/>
                </a:cubicBezTo>
                <a:cubicBezTo>
                  <a:pt x="31" y="45"/>
                  <a:pt x="28" y="46"/>
                  <a:pt x="25" y="46"/>
                </a:cubicBezTo>
                <a:cubicBezTo>
                  <a:pt x="21" y="46"/>
                  <a:pt x="19" y="46"/>
                  <a:pt x="17" y="44"/>
                </a:cubicBezTo>
                <a:cubicBezTo>
                  <a:pt x="15" y="43"/>
                  <a:pt x="15" y="41"/>
                  <a:pt x="15" y="39"/>
                </a:cubicBezTo>
                <a:cubicBezTo>
                  <a:pt x="15" y="37"/>
                  <a:pt x="15" y="35"/>
                  <a:pt x="17" y="33"/>
                </a:cubicBezTo>
                <a:cubicBezTo>
                  <a:pt x="19" y="31"/>
                  <a:pt x="23" y="28"/>
                  <a:pt x="29" y="24"/>
                </a:cubicBezTo>
                <a:cubicBezTo>
                  <a:pt x="31" y="22"/>
                  <a:pt x="34" y="20"/>
                  <a:pt x="36" y="16"/>
                </a:cubicBezTo>
                <a:cubicBezTo>
                  <a:pt x="39" y="12"/>
                  <a:pt x="40" y="9"/>
                  <a:pt x="40" y="7"/>
                </a:cubicBezTo>
                <a:cubicBezTo>
                  <a:pt x="40" y="5"/>
                  <a:pt x="38" y="4"/>
                  <a:pt x="34" y="4"/>
                </a:cubicBezTo>
                <a:cubicBezTo>
                  <a:pt x="26" y="4"/>
                  <a:pt x="17" y="10"/>
                  <a:pt x="7" y="22"/>
                </a:cubicBezTo>
                <a:cubicBezTo>
                  <a:pt x="7" y="22"/>
                  <a:pt x="7" y="23"/>
                  <a:pt x="6" y="23"/>
                </a:cubicBezTo>
                <a:cubicBezTo>
                  <a:pt x="5" y="25"/>
                  <a:pt x="4" y="27"/>
                  <a:pt x="3" y="28"/>
                </a:cubicBezTo>
                <a:cubicBezTo>
                  <a:pt x="2" y="29"/>
                  <a:pt x="2" y="30"/>
                  <a:pt x="1" y="32"/>
                </a:cubicBezTo>
                <a:cubicBezTo>
                  <a:pt x="1" y="34"/>
                  <a:pt x="0" y="37"/>
                  <a:pt x="0" y="39"/>
                </a:cubicBezTo>
                <a:cubicBezTo>
                  <a:pt x="0" y="44"/>
                  <a:pt x="2" y="49"/>
                  <a:pt x="4" y="54"/>
                </a:cubicBezTo>
                <a:cubicBezTo>
                  <a:pt x="5" y="55"/>
                  <a:pt x="6" y="56"/>
                  <a:pt x="6" y="57"/>
                </a:cubicBezTo>
                <a:cubicBezTo>
                  <a:pt x="9" y="60"/>
                  <a:pt x="12" y="61"/>
                  <a:pt x="17" y="61"/>
                </a:cubicBezTo>
                <a:cubicBezTo>
                  <a:pt x="21" y="61"/>
                  <a:pt x="26" y="60"/>
                  <a:pt x="32" y="56"/>
                </a:cubicBezTo>
                <a:cubicBezTo>
                  <a:pt x="37" y="53"/>
                  <a:pt x="42" y="48"/>
                  <a:pt x="48" y="42"/>
                </a:cubicBezTo>
                <a:cubicBezTo>
                  <a:pt x="48" y="42"/>
                  <a:pt x="49" y="42"/>
                  <a:pt x="49" y="42"/>
                </a:cubicBezTo>
                <a:cubicBezTo>
                  <a:pt x="49" y="44"/>
                  <a:pt x="49" y="46"/>
                  <a:pt x="49" y="47"/>
                </a:cubicBezTo>
                <a:cubicBezTo>
                  <a:pt x="50" y="49"/>
                  <a:pt x="50" y="51"/>
                  <a:pt x="51" y="52"/>
                </a:cubicBezTo>
                <a:cubicBezTo>
                  <a:pt x="53" y="56"/>
                  <a:pt x="55" y="58"/>
                  <a:pt x="57" y="58"/>
                </a:cubicBezTo>
                <a:cubicBezTo>
                  <a:pt x="59" y="58"/>
                  <a:pt x="60" y="57"/>
                  <a:pt x="61" y="56"/>
                </a:cubicBezTo>
                <a:cubicBezTo>
                  <a:pt x="63" y="55"/>
                  <a:pt x="65" y="53"/>
                  <a:pt x="68" y="49"/>
                </a:cubicBezTo>
                <a:cubicBezTo>
                  <a:pt x="71" y="46"/>
                  <a:pt x="74" y="43"/>
                  <a:pt x="76" y="41"/>
                </a:cubicBezTo>
                <a:cubicBezTo>
                  <a:pt x="79" y="38"/>
                  <a:pt x="82" y="35"/>
                  <a:pt x="86" y="32"/>
                </a:cubicBezTo>
                <a:cubicBezTo>
                  <a:pt x="92" y="27"/>
                  <a:pt x="97" y="24"/>
                  <a:pt x="101" y="23"/>
                </a:cubicBezTo>
                <a:cubicBezTo>
                  <a:pt x="97" y="27"/>
                  <a:pt x="95" y="31"/>
                  <a:pt x="92" y="34"/>
                </a:cubicBezTo>
                <a:cubicBezTo>
                  <a:pt x="90" y="38"/>
                  <a:pt x="88" y="40"/>
                  <a:pt x="87" y="42"/>
                </a:cubicBezTo>
                <a:cubicBezTo>
                  <a:pt x="85" y="44"/>
                  <a:pt x="85" y="46"/>
                  <a:pt x="84" y="47"/>
                </a:cubicBezTo>
                <a:cubicBezTo>
                  <a:pt x="83" y="49"/>
                  <a:pt x="83" y="51"/>
                  <a:pt x="83" y="53"/>
                </a:cubicBezTo>
                <a:cubicBezTo>
                  <a:pt x="83" y="58"/>
                  <a:pt x="86" y="61"/>
                  <a:pt x="91" y="61"/>
                </a:cubicBezTo>
                <a:cubicBezTo>
                  <a:pt x="94" y="61"/>
                  <a:pt x="99" y="60"/>
                  <a:pt x="104" y="57"/>
                </a:cubicBezTo>
                <a:cubicBezTo>
                  <a:pt x="109" y="53"/>
                  <a:pt x="116" y="48"/>
                  <a:pt x="125" y="41"/>
                </a:cubicBezTo>
                <a:cubicBezTo>
                  <a:pt x="125" y="41"/>
                  <a:pt x="125" y="41"/>
                  <a:pt x="125" y="41"/>
                </a:cubicBezTo>
                <a:cubicBezTo>
                  <a:pt x="125" y="41"/>
                  <a:pt x="125" y="41"/>
                  <a:pt x="125" y="41"/>
                </a:cubicBezTo>
                <a:cubicBezTo>
                  <a:pt x="125" y="44"/>
                  <a:pt x="125" y="46"/>
                  <a:pt x="125" y="48"/>
                </a:cubicBezTo>
                <a:cubicBezTo>
                  <a:pt x="126" y="52"/>
                  <a:pt x="128" y="55"/>
                  <a:pt x="130" y="57"/>
                </a:cubicBezTo>
                <a:cubicBezTo>
                  <a:pt x="134" y="61"/>
                  <a:pt x="139" y="63"/>
                  <a:pt x="145" y="63"/>
                </a:cubicBezTo>
                <a:cubicBezTo>
                  <a:pt x="149" y="63"/>
                  <a:pt x="153" y="62"/>
                  <a:pt x="157" y="60"/>
                </a:cubicBezTo>
                <a:cubicBezTo>
                  <a:pt x="160" y="60"/>
                  <a:pt x="163" y="58"/>
                  <a:pt x="165" y="57"/>
                </a:cubicBezTo>
                <a:cubicBezTo>
                  <a:pt x="172" y="53"/>
                  <a:pt x="179" y="47"/>
                  <a:pt x="187" y="40"/>
                </a:cubicBezTo>
                <a:cubicBezTo>
                  <a:pt x="187" y="35"/>
                  <a:pt x="187" y="35"/>
                  <a:pt x="187" y="35"/>
                </a:cubicBezTo>
                <a:cubicBezTo>
                  <a:pt x="182" y="38"/>
                  <a:pt x="178" y="41"/>
                  <a:pt x="174" y="43"/>
                </a:cubicBezTo>
                <a:moveTo>
                  <a:pt x="147" y="23"/>
                </a:moveTo>
                <a:cubicBezTo>
                  <a:pt x="150" y="20"/>
                  <a:pt x="152" y="18"/>
                  <a:pt x="155" y="16"/>
                </a:cubicBezTo>
                <a:cubicBezTo>
                  <a:pt x="156" y="15"/>
                  <a:pt x="157" y="15"/>
                  <a:pt x="157" y="15"/>
                </a:cubicBezTo>
                <a:cubicBezTo>
                  <a:pt x="159" y="13"/>
                  <a:pt x="161" y="12"/>
                  <a:pt x="164" y="11"/>
                </a:cubicBezTo>
                <a:cubicBezTo>
                  <a:pt x="166" y="10"/>
                  <a:pt x="168" y="9"/>
                  <a:pt x="170" y="9"/>
                </a:cubicBezTo>
                <a:cubicBezTo>
                  <a:pt x="171" y="9"/>
                  <a:pt x="172" y="10"/>
                  <a:pt x="172" y="11"/>
                </a:cubicBezTo>
                <a:cubicBezTo>
                  <a:pt x="172" y="12"/>
                  <a:pt x="171" y="14"/>
                  <a:pt x="169" y="17"/>
                </a:cubicBezTo>
                <a:cubicBezTo>
                  <a:pt x="167" y="19"/>
                  <a:pt x="163" y="22"/>
                  <a:pt x="159" y="25"/>
                </a:cubicBezTo>
                <a:cubicBezTo>
                  <a:pt x="158" y="25"/>
                  <a:pt x="158" y="26"/>
                  <a:pt x="157" y="26"/>
                </a:cubicBezTo>
                <a:cubicBezTo>
                  <a:pt x="153" y="28"/>
                  <a:pt x="148" y="30"/>
                  <a:pt x="143" y="32"/>
                </a:cubicBezTo>
                <a:cubicBezTo>
                  <a:pt x="144" y="29"/>
                  <a:pt x="145" y="26"/>
                  <a:pt x="147" y="23"/>
                </a:cubicBezTo>
                <a:close/>
              </a:path>
            </a:pathLst>
          </a:custGeom>
          <a:solidFill>
            <a:srgbClr val="E1001A"/>
          </a:solidFill>
          <a:ln w="3175">
            <a:solidFill>
              <a:srgbClr val="FFFFFF"/>
            </a:solidFill>
            <a:miter lim="800000"/>
            <a:headEnd/>
            <a:tailEnd/>
          </a:ln>
        </p:spPr>
        <p:txBody>
          <a:bodyPr lIns="49451" tIns="24725" rIns="49451" bIns="24725"/>
          <a:lstStyle/>
          <a:p>
            <a:pPr marL="0" marR="0" lvl="0" indent="0" algn="l" defTabSz="457106"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6" name="Freeform 22"/>
          <p:cNvSpPr>
            <a:spLocks/>
          </p:cNvSpPr>
          <p:nvPr userDrawn="1"/>
        </p:nvSpPr>
        <p:spPr bwMode="auto">
          <a:xfrm>
            <a:off x="1399081" y="199216"/>
            <a:ext cx="41965" cy="33759"/>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0 h 18"/>
              <a:gd name="T14" fmla="*/ 2147483647 w 20"/>
              <a:gd name="T15" fmla="*/ 2147483647 h 18"/>
              <a:gd name="T16" fmla="*/ 0 w 20"/>
              <a:gd name="T17" fmla="*/ 2147483647 h 18"/>
              <a:gd name="T18" fmla="*/ 2147483647 w 20"/>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8"/>
              <a:gd name="T32" fmla="*/ 20 w 2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8">
                <a:moveTo>
                  <a:pt x="2" y="16"/>
                </a:moveTo>
                <a:cubicBezTo>
                  <a:pt x="4" y="17"/>
                  <a:pt x="6" y="18"/>
                  <a:pt x="7" y="18"/>
                </a:cubicBezTo>
                <a:cubicBezTo>
                  <a:pt x="9" y="18"/>
                  <a:pt x="11" y="17"/>
                  <a:pt x="13" y="16"/>
                </a:cubicBezTo>
                <a:cubicBezTo>
                  <a:pt x="14" y="15"/>
                  <a:pt x="15" y="15"/>
                  <a:pt x="16" y="13"/>
                </a:cubicBezTo>
                <a:cubicBezTo>
                  <a:pt x="19" y="10"/>
                  <a:pt x="20" y="8"/>
                  <a:pt x="20" y="5"/>
                </a:cubicBezTo>
                <a:cubicBezTo>
                  <a:pt x="20" y="4"/>
                  <a:pt x="20" y="2"/>
                  <a:pt x="18" y="1"/>
                </a:cubicBezTo>
                <a:cubicBezTo>
                  <a:pt x="17" y="0"/>
                  <a:pt x="15" y="0"/>
                  <a:pt x="13" y="0"/>
                </a:cubicBezTo>
                <a:cubicBezTo>
                  <a:pt x="10" y="0"/>
                  <a:pt x="7" y="1"/>
                  <a:pt x="4" y="4"/>
                </a:cubicBezTo>
                <a:cubicBezTo>
                  <a:pt x="1" y="7"/>
                  <a:pt x="0" y="10"/>
                  <a:pt x="0" y="12"/>
                </a:cubicBezTo>
                <a:cubicBezTo>
                  <a:pt x="0" y="14"/>
                  <a:pt x="1" y="15"/>
                  <a:pt x="2" y="16"/>
                </a:cubicBezTo>
                <a:close/>
              </a:path>
            </a:pathLst>
          </a:custGeom>
          <a:solidFill>
            <a:srgbClr val="E1001A"/>
          </a:solidFill>
          <a:ln w="3175">
            <a:solidFill>
              <a:srgbClr val="FFFFFF"/>
            </a:solidFill>
            <a:round/>
            <a:headEnd/>
            <a:tailEnd/>
          </a:ln>
        </p:spPr>
        <p:txBody>
          <a:bodyPr lIns="49451" tIns="24725" rIns="49451" bIns="24725"/>
          <a:lstStyle/>
          <a:p>
            <a:pPr marL="0" marR="0" lvl="0" indent="0" algn="l" defTabSz="457106"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4F81BD"/>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7" name="Rectangle 19"/>
          <p:cNvSpPr>
            <a:spLocks noChangeArrowheads="1"/>
          </p:cNvSpPr>
          <p:nvPr userDrawn="1"/>
        </p:nvSpPr>
        <p:spPr bwMode="auto">
          <a:xfrm>
            <a:off x="367363" y="366534"/>
            <a:ext cx="75895" cy="64304"/>
          </a:xfrm>
          <a:prstGeom prst="rect">
            <a:avLst/>
          </a:prstGeom>
          <a:solidFill>
            <a:srgbClr val="E1001A"/>
          </a:solidFill>
          <a:ln w="3175">
            <a:solidFill>
              <a:srgbClr val="FFFFFF"/>
            </a:solidFill>
            <a:miter lim="800000"/>
            <a:headEnd/>
            <a:tailEnd/>
          </a:ln>
        </p:spPr>
        <p:txBody>
          <a:bodyPr lIns="49451" tIns="24725" rIns="49451" bIns="24725"/>
          <a:lstStyle/>
          <a:p>
            <a:pPr marL="0" marR="0" lvl="0" indent="0" algn="l" defTabSz="457106"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8" name="Rectangle 19"/>
          <p:cNvSpPr>
            <a:spLocks noChangeArrowheads="1"/>
          </p:cNvSpPr>
          <p:nvPr userDrawn="1"/>
        </p:nvSpPr>
        <p:spPr bwMode="auto">
          <a:xfrm>
            <a:off x="1726760" y="366534"/>
            <a:ext cx="75895" cy="64304"/>
          </a:xfrm>
          <a:prstGeom prst="rect">
            <a:avLst/>
          </a:prstGeom>
          <a:solidFill>
            <a:srgbClr val="E1001A"/>
          </a:solidFill>
          <a:ln w="3175">
            <a:solidFill>
              <a:srgbClr val="FFFFFF"/>
            </a:solidFill>
            <a:miter lim="800000"/>
            <a:headEnd/>
            <a:tailEnd/>
          </a:ln>
        </p:spPr>
        <p:txBody>
          <a:bodyPr lIns="49451" tIns="24725" rIns="49451" bIns="24725"/>
          <a:lstStyle/>
          <a:p>
            <a:pPr marL="0" marR="0" lvl="0" indent="0" algn="l" defTabSz="457106" rtl="0" eaLnBrk="1" fontAlgn="auto" latinLnBrk="0" hangingPunct="1">
              <a:lnSpc>
                <a:spcPct val="100000"/>
              </a:lnSpc>
              <a:spcBef>
                <a:spcPts val="0"/>
              </a:spcBef>
              <a:spcAft>
                <a:spcPts val="0"/>
              </a:spcAft>
              <a:buClrTx/>
              <a:buSzTx/>
              <a:buFontTx/>
              <a:buNone/>
              <a:tabLst/>
              <a:defRPr/>
            </a:pPr>
            <a:endParaRPr kumimoji="0" lang="ru-RU" sz="13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9" name="Rectangle 19"/>
          <p:cNvSpPr>
            <a:spLocks noChangeArrowheads="1"/>
          </p:cNvSpPr>
          <p:nvPr userDrawn="1"/>
        </p:nvSpPr>
        <p:spPr bwMode="auto">
          <a:xfrm>
            <a:off x="446370" y="366534"/>
            <a:ext cx="725345" cy="64304"/>
          </a:xfrm>
          <a:prstGeom prst="rect">
            <a:avLst/>
          </a:prstGeom>
          <a:solidFill>
            <a:srgbClr val="E1001A"/>
          </a:solidFill>
          <a:ln w="3175">
            <a:solidFill>
              <a:srgbClr val="FFFFFF"/>
            </a:solidFill>
            <a:miter lim="800000"/>
            <a:headEnd/>
            <a:tailEnd/>
          </a:ln>
        </p:spPr>
        <p:txBody>
          <a:bodyPr lIns="19469" tIns="0" rIns="19469" bIns="0" anchor="ctr" anchorCtr="0">
            <a:noAutofit/>
          </a:bodyPr>
          <a:lstStyle/>
          <a:p>
            <a:pPr marL="0" marR="0" lvl="0" indent="0" algn="ctr" defTabSz="457106" rtl="0" eaLnBrk="1" fontAlgn="auto" latinLnBrk="0" hangingPunct="1">
              <a:lnSpc>
                <a:spcPct val="100000"/>
              </a:lnSpc>
              <a:spcBef>
                <a:spcPts val="0"/>
              </a:spcBef>
              <a:spcAft>
                <a:spcPts val="0"/>
              </a:spcAft>
              <a:buClrTx/>
              <a:buSzTx/>
              <a:buFontTx/>
              <a:buNone/>
              <a:tabLst/>
              <a:defRPr/>
            </a:pPr>
            <a:r>
              <a:rPr kumimoji="0" lang="ru-RU" sz="400" b="1" i="0" u="none" strike="noStrike" kern="2700" cap="none" spc="0"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информационное агентство</a:t>
            </a:r>
          </a:p>
        </p:txBody>
      </p:sp>
      <p:sp>
        <p:nvSpPr>
          <p:cNvPr id="20" name="Rectangle 19"/>
          <p:cNvSpPr>
            <a:spLocks noChangeArrowheads="1"/>
          </p:cNvSpPr>
          <p:nvPr userDrawn="1"/>
        </p:nvSpPr>
        <p:spPr bwMode="auto">
          <a:xfrm>
            <a:off x="1174164" y="366534"/>
            <a:ext cx="550147" cy="64304"/>
          </a:xfrm>
          <a:prstGeom prst="rect">
            <a:avLst/>
          </a:prstGeom>
          <a:solidFill>
            <a:srgbClr val="0066AF"/>
          </a:solidFill>
          <a:ln w="3175">
            <a:solidFill>
              <a:srgbClr val="FFFFFF"/>
            </a:solidFill>
            <a:miter lim="800000"/>
            <a:headEnd/>
            <a:tailEnd/>
          </a:ln>
        </p:spPr>
        <p:txBody>
          <a:bodyPr lIns="19469" tIns="0" rIns="19469" bIns="0" anchor="ctr" anchorCtr="0">
            <a:noAutofit/>
          </a:bodyPr>
          <a:lstStyle/>
          <a:p>
            <a:pPr marL="0" marR="0" lvl="0" indent="0" algn="ctr" defTabSz="457106"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11"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rPr>
              <a:t>information agency</a:t>
            </a:r>
            <a:endParaRPr kumimoji="0" lang="ru-RU" sz="400" b="1" i="0" u="none" strike="noStrike" kern="1200" cap="none" spc="11" normalizeH="0" baseline="0" noProof="0" dirty="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22" name="Прямоугольник 21"/>
          <p:cNvSpPr/>
          <p:nvPr userDrawn="1"/>
        </p:nvSpPr>
        <p:spPr>
          <a:xfrm>
            <a:off x="372567" y="2552753"/>
            <a:ext cx="8398868" cy="23149"/>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marL="0" marR="0" lvl="0" indent="0" algn="ctr" defTabSz="457106"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Прямоугольник 22"/>
          <p:cNvSpPr/>
          <p:nvPr userDrawn="1"/>
        </p:nvSpPr>
        <p:spPr>
          <a:xfrm>
            <a:off x="-4561" y="4792245"/>
            <a:ext cx="9148561" cy="351256"/>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rtlCol="0" anchor="ctr"/>
          <a:lstStyle/>
          <a:p>
            <a:pPr marL="0" marR="0" lvl="0" indent="0" algn="ctr" defTabSz="457106"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24" name="Таблица 23"/>
          <p:cNvGraphicFramePr>
            <a:graphicFrameLocks noGrp="1"/>
          </p:cNvGraphicFramePr>
          <p:nvPr userDrawn="1"/>
        </p:nvGraphicFramePr>
        <p:xfrm>
          <a:off x="361015" y="4795474"/>
          <a:ext cx="8481111" cy="357009"/>
        </p:xfrm>
        <a:graphic>
          <a:graphicData uri="http://schemas.openxmlformats.org/drawingml/2006/table">
            <a:tbl>
              <a:tblPr firstRow="1" bandRow="1">
                <a:tableStyleId>{5C22544A-7EE6-4342-B048-85BDC9FD1C3A}</a:tableStyleId>
              </a:tblPr>
              <a:tblGrid>
                <a:gridCol w="4246029">
                  <a:extLst>
                    <a:ext uri="{9D8B030D-6E8A-4147-A177-3AD203B41FA5}">
                      <a16:colId xmlns:a16="http://schemas.microsoft.com/office/drawing/2014/main" val="20000"/>
                    </a:ext>
                  </a:extLst>
                </a:gridCol>
                <a:gridCol w="4235082">
                  <a:extLst>
                    <a:ext uri="{9D8B030D-6E8A-4147-A177-3AD203B41FA5}">
                      <a16:colId xmlns:a16="http://schemas.microsoft.com/office/drawing/2014/main" val="20001"/>
                    </a:ext>
                  </a:extLst>
                </a:gridCol>
              </a:tblGrid>
              <a:tr h="357009">
                <a:tc>
                  <a:txBody>
                    <a:bodyPr/>
                    <a:lstStyle/>
                    <a:p>
                      <a:pPr algn="l"/>
                      <a:r>
                        <a:rPr lang="ru-RU" sz="700" b="0" kern="1200" dirty="0">
                          <a:solidFill>
                            <a:srgbClr val="595959"/>
                          </a:solidFill>
                          <a:latin typeface="Roboto Condensed"/>
                          <a:ea typeface="+mn-ea"/>
                          <a:cs typeface="Roboto Condensed"/>
                        </a:rPr>
                        <a:t> </a:t>
                      </a:r>
                      <a:endParaRPr lang="en-US" sz="700" b="0" kern="1200" dirty="0">
                        <a:solidFill>
                          <a:srgbClr val="595959"/>
                        </a:solidFill>
                        <a:latin typeface="Roboto Condensed"/>
                        <a:ea typeface="+mn-ea"/>
                        <a:cs typeface="Roboto Condensed"/>
                      </a:endParaRPr>
                    </a:p>
                    <a:p>
                      <a:pPr algn="l"/>
                      <a:r>
                        <a:rPr lang="en-US" sz="600" b="0" i="0" dirty="0">
                          <a:solidFill>
                            <a:srgbClr val="595959"/>
                          </a:solidFill>
                          <a:latin typeface="Roboto Condensed" panose="02000000000000000000" pitchFamily="2" charset="0"/>
                          <a:ea typeface="Roboto Condensed" panose="02000000000000000000" pitchFamily="2" charset="0"/>
                          <a:cs typeface="Roboto Condensed" panose="02000000000000000000" pitchFamily="2" charset="0"/>
                        </a:rPr>
                        <a:t>www.infoline.spb.ru | www.advis.ru | +78123226848 | +74957727640</a:t>
                      </a:r>
                      <a:endParaRPr lang="ru-RU" sz="600" b="0" kern="1200" dirty="0">
                        <a:solidFill>
                          <a:srgbClr val="595959"/>
                        </a:solidFill>
                        <a:latin typeface="Roboto Condensed"/>
                        <a:ea typeface="+mn-ea"/>
                        <a:cs typeface="Roboto Condensed"/>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r"/>
                      <a:r>
                        <a:rPr lang="ru-RU" sz="700" b="0" kern="1200" dirty="0">
                          <a:solidFill>
                            <a:srgbClr val="595959"/>
                          </a:solidFill>
                          <a:latin typeface="Roboto Condensed"/>
                          <a:ea typeface="+mn-ea"/>
                          <a:cs typeface="Roboto Condensed"/>
                        </a:rPr>
                        <a:t>Подготовлено INFOLine в июле 2025 года</a:t>
                      </a:r>
                      <a:endParaRPr lang="en-US" sz="700" b="0" kern="1200" dirty="0">
                        <a:solidFill>
                          <a:srgbClr val="595959"/>
                        </a:solidFill>
                        <a:latin typeface="Roboto Condensed"/>
                        <a:ea typeface="+mn-ea"/>
                        <a:cs typeface="Roboto Condensed"/>
                      </a:endParaRPr>
                    </a:p>
                    <a:p>
                      <a:pPr algn="r"/>
                      <a:endParaRPr lang="ru-RU" sz="600" b="0" kern="1200" dirty="0">
                        <a:solidFill>
                          <a:srgbClr val="595959"/>
                        </a:solidFill>
                        <a:latin typeface="Roboto Condensed"/>
                        <a:ea typeface="+mn-ea"/>
                        <a:cs typeface="Roboto Condensed"/>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1" name="Прямоугольник 20">
            <a:hlinkClick r:id="rId2"/>
          </p:cNvPr>
          <p:cNvSpPr/>
          <p:nvPr userDrawn="1"/>
        </p:nvSpPr>
        <p:spPr>
          <a:xfrm>
            <a:off x="400547" y="4972634"/>
            <a:ext cx="651075"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6"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Прямоугольник 24">
            <a:hlinkClick r:id="rId3"/>
          </p:cNvPr>
          <p:cNvSpPr/>
          <p:nvPr userDrawn="1"/>
        </p:nvSpPr>
        <p:spPr>
          <a:xfrm>
            <a:off x="1065880" y="4972634"/>
            <a:ext cx="452876"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6"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Прямоугольник 26">
            <a:hlinkClick r:id="rId2"/>
          </p:cNvPr>
          <p:cNvSpPr/>
          <p:nvPr userDrawn="1"/>
        </p:nvSpPr>
        <p:spPr>
          <a:xfrm>
            <a:off x="8449072" y="4876993"/>
            <a:ext cx="325538" cy="10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6"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Номер слайда 6"/>
          <p:cNvSpPr txBox="1">
            <a:spLocks/>
          </p:cNvSpPr>
          <p:nvPr userDrawn="1"/>
        </p:nvSpPr>
        <p:spPr>
          <a:xfrm>
            <a:off x="7638281" y="4930994"/>
            <a:ext cx="1200033" cy="184873"/>
          </a:xfrm>
          <a:prstGeom prst="rect">
            <a:avLst/>
          </a:prstGeom>
        </p:spPr>
        <p:txBody>
          <a:bodyPr vert="horz" lIns="49451" tIns="24725" rIns="49451" bIns="24725"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94496" rtl="0" eaLnBrk="1" fontAlgn="auto" latinLnBrk="0" hangingPunct="1">
              <a:lnSpc>
                <a:spcPct val="100000"/>
              </a:lnSpc>
              <a:spcBef>
                <a:spcPts val="0"/>
              </a:spcBef>
              <a:spcAft>
                <a:spcPts val="0"/>
              </a:spcAft>
              <a:buClrTx/>
              <a:buSzTx/>
              <a:buFontTx/>
              <a:buNone/>
              <a:tabLst/>
              <a:defRPr/>
            </a:pPr>
            <a:r>
              <a:rPr kumimoji="0" lang="ru-RU" sz="600" b="0" i="0" u="none" strike="noStrike" kern="1200" cap="none" spc="0" normalizeH="0" baseline="0" noProof="0" dirty="0">
                <a:ln>
                  <a:noFill/>
                </a:ln>
                <a:solidFill>
                  <a:srgbClr val="595959"/>
                </a:solidFill>
                <a:effectLst/>
                <a:uLnTx/>
                <a:uFillTx/>
                <a:latin typeface="Roboto Condensed"/>
                <a:ea typeface="+mn-ea"/>
                <a:cs typeface="Roboto Condensed"/>
              </a:rPr>
              <a:t>Стр. </a:t>
            </a:r>
            <a:fld id="{1B73178A-CB72-4215-B155-5E40901466DA}" type="slidenum">
              <a:rPr kumimoji="0" lang="ru-RU" sz="600" b="0" i="0" u="none" strike="noStrike" kern="1200" cap="none" spc="0" normalizeH="0" baseline="0" noProof="0" smtClean="0">
                <a:ln>
                  <a:noFill/>
                </a:ln>
                <a:solidFill>
                  <a:srgbClr val="595959"/>
                </a:solidFill>
                <a:effectLst/>
                <a:uLnTx/>
                <a:uFillTx/>
                <a:latin typeface="Roboto Condensed"/>
                <a:ea typeface="+mn-ea"/>
                <a:cs typeface="Roboto Condensed"/>
              </a:rPr>
              <a:pPr marL="0" marR="0" lvl="0" indent="0" algn="r" defTabSz="494496" rtl="0" eaLnBrk="1" fontAlgn="auto" latinLnBrk="0" hangingPunct="1">
                <a:lnSpc>
                  <a:spcPct val="100000"/>
                </a:lnSpc>
                <a:spcBef>
                  <a:spcPts val="0"/>
                </a:spcBef>
                <a:spcAft>
                  <a:spcPts val="0"/>
                </a:spcAft>
                <a:buClrTx/>
                <a:buSzTx/>
                <a:buFontTx/>
                <a:buNone/>
                <a:tabLst/>
                <a:defRPr/>
              </a:pPr>
              <a:t>‹#›</a:t>
            </a:fld>
            <a:endParaRPr kumimoji="0" lang="ru-RU" sz="600" b="0" i="0" u="none" strike="noStrike" kern="1200" cap="none" spc="0" normalizeH="0" baseline="0" noProof="0" dirty="0">
              <a:ln>
                <a:noFill/>
              </a:ln>
              <a:solidFill>
                <a:srgbClr val="595959"/>
              </a:solidFill>
              <a:effectLst/>
              <a:uLnTx/>
              <a:uFillTx/>
              <a:latin typeface="Roboto Condensed"/>
              <a:ea typeface="+mn-ea"/>
              <a:cs typeface="Roboto Condensed"/>
            </a:endParaRPr>
          </a:p>
        </p:txBody>
      </p:sp>
    </p:spTree>
    <p:extLst>
      <p:ext uri="{BB962C8B-B14F-4D97-AF65-F5344CB8AC3E}">
        <p14:creationId xmlns:p14="http://schemas.microsoft.com/office/powerpoint/2010/main" val="58684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873519"/>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59" r:id="rId4"/>
    <p:sldLayoutId id="2147483743" r:id="rId5"/>
    <p:sldLayoutId id="2147483745" r:id="rId6"/>
    <p:sldLayoutId id="2147483870" r:id="rId7"/>
  </p:sldLayoutIdLst>
  <p:hf hdr="0" ftr="0" dt="0"/>
  <p:txStyles>
    <p:titleStyle>
      <a:lvl1pPr algn="ctr" defTabSz="457118" rtl="0" eaLnBrk="1" latinLnBrk="0" hangingPunct="1">
        <a:spcBef>
          <a:spcPct val="0"/>
        </a:spcBef>
        <a:buNone/>
        <a:defRPr sz="4400" kern="1200">
          <a:solidFill>
            <a:schemeClr val="tx1"/>
          </a:solidFill>
          <a:latin typeface="+mj-lt"/>
          <a:ea typeface="+mj-ea"/>
          <a:cs typeface="+mj-cs"/>
        </a:defRPr>
      </a:lvl1pPr>
    </p:titleStyle>
    <p:bodyStyle>
      <a:lvl1pPr marL="342838" indent="-342838" algn="l" defTabSz="457118" rtl="0" eaLnBrk="1" latinLnBrk="0" hangingPunct="1">
        <a:spcBef>
          <a:spcPct val="20000"/>
        </a:spcBef>
        <a:buFont typeface="Arial"/>
        <a:buChar char="•"/>
        <a:defRPr sz="3200" kern="1200">
          <a:solidFill>
            <a:schemeClr val="tx1"/>
          </a:solidFill>
          <a:latin typeface="+mn-lt"/>
          <a:ea typeface="+mn-ea"/>
          <a:cs typeface="+mn-cs"/>
        </a:defRPr>
      </a:lvl1pPr>
      <a:lvl2pPr marL="742816" indent="-285699" algn="l" defTabSz="457118" rtl="0" eaLnBrk="1" latinLnBrk="0" hangingPunct="1">
        <a:spcBef>
          <a:spcPct val="20000"/>
        </a:spcBef>
        <a:buFont typeface="Arial"/>
        <a:buChar char="–"/>
        <a:defRPr sz="2800" kern="1200">
          <a:solidFill>
            <a:schemeClr val="tx1"/>
          </a:solidFill>
          <a:latin typeface="+mn-lt"/>
          <a:ea typeface="+mn-ea"/>
          <a:cs typeface="+mn-cs"/>
        </a:defRPr>
      </a:lvl2pPr>
      <a:lvl3pPr marL="1142795" indent="-228559" algn="l" defTabSz="457118" rtl="0" eaLnBrk="1" latinLnBrk="0" hangingPunct="1">
        <a:spcBef>
          <a:spcPct val="20000"/>
        </a:spcBef>
        <a:buFont typeface="Arial"/>
        <a:buChar char="•"/>
        <a:defRPr sz="2400" kern="1200">
          <a:solidFill>
            <a:schemeClr val="tx1"/>
          </a:solidFill>
          <a:latin typeface="+mn-lt"/>
          <a:ea typeface="+mn-ea"/>
          <a:cs typeface="+mn-cs"/>
        </a:defRPr>
      </a:lvl3pPr>
      <a:lvl4pPr marL="1599913" indent="-228559" algn="l" defTabSz="457118" rtl="0" eaLnBrk="1" latinLnBrk="0" hangingPunct="1">
        <a:spcBef>
          <a:spcPct val="20000"/>
        </a:spcBef>
        <a:buFont typeface="Arial"/>
        <a:buChar char="–"/>
        <a:defRPr sz="2100" kern="1200">
          <a:solidFill>
            <a:schemeClr val="tx1"/>
          </a:solidFill>
          <a:latin typeface="+mn-lt"/>
          <a:ea typeface="+mn-ea"/>
          <a:cs typeface="+mn-cs"/>
        </a:defRPr>
      </a:lvl4pPr>
      <a:lvl5pPr marL="2057031" indent="-228559" algn="l" defTabSz="457118" rtl="0" eaLnBrk="1" latinLnBrk="0" hangingPunct="1">
        <a:spcBef>
          <a:spcPct val="20000"/>
        </a:spcBef>
        <a:buFont typeface="Arial"/>
        <a:buChar char="»"/>
        <a:defRPr sz="2100" kern="1200">
          <a:solidFill>
            <a:schemeClr val="tx1"/>
          </a:solidFill>
          <a:latin typeface="+mn-lt"/>
          <a:ea typeface="+mn-ea"/>
          <a:cs typeface="+mn-cs"/>
        </a:defRPr>
      </a:lvl5pPr>
      <a:lvl6pPr marL="2514149" indent="-228559" algn="l" defTabSz="457118" rtl="0" eaLnBrk="1" latinLnBrk="0" hangingPunct="1">
        <a:spcBef>
          <a:spcPct val="20000"/>
        </a:spcBef>
        <a:buFont typeface="Arial"/>
        <a:buChar char="•"/>
        <a:defRPr sz="2100" kern="1200">
          <a:solidFill>
            <a:schemeClr val="tx1"/>
          </a:solidFill>
          <a:latin typeface="+mn-lt"/>
          <a:ea typeface="+mn-ea"/>
          <a:cs typeface="+mn-cs"/>
        </a:defRPr>
      </a:lvl6pPr>
      <a:lvl7pPr marL="2971267" indent="-228559" algn="l" defTabSz="457118" rtl="0" eaLnBrk="1" latinLnBrk="0" hangingPunct="1">
        <a:spcBef>
          <a:spcPct val="20000"/>
        </a:spcBef>
        <a:buFont typeface="Arial"/>
        <a:buChar char="•"/>
        <a:defRPr sz="2100" kern="1200">
          <a:solidFill>
            <a:schemeClr val="tx1"/>
          </a:solidFill>
          <a:latin typeface="+mn-lt"/>
          <a:ea typeface="+mn-ea"/>
          <a:cs typeface="+mn-cs"/>
        </a:defRPr>
      </a:lvl7pPr>
      <a:lvl8pPr marL="3428386" indent="-228559" algn="l" defTabSz="457118" rtl="0" eaLnBrk="1" latinLnBrk="0" hangingPunct="1">
        <a:spcBef>
          <a:spcPct val="20000"/>
        </a:spcBef>
        <a:buFont typeface="Arial"/>
        <a:buChar char="•"/>
        <a:defRPr sz="2100" kern="1200">
          <a:solidFill>
            <a:schemeClr val="tx1"/>
          </a:solidFill>
          <a:latin typeface="+mn-lt"/>
          <a:ea typeface="+mn-ea"/>
          <a:cs typeface="+mn-cs"/>
        </a:defRPr>
      </a:lvl8pPr>
      <a:lvl9pPr marL="3885504" indent="-228559" algn="l" defTabSz="457118"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ru-RU"/>
      </a:defPPr>
      <a:lvl1pPr marL="0" algn="l" defTabSz="457118" rtl="0" eaLnBrk="1" latinLnBrk="0" hangingPunct="1">
        <a:defRPr sz="1800" kern="1200">
          <a:solidFill>
            <a:schemeClr val="tx1"/>
          </a:solidFill>
          <a:latin typeface="+mn-lt"/>
          <a:ea typeface="+mn-ea"/>
          <a:cs typeface="+mn-cs"/>
        </a:defRPr>
      </a:lvl1pPr>
      <a:lvl2pPr marL="457118" algn="l" defTabSz="457118" rtl="0" eaLnBrk="1" latinLnBrk="0" hangingPunct="1">
        <a:defRPr sz="1800" kern="1200">
          <a:solidFill>
            <a:schemeClr val="tx1"/>
          </a:solidFill>
          <a:latin typeface="+mn-lt"/>
          <a:ea typeface="+mn-ea"/>
          <a:cs typeface="+mn-cs"/>
        </a:defRPr>
      </a:lvl2pPr>
      <a:lvl3pPr marL="914236" algn="l" defTabSz="457118" rtl="0" eaLnBrk="1" latinLnBrk="0" hangingPunct="1">
        <a:defRPr sz="1800" kern="1200">
          <a:solidFill>
            <a:schemeClr val="tx1"/>
          </a:solidFill>
          <a:latin typeface="+mn-lt"/>
          <a:ea typeface="+mn-ea"/>
          <a:cs typeface="+mn-cs"/>
        </a:defRPr>
      </a:lvl3pPr>
      <a:lvl4pPr marL="1371354" algn="l" defTabSz="457118" rtl="0" eaLnBrk="1" latinLnBrk="0" hangingPunct="1">
        <a:defRPr sz="1800" kern="1200">
          <a:solidFill>
            <a:schemeClr val="tx1"/>
          </a:solidFill>
          <a:latin typeface="+mn-lt"/>
          <a:ea typeface="+mn-ea"/>
          <a:cs typeface="+mn-cs"/>
        </a:defRPr>
      </a:lvl4pPr>
      <a:lvl5pPr marL="1828472" algn="l" defTabSz="457118" rtl="0" eaLnBrk="1" latinLnBrk="0" hangingPunct="1">
        <a:defRPr sz="1800" kern="1200">
          <a:solidFill>
            <a:schemeClr val="tx1"/>
          </a:solidFill>
          <a:latin typeface="+mn-lt"/>
          <a:ea typeface="+mn-ea"/>
          <a:cs typeface="+mn-cs"/>
        </a:defRPr>
      </a:lvl5pPr>
      <a:lvl6pPr marL="2285590" algn="l" defTabSz="457118" rtl="0" eaLnBrk="1" latinLnBrk="0" hangingPunct="1">
        <a:defRPr sz="1800" kern="1200">
          <a:solidFill>
            <a:schemeClr val="tx1"/>
          </a:solidFill>
          <a:latin typeface="+mn-lt"/>
          <a:ea typeface="+mn-ea"/>
          <a:cs typeface="+mn-cs"/>
        </a:defRPr>
      </a:lvl6pPr>
      <a:lvl7pPr marL="2742709" algn="l" defTabSz="457118" rtl="0" eaLnBrk="1" latinLnBrk="0" hangingPunct="1">
        <a:defRPr sz="1800" kern="1200">
          <a:solidFill>
            <a:schemeClr val="tx1"/>
          </a:solidFill>
          <a:latin typeface="+mn-lt"/>
          <a:ea typeface="+mn-ea"/>
          <a:cs typeface="+mn-cs"/>
        </a:defRPr>
      </a:lvl7pPr>
      <a:lvl8pPr marL="3199827" algn="l" defTabSz="457118" rtl="0" eaLnBrk="1" latinLnBrk="0" hangingPunct="1">
        <a:defRPr sz="1800" kern="1200">
          <a:solidFill>
            <a:schemeClr val="tx1"/>
          </a:solidFill>
          <a:latin typeface="+mn-lt"/>
          <a:ea typeface="+mn-ea"/>
          <a:cs typeface="+mn-cs"/>
        </a:defRPr>
      </a:lvl8pPr>
      <a:lvl9pPr marL="3656944" algn="l" defTabSz="4571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https://www.metro-cc.ru/-/media/RU-Metro/image/about-metro/metro-cash-and-carry-logo.jpg?la=ru-RU" TargetMode="External"/><Relationship Id="rId13" Type="http://schemas.openxmlformats.org/officeDocument/2006/relationships/hyperlink" Target="https://arosa.ru/logistics/" TargetMode="External"/><Relationship Id="rId3" Type="http://schemas.openxmlformats.org/officeDocument/2006/relationships/chart" Target="../charts/chart7.xml"/><Relationship Id="rId7" Type="http://schemas.openxmlformats.org/officeDocument/2006/relationships/image" Target="../media/image27.jpeg"/><Relationship Id="rId12" Type="http://schemas.openxmlformats.org/officeDocument/2006/relationships/hyperlink" Target="http://www.magnit-info.ru/" TargetMode="External"/><Relationship Id="rId17" Type="http://schemas.openxmlformats.org/officeDocument/2006/relationships/image" Target="../media/image31.png"/><Relationship Id="rId2" Type="http://schemas.openxmlformats.org/officeDocument/2006/relationships/notesSlide" Target="../notesSlides/notesSlide9.xml"/><Relationship Id="rId16"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hyperlink" Target="http://www.auchan.ru/" TargetMode="External"/><Relationship Id="rId5" Type="http://schemas.openxmlformats.org/officeDocument/2006/relationships/image" Target="../media/image25.png"/><Relationship Id="rId15" Type="http://schemas.openxmlformats.org/officeDocument/2006/relationships/image" Target="../media/image29.png"/><Relationship Id="rId10" Type="http://schemas.openxmlformats.org/officeDocument/2006/relationships/hyperlink" Target="https://www.metro-cc.ru/" TargetMode="External"/><Relationship Id="rId4" Type="http://schemas.openxmlformats.org/officeDocument/2006/relationships/chart" Target="../charts/chart8.xml"/><Relationship Id="rId9" Type="http://schemas.openxmlformats.org/officeDocument/2006/relationships/hyperlink" Target="https://lenta.com/" TargetMode="External"/><Relationship Id="rId1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3.png"/><Relationship Id="rId7"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hyperlink" Target="OZON.ru" TargetMode="External"/><Relationship Id="rId3" Type="http://schemas.openxmlformats.org/officeDocument/2006/relationships/chart" Target="../charts/chart9.xml"/><Relationship Id="rId7" Type="http://schemas.openxmlformats.org/officeDocument/2006/relationships/hyperlink" Target="kuper.ru"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hart" Target="../charts/chart10.xml"/><Relationship Id="rId5" Type="http://schemas.openxmlformats.org/officeDocument/2006/relationships/hyperlink" Target="https://infoline.spb.ru/shop/issledovaniya-rynkov/page.php?ID=291156" TargetMode="External"/><Relationship Id="rId4" Type="http://schemas.openxmlformats.org/officeDocument/2006/relationships/image" Target="../media/image12.png"/><Relationship Id="rId9" Type="http://schemas.openxmlformats.org/officeDocument/2006/relationships/hyperlink" Target="WildBerries.ru"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2.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4.xml"/><Relationship Id="rId11" Type="http://schemas.openxmlformats.org/officeDocument/2006/relationships/image" Target="../media/image44.png"/><Relationship Id="rId5" Type="http://schemas.openxmlformats.org/officeDocument/2006/relationships/diagramLayout" Target="../diagrams/layout4.xml"/><Relationship Id="rId10" Type="http://schemas.openxmlformats.org/officeDocument/2006/relationships/image" Target="../media/image43.png"/><Relationship Id="rId4" Type="http://schemas.openxmlformats.org/officeDocument/2006/relationships/diagramData" Target="../diagrams/data4.xml"/><Relationship Id="rId9" Type="http://schemas.openxmlformats.org/officeDocument/2006/relationships/hyperlink" Target="https://infoline.spb.ru/shop/issledovaniya-rynkov/page.php?ID=281513"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hyperlink" Target="http://infoline.spb.ru/shop/periodicheskie-obzory/page.php?ID=156755" TargetMode="External"/><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infoline.spb.ru/shop/issledovaniya-rynkov/page.php?ID=271846" TargetMode="External"/><Relationship Id="rId5" Type="http://schemas.openxmlformats.org/officeDocument/2006/relationships/image" Target="../media/image46.png"/><Relationship Id="rId4" Type="http://schemas.openxmlformats.org/officeDocument/2006/relationships/hyperlink" Target="http://infoline.spb.ru/shop/periodicheskie-obzory/page.php?ID=156769" TargetMode="Externa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10.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image" Target="../media/image48.png"/><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hyperlink" Target="https://infoline.spb.ru/shop/issledovaniya-rynkov/page.php?ID=276663" TargetMode="External"/><Relationship Id="rId7" Type="http://schemas.openxmlformats.org/officeDocument/2006/relationships/diagramQuickStyle" Target="../diagrams/quickStyle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10.png"/><Relationship Id="rId4" Type="http://schemas.openxmlformats.org/officeDocument/2006/relationships/image" Target="../media/image49.png"/><Relationship Id="rId9" Type="http://schemas.microsoft.com/office/2007/relationships/diagramDrawing" Target="../diagrams/drawing8.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9.png"/><Relationship Id="rId4" Type="http://schemas.openxmlformats.org/officeDocument/2006/relationships/diagramLayout" Target="../diagrams/layout9.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diagramDrawing" Target="../diagrams/drawing1.xml"/><Relationship Id="rId18" Type="http://schemas.openxmlformats.org/officeDocument/2006/relationships/image" Target="../media/image7.png"/><Relationship Id="rId3" Type="http://schemas.openxmlformats.org/officeDocument/2006/relationships/hyperlink" Target="https://infoline.spb.ru/shop/issledovaniya-rynkov/page.php?ID=282378" TargetMode="External"/><Relationship Id="rId21" Type="http://schemas.openxmlformats.org/officeDocument/2006/relationships/image" Target="../media/image8.png"/><Relationship Id="rId7" Type="http://schemas.openxmlformats.org/officeDocument/2006/relationships/hyperlink" Target="https://infoline.spb.ru/shop/tematicheskie-novosti/" TargetMode="External"/><Relationship Id="rId12" Type="http://schemas.openxmlformats.org/officeDocument/2006/relationships/diagramColors" Target="../diagrams/colors1.xml"/><Relationship Id="rId17" Type="http://schemas.openxmlformats.org/officeDocument/2006/relationships/hyperlink" Target="https://infoline.spb.ru/shop/issledovaniya-rynkov/page.php?ID=283018" TargetMode="External"/><Relationship Id="rId2" Type="http://schemas.openxmlformats.org/officeDocument/2006/relationships/notesSlide" Target="../notesSlides/notesSlide2.xml"/><Relationship Id="rId16" Type="http://schemas.openxmlformats.org/officeDocument/2006/relationships/image" Target="../media/image6.png"/><Relationship Id="rId20" Type="http://schemas.openxmlformats.org/officeDocument/2006/relationships/hyperlink" Target="https://infoline.spb.ru/shop/issledovaniya-rynkov/page.php?ID=281513" TargetMode="Externa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diagramQuickStyle" Target="../diagrams/quickStyle1.xml"/><Relationship Id="rId5" Type="http://schemas.openxmlformats.org/officeDocument/2006/relationships/hyperlink" Target="https://infoline.spb.ru/shop/issledovaniya-rynkov/page.php?ID=283023&amp;sphrase_id=305347" TargetMode="External"/><Relationship Id="rId15" Type="http://schemas.openxmlformats.org/officeDocument/2006/relationships/hyperlink" Target="https://infoline.spb.ru/shop/issledovaniya-rynkov/page.php?ID=283017" TargetMode="External"/><Relationship Id="rId10" Type="http://schemas.openxmlformats.org/officeDocument/2006/relationships/diagramLayout" Target="../diagrams/layout1.xml"/><Relationship Id="rId19" Type="http://schemas.openxmlformats.org/officeDocument/2006/relationships/hyperlink" Target="https://infoline.spb.ru/shop/bazy-i-reestry-kompaniy/page.php?ID=291152" TargetMode="External"/><Relationship Id="rId4" Type="http://schemas.openxmlformats.org/officeDocument/2006/relationships/image" Target="../media/image2.png"/><Relationship Id="rId9" Type="http://schemas.openxmlformats.org/officeDocument/2006/relationships/diagramData" Target="../diagrams/data1.xml"/><Relationship Id="rId14" Type="http://schemas.openxmlformats.org/officeDocument/2006/relationships/image" Target="../media/image5.png"/><Relationship Id="rId22"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4.jpg"/><Relationship Id="rId12"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3.jp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hyperlink" Target="https://kp.infoline.spb.ru/pub/form/23_anketa_potentsialnogo_klienta/r5swr1/" TargetMode="External"/><Relationship Id="rId4" Type="http://schemas.openxmlformats.org/officeDocument/2006/relationships/image" Target="../media/image51.png"/><Relationship Id="rId9" Type="http://schemas.openxmlformats.org/officeDocument/2006/relationships/image" Target="../media/image56.jpg"/><Relationship Id="rId1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hyperlink" Target="https://infoline.spb.ru/shop/tematicheskie-novosti/page.php?ID=1241" TargetMode="External"/><Relationship Id="rId13" Type="http://schemas.openxmlformats.org/officeDocument/2006/relationships/hyperlink" Target="mailto:retail@infoline.spb.ru?subject=&#1055;&#1086;&#1083;&#1091;&#1095;&#1080;&#1090;&#1100;%20&#1090;&#1077;&#1089;&#1090;&#1086;&#1074;&#1086;&#1077;%20&#1086;&#1073;&#1089;&#1083;&#1091;&#1078;&#1080;&#1074;&#1072;&#1085;&#1080;&#1077;%20&#1058;&#1053;%20(&#1087;&#1088;&#1077;&#1079;&#1077;&#1085;&#1090;&#1072;&#1094;&#1080;&#1103;%20&#1087;&#1088;&#1086;&#1076;&#1091;&#1082;&#1090;&#1086;&#1074;)" TargetMode="External"/><Relationship Id="rId3" Type="http://schemas.openxmlformats.org/officeDocument/2006/relationships/image" Target="../media/image62.png"/><Relationship Id="rId7" Type="http://schemas.openxmlformats.org/officeDocument/2006/relationships/hyperlink" Target="http://infoline.spb.ru/shop/tematicheskie-novosti/page.php?ID=22118" TargetMode="External"/><Relationship Id="rId12" Type="http://schemas.openxmlformats.org/officeDocument/2006/relationships/hyperlink" Target="https://infoline.spb.ru/shop/tematicheskie-novosti/page.php?ID=1255" TargetMode="External"/><Relationship Id="rId2" Type="http://schemas.openxmlformats.org/officeDocument/2006/relationships/notesSlide" Target="../notesSlides/notesSlide19.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hyperlink" Target="http://infoline.spb.ru/shop/tematicheskie-novosti/page.php?ID=22121" TargetMode="External"/><Relationship Id="rId11" Type="http://schemas.openxmlformats.org/officeDocument/2006/relationships/hyperlink" Target="http://infoline.spb.ru/shop/tematicheskie-novosti/page.php?ID=22132" TargetMode="External"/><Relationship Id="rId5" Type="http://schemas.openxmlformats.org/officeDocument/2006/relationships/hyperlink" Target="http://infoline.spb.ru/shop/tematicheskie-novosti/page.php?ID=22120" TargetMode="External"/><Relationship Id="rId15" Type="http://schemas.openxmlformats.org/officeDocument/2006/relationships/image" Target="../media/image10.png"/><Relationship Id="rId10" Type="http://schemas.openxmlformats.org/officeDocument/2006/relationships/hyperlink" Target="http://infoline.spb.ru/shop/tematicheskie-novosti/page.php?ID=22073" TargetMode="External"/><Relationship Id="rId4" Type="http://schemas.openxmlformats.org/officeDocument/2006/relationships/hyperlink" Target="http://infoline.spb.ru/shop/tematicheskie-novosti/page.php?ID=70876" TargetMode="External"/><Relationship Id="rId9" Type="http://schemas.openxmlformats.org/officeDocument/2006/relationships/hyperlink" Target="http://infoline.spb.ru/shop/tematicheskie-novosti/page.php?ID=165038" TargetMode="External"/><Relationship Id="rId1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hyperlink" Target="mailto:retail@infoline.spb.ru?subject=&#1055;&#1088;&#1080;&#1089;&#1083;&#1072;&#1090;&#1100;%20&#1072;&#1085;&#1082;&#1077;&#1090;&#1091;%20&#1085;&#1072;%20&#1080;&#1085;&#1076;&#1080;&#1074;&#1080;&#1076;&#1091;&#1072;&#1083;&#1100;&#1085;&#1099;&#1081;%20&#1084;&#1086;&#1085;&#1080;&#1090;&#1086;&#1088;&#1080;&#1085;&#1075;%20&#1057;&#1052;&#1048;%20(&#1087;&#1088;&#1077;&#1079;&#1077;&#1085;&#1090;&#1072;&#1094;&#1080;&#1103;%20&#1080;&#1085;&#1092;&#1086;&#1088;&#1084;&#1072;&#1094;&#1080;&#1086;&#1085;&#1085;&#1099;&#1093;%20&#1087;&#1088;&#1086;&#1076;&#1091;&#1082;&#1090;&#1086;&#1074;)" TargetMode="External"/><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10.png"/><Relationship Id="rId5" Type="http://schemas.openxmlformats.org/officeDocument/2006/relationships/diagramQuickStyle" Target="../diagrams/quickStyle10.xml"/><Relationship Id="rId10" Type="http://schemas.openxmlformats.org/officeDocument/2006/relationships/image" Target="../media/image63.png"/><Relationship Id="rId4" Type="http://schemas.openxmlformats.org/officeDocument/2006/relationships/diagramLayout" Target="../diagrams/layout10.xm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hyperlink" Target="https://infoline.spb.ru/shop/issledovaniya-rynkov/page.php?ID=204713" TargetMode="External"/><Relationship Id="rId18" Type="http://schemas.openxmlformats.org/officeDocument/2006/relationships/image" Target="../media/image72.jpeg"/><Relationship Id="rId3" Type="http://schemas.openxmlformats.org/officeDocument/2006/relationships/hyperlink" Target="https://infoline.spb.ru/shop/issledovaniya-rynkov/page.php?ID=204724" TargetMode="External"/><Relationship Id="rId7" Type="http://schemas.openxmlformats.org/officeDocument/2006/relationships/hyperlink" Target="https://infoline.spb.ru/shop/issledovaniya-rynkov/page.php?ID=204714" TargetMode="External"/><Relationship Id="rId12" Type="http://schemas.openxmlformats.org/officeDocument/2006/relationships/hyperlink" Target="https://infoline.spb.ru/shop/issledovaniya-rynkov/page.php?ID=204722" TargetMode="External"/><Relationship Id="rId17" Type="http://schemas.openxmlformats.org/officeDocument/2006/relationships/image" Target="../media/image71.png"/><Relationship Id="rId2" Type="http://schemas.openxmlformats.org/officeDocument/2006/relationships/notesSlide" Target="../notesSlides/notesSlide21.xml"/><Relationship Id="rId16"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hyperlink" Target="https://infoline.spb.ru/shop/issledovaniya-rynkov/page.php?ID=206648" TargetMode="External"/><Relationship Id="rId5" Type="http://schemas.openxmlformats.org/officeDocument/2006/relationships/hyperlink" Target="https://infoline.spb.ru/shop/issledovaniya-rynkov/page.php?ID=205423" TargetMode="External"/><Relationship Id="rId15" Type="http://schemas.openxmlformats.org/officeDocument/2006/relationships/image" Target="../media/image69.png"/><Relationship Id="rId10" Type="http://schemas.openxmlformats.org/officeDocument/2006/relationships/hyperlink" Target="https://infoline.spb.ru/shop/issledovaniya-rynkov/page.php?ID=204913" TargetMode="External"/><Relationship Id="rId4" Type="http://schemas.openxmlformats.org/officeDocument/2006/relationships/image" Target="../media/image65.png"/><Relationship Id="rId9" Type="http://schemas.openxmlformats.org/officeDocument/2006/relationships/hyperlink" Target="https://infoline.spb.ru/shop/issledovaniya-rynkov/page.php?ID=206647" TargetMode="External"/><Relationship Id="rId14" Type="http://schemas.openxmlformats.org/officeDocument/2006/relationships/image" Target="../media/image68.png"/></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api.whatsapp.com/send?phone=971524183664" TargetMode="External"/><Relationship Id="rId3" Type="http://schemas.openxmlformats.org/officeDocument/2006/relationships/hyperlink" Target="http://www.infoline.spb.ru/" TargetMode="External"/><Relationship Id="rId7" Type="http://schemas.openxmlformats.org/officeDocument/2006/relationships/hyperlink" Target="https://api.whatsapp.com/send?phone=77478230289"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mailto:info@info2b.kz" TargetMode="External"/><Relationship Id="rId11" Type="http://schemas.openxmlformats.org/officeDocument/2006/relationships/image" Target="../media/image75.png"/><Relationship Id="rId5" Type="http://schemas.openxmlformats.org/officeDocument/2006/relationships/hyperlink" Target="mailto:mail@infoline.spb.ru" TargetMode="External"/><Relationship Id="rId10" Type="http://schemas.openxmlformats.org/officeDocument/2006/relationships/image" Target="../media/image74.png"/><Relationship Id="rId4" Type="http://schemas.openxmlformats.org/officeDocument/2006/relationships/hyperlink" Target="http://www.info2b.kz/" TargetMode="External"/><Relationship Id="rId9" Type="http://schemas.openxmlformats.org/officeDocument/2006/relationships/hyperlink" Target="https://t.me/INFOLine_auto_Bot" TargetMode="Externa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9.png"/><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9.xml"/><Relationship Id="rId18" Type="http://schemas.openxmlformats.org/officeDocument/2006/relationships/slide" Target="slide23.xml"/><Relationship Id="rId3" Type="http://schemas.openxmlformats.org/officeDocument/2006/relationships/slide" Target="slide6.xml"/><Relationship Id="rId21" Type="http://schemas.openxmlformats.org/officeDocument/2006/relationships/image" Target="../media/image18.png"/><Relationship Id="rId7" Type="http://schemas.openxmlformats.org/officeDocument/2006/relationships/slide" Target="slide12.xml"/><Relationship Id="rId12" Type="http://schemas.openxmlformats.org/officeDocument/2006/relationships/slide" Target="slide18.xml"/><Relationship Id="rId17" Type="http://schemas.openxmlformats.org/officeDocument/2006/relationships/slide" Target="slide22.xml"/><Relationship Id="rId2" Type="http://schemas.openxmlformats.org/officeDocument/2006/relationships/notesSlide" Target="../notesSlides/notesSlide5.xml"/><Relationship Id="rId16" Type="http://schemas.openxmlformats.org/officeDocument/2006/relationships/slide" Target="slide21.xml"/><Relationship Id="rId20" Type="http://schemas.openxmlformats.org/officeDocument/2006/relationships/slide" Target="slide25.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17.xml"/><Relationship Id="rId5" Type="http://schemas.openxmlformats.org/officeDocument/2006/relationships/slide" Target="slide10.xml"/><Relationship Id="rId15" Type="http://schemas.openxmlformats.org/officeDocument/2006/relationships/slide" Target="slide26.xml"/><Relationship Id="rId10" Type="http://schemas.openxmlformats.org/officeDocument/2006/relationships/slide" Target="slide16.xml"/><Relationship Id="rId19" Type="http://schemas.openxmlformats.org/officeDocument/2006/relationships/slide" Target="slide24.xml"/><Relationship Id="rId4" Type="http://schemas.openxmlformats.org/officeDocument/2006/relationships/slide" Target="slide9.xml"/><Relationship Id="rId9" Type="http://schemas.openxmlformats.org/officeDocument/2006/relationships/slide" Target="slide15.xml"/><Relationship Id="rId14" Type="http://schemas.openxmlformats.org/officeDocument/2006/relationships/slide" Target="slide20.xml"/><Relationship Id="rId22"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hyperlink" Target="https://www.r-ulybka.ru/" TargetMode="External"/><Relationship Id="rId3" Type="http://schemas.openxmlformats.org/officeDocument/2006/relationships/image" Target="../media/image12.png"/><Relationship Id="rId7" Type="http://schemas.openxmlformats.org/officeDocument/2006/relationships/hyperlink" Target="https://lenta.co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magnit.com/ru/" TargetMode="External"/><Relationship Id="rId11" Type="http://schemas.openxmlformats.org/officeDocument/2006/relationships/hyperlink" Target="https://krasnoeibeloe.ru/" TargetMode="External"/><Relationship Id="rId5" Type="http://schemas.openxmlformats.org/officeDocument/2006/relationships/chart" Target="../charts/chart2.xml"/><Relationship Id="rId10" Type="http://schemas.openxmlformats.org/officeDocument/2006/relationships/hyperlink" Target="http://www.x5.ru/" TargetMode="External"/><Relationship Id="rId4" Type="http://schemas.openxmlformats.org/officeDocument/2006/relationships/chart" Target="../charts/chart1.xml"/><Relationship Id="rId9" Type="http://schemas.openxmlformats.org/officeDocument/2006/relationships/hyperlink" Target="https://cosmetic.magnit.ru/"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1072;&#1074;&#1086;&#1082;&#1072;&#1076;&#1086;.&#1088;&#1092;/" TargetMode="External"/><Relationship Id="rId3" Type="http://schemas.openxmlformats.org/officeDocument/2006/relationships/chart" Target="../charts/chart3.xml"/><Relationship Id="rId7" Type="http://schemas.openxmlformats.org/officeDocument/2006/relationships/hyperlink" Target="https://myfasol.ru/"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ww.x5.ru/ru/partners/okolo/" TargetMode="External"/><Relationship Id="rId11" Type="http://schemas.openxmlformats.org/officeDocument/2006/relationships/chart" Target="../charts/chart4.xml"/><Relationship Id="rId5" Type="http://schemas.openxmlformats.org/officeDocument/2006/relationships/hyperlink" Target="https://magnit-info.ru/" TargetMode="External"/><Relationship Id="rId10" Type="http://schemas.openxmlformats.org/officeDocument/2006/relationships/hyperlink" Target="https://www.magnit.com/ru/media/media-bank/diskaunter-moya-tsena/" TargetMode="External"/><Relationship Id="rId4" Type="http://schemas.openxmlformats.org/officeDocument/2006/relationships/image" Target="../media/image12.png"/><Relationship Id="rId9" Type="http://schemas.openxmlformats.org/officeDocument/2006/relationships/hyperlink" Target="https://chizhik.club/"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perekrestok.ru/" TargetMode="External"/><Relationship Id="rId13" Type="http://schemas.openxmlformats.org/officeDocument/2006/relationships/hyperlink" Target="https://krasnoeibeloe.ru/" TargetMode="External"/><Relationship Id="rId3" Type="http://schemas.openxmlformats.org/officeDocument/2006/relationships/image" Target="../media/image12.png"/><Relationship Id="rId7" Type="http://schemas.openxmlformats.org/officeDocument/2006/relationships/hyperlink" Target="https://5ka.ru/" TargetMode="External"/><Relationship Id="rId12" Type="http://schemas.openxmlformats.org/officeDocument/2006/relationships/hyperlink" Target="https://dixy.ru/"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www.x5.ru/" TargetMode="External"/><Relationship Id="rId11" Type="http://schemas.openxmlformats.org/officeDocument/2006/relationships/hyperlink" Target="https://www.magnit.com/ru/media/media-bank/diskaunter-moya-tsena/" TargetMode="External"/><Relationship Id="rId5" Type="http://schemas.openxmlformats.org/officeDocument/2006/relationships/chart" Target="../charts/chart6.xml"/><Relationship Id="rId10" Type="http://schemas.openxmlformats.org/officeDocument/2006/relationships/hyperlink" Target="https://www.magnit.com/ru/" TargetMode="External"/><Relationship Id="rId4" Type="http://schemas.openxmlformats.org/officeDocument/2006/relationships/chart" Target="../charts/chart5.xml"/><Relationship Id="rId9" Type="http://schemas.openxmlformats.org/officeDocument/2006/relationships/hyperlink" Target="https://chizhik.club/" TargetMode="External"/><Relationship Id="rId14" Type="http://schemas.openxmlformats.org/officeDocument/2006/relationships/hyperlink" Target="https://bristol.ru/"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ashvancouver.com/wp-content/uploads/2016/03/61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3999" cy="3866900"/>
          </a:xfrm>
          <a:prstGeom prst="rect">
            <a:avLst/>
          </a:prstGeom>
          <a:noFill/>
          <a:extLst>
            <a:ext uri="{909E8E84-426E-40DD-AFC4-6F175D3DCCD1}">
              <a14:hiddenFill xmlns:a14="http://schemas.microsoft.com/office/drawing/2010/main">
                <a:solidFill>
                  <a:srgbClr val="FFFFFF"/>
                </a:solidFill>
              </a14:hiddenFill>
            </a:ext>
          </a:extLst>
        </p:spPr>
      </p:pic>
      <p:sp>
        <p:nvSpPr>
          <p:cNvPr id="28" name="Прямоугольник 27"/>
          <p:cNvSpPr/>
          <p:nvPr/>
        </p:nvSpPr>
        <p:spPr>
          <a:xfrm>
            <a:off x="2364" y="1882"/>
            <a:ext cx="3541712" cy="1279051"/>
          </a:xfrm>
          <a:prstGeom prst="rect">
            <a:avLst/>
          </a:prstGeom>
          <a:solidFill>
            <a:srgbClr val="92D05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srgbClr val="00B050"/>
              </a:solidFill>
            </a:endParaRPr>
          </a:p>
        </p:txBody>
      </p:sp>
      <p:sp>
        <p:nvSpPr>
          <p:cNvPr id="47" name="Прямоугольник 46"/>
          <p:cNvSpPr/>
          <p:nvPr/>
        </p:nvSpPr>
        <p:spPr>
          <a:xfrm>
            <a:off x="2385" y="2573481"/>
            <a:ext cx="3541712" cy="1293421"/>
          </a:xfrm>
          <a:prstGeom prst="rect">
            <a:avLst/>
          </a:prstGeom>
          <a:solidFill>
            <a:srgbClr val="92D05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8" name="Прямоугольник 47"/>
          <p:cNvSpPr/>
          <p:nvPr/>
        </p:nvSpPr>
        <p:spPr>
          <a:xfrm>
            <a:off x="2749" y="1280933"/>
            <a:ext cx="3541712" cy="1293421"/>
          </a:xfrm>
          <a:prstGeom prst="rect">
            <a:avLst/>
          </a:prstGeom>
          <a:solidFill>
            <a:srgbClr val="92C850">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49" name="Прямоугольник 48"/>
          <p:cNvSpPr/>
          <p:nvPr/>
        </p:nvSpPr>
        <p:spPr>
          <a:xfrm>
            <a:off x="5604651" y="1882"/>
            <a:ext cx="3541712" cy="1280111"/>
          </a:xfrm>
          <a:prstGeom prst="rect">
            <a:avLst/>
          </a:prstGeom>
          <a:solidFill>
            <a:srgbClr val="92C850">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0" name="Прямоугольник 49"/>
          <p:cNvSpPr/>
          <p:nvPr/>
        </p:nvSpPr>
        <p:spPr>
          <a:xfrm>
            <a:off x="5598550" y="2573481"/>
            <a:ext cx="3541712" cy="1293421"/>
          </a:xfrm>
          <a:prstGeom prst="rect">
            <a:avLst/>
          </a:prstGeom>
          <a:solidFill>
            <a:srgbClr val="92C850">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1" name="Прямоугольник 50"/>
          <p:cNvSpPr/>
          <p:nvPr/>
        </p:nvSpPr>
        <p:spPr>
          <a:xfrm>
            <a:off x="5605036" y="1281993"/>
            <a:ext cx="3541712" cy="1293421"/>
          </a:xfrm>
          <a:prstGeom prst="rect">
            <a:avLst/>
          </a:prstGeom>
          <a:solidFill>
            <a:srgbClr val="92C85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2" name="Прямоугольник 51"/>
          <p:cNvSpPr/>
          <p:nvPr/>
        </p:nvSpPr>
        <p:spPr>
          <a:xfrm>
            <a:off x="3544076" y="1881"/>
            <a:ext cx="2060575" cy="1277836"/>
          </a:xfrm>
          <a:prstGeom prst="rect">
            <a:avLst/>
          </a:prstGeom>
          <a:solidFill>
            <a:srgbClr val="92C85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3" name="Прямоугольник 52"/>
          <p:cNvSpPr/>
          <p:nvPr/>
        </p:nvSpPr>
        <p:spPr>
          <a:xfrm>
            <a:off x="3537976" y="2570119"/>
            <a:ext cx="2060575" cy="1293421"/>
          </a:xfrm>
          <a:prstGeom prst="rect">
            <a:avLst/>
          </a:prstGeom>
          <a:solidFill>
            <a:srgbClr val="92C850">
              <a:alpha val="8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54" name="Прямоугольник 53"/>
          <p:cNvSpPr/>
          <p:nvPr/>
        </p:nvSpPr>
        <p:spPr>
          <a:xfrm>
            <a:off x="3544461" y="1279718"/>
            <a:ext cx="2060575" cy="1293421"/>
          </a:xfrm>
          <a:prstGeom prst="rect">
            <a:avLst/>
          </a:prstGeom>
          <a:solidFill>
            <a:srgbClr val="92C850">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10" name="Прямоугольник 9"/>
          <p:cNvSpPr/>
          <p:nvPr/>
        </p:nvSpPr>
        <p:spPr>
          <a:xfrm>
            <a:off x="1" y="2515108"/>
            <a:ext cx="1809974" cy="80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911" dirty="0"/>
          </a:p>
        </p:txBody>
      </p:sp>
      <p:sp>
        <p:nvSpPr>
          <p:cNvPr id="13" name="TextBox 12"/>
          <p:cNvSpPr txBox="1"/>
          <p:nvPr/>
        </p:nvSpPr>
        <p:spPr>
          <a:xfrm>
            <a:off x="3909217" y="930556"/>
            <a:ext cx="4867268" cy="279307"/>
          </a:xfrm>
          <a:prstGeom prst="rect">
            <a:avLst/>
          </a:prstGeom>
          <a:noFill/>
        </p:spPr>
        <p:txBody>
          <a:bodyPr wrap="square" rtlCol="0">
            <a:spAutoFit/>
          </a:bodyPr>
          <a:lstStyle/>
          <a:p>
            <a:pPr marL="364527"/>
            <a:r>
              <a:rPr lang="en-US" sz="1215" spc="1114" dirty="0">
                <a:solidFill>
                  <a:schemeClr val="bg1"/>
                </a:solidFill>
                <a:latin typeface="Roboto Condensed"/>
                <a:cs typeface="Roboto Condensed"/>
              </a:rPr>
              <a:t> </a:t>
            </a:r>
            <a:endParaRPr lang="ru-RU" sz="1215" spc="1114" dirty="0">
              <a:solidFill>
                <a:schemeClr val="bg1"/>
              </a:solidFill>
              <a:latin typeface="Roboto Condensed"/>
              <a:cs typeface="Roboto Condensed"/>
            </a:endParaRPr>
          </a:p>
        </p:txBody>
      </p:sp>
      <p:sp>
        <p:nvSpPr>
          <p:cNvPr id="15" name="Freeform 15"/>
          <p:cNvSpPr>
            <a:spLocks noEditPoints="1"/>
          </p:cNvSpPr>
          <p:nvPr/>
        </p:nvSpPr>
        <p:spPr bwMode="auto">
          <a:xfrm>
            <a:off x="1770472" y="4037179"/>
            <a:ext cx="370322" cy="580172"/>
          </a:xfrm>
          <a:custGeom>
            <a:avLst/>
            <a:gdLst>
              <a:gd name="T0" fmla="*/ 2147483647 w 89"/>
              <a:gd name="T1" fmla="*/ 2147483647 h 139"/>
              <a:gd name="T2" fmla="*/ 2147483647 w 89"/>
              <a:gd name="T3" fmla="*/ 2147483647 h 139"/>
              <a:gd name="T4" fmla="*/ 2147483647 w 89"/>
              <a:gd name="T5" fmla="*/ 2147483647 h 139"/>
              <a:gd name="T6" fmla="*/ 2147483647 w 89"/>
              <a:gd name="T7" fmla="*/ 2147483647 h 139"/>
              <a:gd name="T8" fmla="*/ 2147483647 w 89"/>
              <a:gd name="T9" fmla="*/ 2147483647 h 139"/>
              <a:gd name="T10" fmla="*/ 2147483647 w 89"/>
              <a:gd name="T11" fmla="*/ 2147483647 h 139"/>
              <a:gd name="T12" fmla="*/ 2147483647 w 89"/>
              <a:gd name="T13" fmla="*/ 2147483647 h 139"/>
              <a:gd name="T14" fmla="*/ 2147483647 w 89"/>
              <a:gd name="T15" fmla="*/ 2147483647 h 139"/>
              <a:gd name="T16" fmla="*/ 2147483647 w 89"/>
              <a:gd name="T17" fmla="*/ 0 h 139"/>
              <a:gd name="T18" fmla="*/ 0 w 89"/>
              <a:gd name="T19" fmla="*/ 2147483647 h 139"/>
              <a:gd name="T20" fmla="*/ 0 w 89"/>
              <a:gd name="T21" fmla="*/ 2147483647 h 139"/>
              <a:gd name="T22" fmla="*/ 2147483647 w 89"/>
              <a:gd name="T23" fmla="*/ 2147483647 h 139"/>
              <a:gd name="T24" fmla="*/ 2147483647 w 89"/>
              <a:gd name="T25" fmla="*/ 2147483647 h 139"/>
              <a:gd name="T26" fmla="*/ 2147483647 w 89"/>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9"/>
              <a:gd name="T43" fmla="*/ 0 h 139"/>
              <a:gd name="T44" fmla="*/ 89 w 89"/>
              <a:gd name="T45" fmla="*/ 139 h 1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9" h="139">
                <a:moveTo>
                  <a:pt x="56" y="96"/>
                </a:moveTo>
                <a:cubicBezTo>
                  <a:pt x="56" y="103"/>
                  <a:pt x="55" y="115"/>
                  <a:pt x="45" y="115"/>
                </a:cubicBezTo>
                <a:cubicBezTo>
                  <a:pt x="34" y="115"/>
                  <a:pt x="33" y="103"/>
                  <a:pt x="33" y="96"/>
                </a:cubicBezTo>
                <a:cubicBezTo>
                  <a:pt x="33" y="41"/>
                  <a:pt x="33" y="41"/>
                  <a:pt x="33" y="41"/>
                </a:cubicBezTo>
                <a:cubicBezTo>
                  <a:pt x="33" y="33"/>
                  <a:pt x="34" y="23"/>
                  <a:pt x="44" y="23"/>
                </a:cubicBezTo>
                <a:cubicBezTo>
                  <a:pt x="55" y="23"/>
                  <a:pt x="56" y="33"/>
                  <a:pt x="56" y="41"/>
                </a:cubicBezTo>
                <a:cubicBezTo>
                  <a:pt x="56" y="96"/>
                  <a:pt x="56" y="96"/>
                  <a:pt x="56" y="96"/>
                </a:cubicBezTo>
                <a:moveTo>
                  <a:pt x="89" y="39"/>
                </a:moveTo>
                <a:cubicBezTo>
                  <a:pt x="89" y="14"/>
                  <a:pt x="73" y="0"/>
                  <a:pt x="45" y="0"/>
                </a:cubicBezTo>
                <a:cubicBezTo>
                  <a:pt x="16" y="0"/>
                  <a:pt x="0" y="14"/>
                  <a:pt x="0" y="39"/>
                </a:cubicBezTo>
                <a:cubicBezTo>
                  <a:pt x="0" y="93"/>
                  <a:pt x="0" y="93"/>
                  <a:pt x="0" y="93"/>
                </a:cubicBezTo>
                <a:cubicBezTo>
                  <a:pt x="0" y="123"/>
                  <a:pt x="11" y="139"/>
                  <a:pt x="45" y="139"/>
                </a:cubicBezTo>
                <a:cubicBezTo>
                  <a:pt x="78" y="139"/>
                  <a:pt x="89" y="123"/>
                  <a:pt x="89" y="93"/>
                </a:cubicBezTo>
                <a:lnTo>
                  <a:pt x="89" y="39"/>
                </a:lnTo>
                <a:close/>
              </a:path>
            </a:pathLst>
          </a:custGeom>
          <a:solidFill>
            <a:srgbClr val="0066AF"/>
          </a:solidFill>
          <a:ln w="3175">
            <a:solidFill>
              <a:srgbClr val="FFFFFF"/>
            </a:solidFill>
            <a:round/>
            <a:headEnd/>
            <a:tailEnd/>
          </a:ln>
        </p:spPr>
        <p:txBody>
          <a:bodyPr/>
          <a:lstStyle/>
          <a:p>
            <a:pPr>
              <a:defRPr/>
            </a:pPr>
            <a:endParaRPr lang="ru-RU" sz="2222"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6" name="Rectangle 20"/>
          <p:cNvSpPr>
            <a:spLocks noChangeArrowheads="1"/>
          </p:cNvSpPr>
          <p:nvPr/>
        </p:nvSpPr>
        <p:spPr bwMode="auto">
          <a:xfrm>
            <a:off x="749439" y="4232926"/>
            <a:ext cx="149893" cy="366795"/>
          </a:xfrm>
          <a:prstGeom prst="rect">
            <a:avLst/>
          </a:prstGeom>
          <a:solidFill>
            <a:srgbClr val="0066AF"/>
          </a:solidFill>
          <a:ln w="3175">
            <a:solidFill>
              <a:srgbClr val="FFFFFF"/>
            </a:solidFill>
            <a:miter lim="800000"/>
            <a:headEnd/>
            <a:tailEnd/>
          </a:ln>
        </p:spPr>
        <p:txBody>
          <a:bodyPr/>
          <a:lstStyle/>
          <a:p>
            <a:endParaRPr lang="ru-RU" sz="2666" dirty="0">
              <a:latin typeface="Times New Roman" pitchFamily="18" charset="0"/>
            </a:endParaRPr>
          </a:p>
        </p:txBody>
      </p:sp>
      <p:sp>
        <p:nvSpPr>
          <p:cNvPr id="17" name="Freeform 13"/>
          <p:cNvSpPr>
            <a:spLocks/>
          </p:cNvSpPr>
          <p:nvPr/>
        </p:nvSpPr>
        <p:spPr bwMode="auto">
          <a:xfrm>
            <a:off x="978687" y="4049528"/>
            <a:ext cx="370322" cy="550194"/>
          </a:xfrm>
          <a:custGeom>
            <a:avLst/>
            <a:gdLst>
              <a:gd name="T0" fmla="*/ 2147483647 w 210"/>
              <a:gd name="T1" fmla="*/ 2147483647 h 312"/>
              <a:gd name="T2" fmla="*/ 2147483647 w 210"/>
              <a:gd name="T3" fmla="*/ 2147483647 h 312"/>
              <a:gd name="T4" fmla="*/ 2147483647 w 210"/>
              <a:gd name="T5" fmla="*/ 2147483647 h 312"/>
              <a:gd name="T6" fmla="*/ 0 w 210"/>
              <a:gd name="T7" fmla="*/ 2147483647 h 312"/>
              <a:gd name="T8" fmla="*/ 0 w 210"/>
              <a:gd name="T9" fmla="*/ 0 h 312"/>
              <a:gd name="T10" fmla="*/ 2147483647 w 210"/>
              <a:gd name="T11" fmla="*/ 0 h 312"/>
              <a:gd name="T12" fmla="*/ 2147483647 w 210"/>
              <a:gd name="T13" fmla="*/ 2147483647 h 312"/>
              <a:gd name="T14" fmla="*/ 2147483647 w 210"/>
              <a:gd name="T15" fmla="*/ 2147483647 h 312"/>
              <a:gd name="T16" fmla="*/ 2147483647 w 210"/>
              <a:gd name="T17" fmla="*/ 0 h 312"/>
              <a:gd name="T18" fmla="*/ 2147483647 w 210"/>
              <a:gd name="T19" fmla="*/ 0 h 312"/>
              <a:gd name="T20" fmla="*/ 2147483647 w 210"/>
              <a:gd name="T21" fmla="*/ 2147483647 h 312"/>
              <a:gd name="T22" fmla="*/ 2147483647 w 210"/>
              <a:gd name="T23" fmla="*/ 2147483647 h 312"/>
              <a:gd name="T24" fmla="*/ 2147483647 w 210"/>
              <a:gd name="T25" fmla="*/ 2147483647 h 3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0"/>
              <a:gd name="T40" fmla="*/ 0 h 312"/>
              <a:gd name="T41" fmla="*/ 210 w 210"/>
              <a:gd name="T42" fmla="*/ 312 h 3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0" h="312">
                <a:moveTo>
                  <a:pt x="69" y="137"/>
                </a:moveTo>
                <a:lnTo>
                  <a:pt x="69" y="137"/>
                </a:lnTo>
                <a:lnTo>
                  <a:pt x="76" y="312"/>
                </a:lnTo>
                <a:lnTo>
                  <a:pt x="0" y="312"/>
                </a:lnTo>
                <a:lnTo>
                  <a:pt x="0" y="0"/>
                </a:lnTo>
                <a:lnTo>
                  <a:pt x="80" y="0"/>
                </a:lnTo>
                <a:lnTo>
                  <a:pt x="142" y="175"/>
                </a:lnTo>
                <a:lnTo>
                  <a:pt x="144" y="175"/>
                </a:lnTo>
                <a:lnTo>
                  <a:pt x="135" y="0"/>
                </a:lnTo>
                <a:lnTo>
                  <a:pt x="210" y="0"/>
                </a:lnTo>
                <a:lnTo>
                  <a:pt x="210" y="312"/>
                </a:lnTo>
                <a:lnTo>
                  <a:pt x="130" y="312"/>
                </a:lnTo>
                <a:lnTo>
                  <a:pt x="69" y="137"/>
                </a:lnTo>
                <a:close/>
              </a:path>
            </a:pathLst>
          </a:custGeom>
          <a:solidFill>
            <a:srgbClr val="0066AF"/>
          </a:solidFill>
          <a:ln w="3175">
            <a:solidFill>
              <a:srgbClr val="FFFFFF"/>
            </a:solidFill>
            <a:round/>
            <a:headEnd/>
            <a:tailEnd/>
          </a:ln>
        </p:spPr>
        <p:txBody>
          <a:bodyPr/>
          <a:lstStyle/>
          <a:p>
            <a:pPr>
              <a:defRPr/>
            </a:pPr>
            <a:endParaRPr lang="ru-RU" sz="2222"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8" name="Freeform 14"/>
          <p:cNvSpPr>
            <a:spLocks/>
          </p:cNvSpPr>
          <p:nvPr/>
        </p:nvSpPr>
        <p:spPr bwMode="auto">
          <a:xfrm>
            <a:off x="1424833" y="4049528"/>
            <a:ext cx="299785" cy="550194"/>
          </a:xfrm>
          <a:custGeom>
            <a:avLst/>
            <a:gdLst>
              <a:gd name="T0" fmla="*/ 0 w 170"/>
              <a:gd name="T1" fmla="*/ 2147483647 h 312"/>
              <a:gd name="T2" fmla="*/ 0 w 170"/>
              <a:gd name="T3" fmla="*/ 0 h 312"/>
              <a:gd name="T4" fmla="*/ 2147483647 w 170"/>
              <a:gd name="T5" fmla="*/ 0 h 312"/>
              <a:gd name="T6" fmla="*/ 2147483647 w 170"/>
              <a:gd name="T7" fmla="*/ 2147483647 h 312"/>
              <a:gd name="T8" fmla="*/ 2147483647 w 170"/>
              <a:gd name="T9" fmla="*/ 2147483647 h 312"/>
              <a:gd name="T10" fmla="*/ 2147483647 w 170"/>
              <a:gd name="T11" fmla="*/ 2147483647 h 312"/>
              <a:gd name="T12" fmla="*/ 2147483647 w 170"/>
              <a:gd name="T13" fmla="*/ 2147483647 h 312"/>
              <a:gd name="T14" fmla="*/ 2147483647 w 170"/>
              <a:gd name="T15" fmla="*/ 2147483647 h 312"/>
              <a:gd name="T16" fmla="*/ 2147483647 w 170"/>
              <a:gd name="T17" fmla="*/ 2147483647 h 312"/>
              <a:gd name="T18" fmla="*/ 2147483647 w 170"/>
              <a:gd name="T19" fmla="*/ 2147483647 h 312"/>
              <a:gd name="T20" fmla="*/ 0 w 170"/>
              <a:gd name="T21" fmla="*/ 2147483647 h 3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0"/>
              <a:gd name="T34" fmla="*/ 0 h 312"/>
              <a:gd name="T35" fmla="*/ 170 w 170"/>
              <a:gd name="T36" fmla="*/ 312 h 3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0" h="312">
                <a:moveTo>
                  <a:pt x="0" y="312"/>
                </a:moveTo>
                <a:lnTo>
                  <a:pt x="0" y="0"/>
                </a:lnTo>
                <a:lnTo>
                  <a:pt x="170" y="0"/>
                </a:lnTo>
                <a:lnTo>
                  <a:pt x="170" y="61"/>
                </a:lnTo>
                <a:lnTo>
                  <a:pt x="82" y="61"/>
                </a:lnTo>
                <a:lnTo>
                  <a:pt x="82" y="118"/>
                </a:lnTo>
                <a:lnTo>
                  <a:pt x="160" y="118"/>
                </a:lnTo>
                <a:lnTo>
                  <a:pt x="160" y="180"/>
                </a:lnTo>
                <a:lnTo>
                  <a:pt x="82" y="180"/>
                </a:lnTo>
                <a:lnTo>
                  <a:pt x="82" y="312"/>
                </a:lnTo>
                <a:lnTo>
                  <a:pt x="0" y="312"/>
                </a:lnTo>
                <a:close/>
              </a:path>
            </a:pathLst>
          </a:custGeom>
          <a:solidFill>
            <a:srgbClr val="0066AF"/>
          </a:solidFill>
          <a:ln w="3175">
            <a:solidFill>
              <a:srgbClr val="FFFFFF"/>
            </a:solidFill>
            <a:round/>
            <a:headEnd/>
            <a:tailEnd/>
          </a:ln>
        </p:spPr>
        <p:txBody>
          <a:bodyPr/>
          <a:lstStyle/>
          <a:p>
            <a:pPr>
              <a:defRPr/>
            </a:pPr>
            <a:endParaRPr lang="ru-RU" sz="2222"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19" name="Rectangle 19"/>
          <p:cNvSpPr>
            <a:spLocks noChangeArrowheads="1"/>
          </p:cNvSpPr>
          <p:nvPr/>
        </p:nvSpPr>
        <p:spPr bwMode="auto">
          <a:xfrm>
            <a:off x="749439" y="4049524"/>
            <a:ext cx="149893" cy="141074"/>
          </a:xfrm>
          <a:prstGeom prst="rect">
            <a:avLst/>
          </a:prstGeom>
          <a:solidFill>
            <a:srgbClr val="E1001A"/>
          </a:solidFill>
          <a:ln w="3175">
            <a:solidFill>
              <a:srgbClr val="FFFFFF"/>
            </a:solidFill>
            <a:miter lim="800000"/>
            <a:headEnd/>
            <a:tailEnd/>
          </a:ln>
        </p:spPr>
        <p:txBody>
          <a:bodyPr/>
          <a:lstStyle/>
          <a:p>
            <a:endParaRPr lang="ru-RU" sz="2666" dirty="0">
              <a:latin typeface="Times New Roman" pitchFamily="18" charset="0"/>
            </a:endParaRPr>
          </a:p>
        </p:txBody>
      </p:sp>
      <p:sp>
        <p:nvSpPr>
          <p:cNvPr id="20" name="Freeform 16"/>
          <p:cNvSpPr>
            <a:spLocks/>
          </p:cNvSpPr>
          <p:nvPr/>
        </p:nvSpPr>
        <p:spPr bwMode="auto">
          <a:xfrm>
            <a:off x="1925650" y="4153566"/>
            <a:ext cx="636602" cy="479656"/>
          </a:xfrm>
          <a:custGeom>
            <a:avLst/>
            <a:gdLst>
              <a:gd name="T0" fmla="*/ 2147483647 w 153"/>
              <a:gd name="T1" fmla="*/ 2147483647 h 115"/>
              <a:gd name="T2" fmla="*/ 2147483647 w 153"/>
              <a:gd name="T3" fmla="*/ 2147483647 h 115"/>
              <a:gd name="T4" fmla="*/ 2147483647 w 153"/>
              <a:gd name="T5" fmla="*/ 2147483647 h 115"/>
              <a:gd name="T6" fmla="*/ 2147483647 w 153"/>
              <a:gd name="T7" fmla="*/ 2147483647 h 115"/>
              <a:gd name="T8" fmla="*/ 2147483647 w 153"/>
              <a:gd name="T9" fmla="*/ 2147483647 h 115"/>
              <a:gd name="T10" fmla="*/ 2147483647 w 153"/>
              <a:gd name="T11" fmla="*/ 2147483647 h 115"/>
              <a:gd name="T12" fmla="*/ 2147483647 w 153"/>
              <a:gd name="T13" fmla="*/ 2147483647 h 115"/>
              <a:gd name="T14" fmla="*/ 2147483647 w 153"/>
              <a:gd name="T15" fmla="*/ 2147483647 h 115"/>
              <a:gd name="T16" fmla="*/ 2147483647 w 153"/>
              <a:gd name="T17" fmla="*/ 2147483647 h 115"/>
              <a:gd name="T18" fmla="*/ 2147483647 w 153"/>
              <a:gd name="T19" fmla="*/ 2147483647 h 115"/>
              <a:gd name="T20" fmla="*/ 2147483647 w 153"/>
              <a:gd name="T21" fmla="*/ 2147483647 h 115"/>
              <a:gd name="T22" fmla="*/ 2147483647 w 153"/>
              <a:gd name="T23" fmla="*/ 2147483647 h 115"/>
              <a:gd name="T24" fmla="*/ 2147483647 w 153"/>
              <a:gd name="T25" fmla="*/ 2147483647 h 115"/>
              <a:gd name="T26" fmla="*/ 2147483647 w 153"/>
              <a:gd name="T27" fmla="*/ 2147483647 h 115"/>
              <a:gd name="T28" fmla="*/ 2147483647 w 153"/>
              <a:gd name="T29" fmla="*/ 2147483647 h 115"/>
              <a:gd name="T30" fmla="*/ 2147483647 w 153"/>
              <a:gd name="T31" fmla="*/ 0 h 115"/>
              <a:gd name="T32" fmla="*/ 2147483647 w 153"/>
              <a:gd name="T33" fmla="*/ 0 h 115"/>
              <a:gd name="T34" fmla="*/ 2147483647 w 153"/>
              <a:gd name="T35" fmla="*/ 2147483647 h 115"/>
              <a:gd name="T36" fmla="*/ 2147483647 w 153"/>
              <a:gd name="T37" fmla="*/ 2147483647 h 115"/>
              <a:gd name="T38" fmla="*/ 2147483647 w 153"/>
              <a:gd name="T39" fmla="*/ 2147483647 h 115"/>
              <a:gd name="T40" fmla="*/ 2147483647 w 153"/>
              <a:gd name="T41" fmla="*/ 2147483647 h 115"/>
              <a:gd name="T42" fmla="*/ 2147483647 w 153"/>
              <a:gd name="T43" fmla="*/ 2147483647 h 115"/>
              <a:gd name="T44" fmla="*/ 2147483647 w 153"/>
              <a:gd name="T45" fmla="*/ 2147483647 h 115"/>
              <a:gd name="T46" fmla="*/ 2147483647 w 153"/>
              <a:gd name="T47" fmla="*/ 2147483647 h 115"/>
              <a:gd name="T48" fmla="*/ 2147483647 w 153"/>
              <a:gd name="T49" fmla="*/ 2147483647 h 115"/>
              <a:gd name="T50" fmla="*/ 0 w 153"/>
              <a:gd name="T51" fmla="*/ 2147483647 h 115"/>
              <a:gd name="T52" fmla="*/ 2147483647 w 153"/>
              <a:gd name="T53" fmla="*/ 2147483647 h 115"/>
              <a:gd name="T54" fmla="*/ 2147483647 w 153"/>
              <a:gd name="T55" fmla="*/ 2147483647 h 115"/>
              <a:gd name="T56" fmla="*/ 2147483647 w 153"/>
              <a:gd name="T57" fmla="*/ 2147483647 h 115"/>
              <a:gd name="T58" fmla="*/ 2147483647 w 153"/>
              <a:gd name="T59" fmla="*/ 2147483647 h 115"/>
              <a:gd name="T60" fmla="*/ 2147483647 w 153"/>
              <a:gd name="T61" fmla="*/ 2147483647 h 115"/>
              <a:gd name="T62" fmla="*/ 2147483647 w 153"/>
              <a:gd name="T63" fmla="*/ 2147483647 h 115"/>
              <a:gd name="T64" fmla="*/ 2147483647 w 153"/>
              <a:gd name="T65" fmla="*/ 2147483647 h 115"/>
              <a:gd name="T66" fmla="*/ 2147483647 w 153"/>
              <a:gd name="T67" fmla="*/ 2147483647 h 115"/>
              <a:gd name="T68" fmla="*/ 2147483647 w 153"/>
              <a:gd name="T69" fmla="*/ 2147483647 h 115"/>
              <a:gd name="T70" fmla="*/ 2147483647 w 153"/>
              <a:gd name="T71" fmla="*/ 2147483647 h 115"/>
              <a:gd name="T72" fmla="*/ 2147483647 w 153"/>
              <a:gd name="T73" fmla="*/ 2147483647 h 115"/>
              <a:gd name="T74" fmla="*/ 2147483647 w 153"/>
              <a:gd name="T75" fmla="*/ 2147483647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
              <a:gd name="T115" fmla="*/ 0 h 115"/>
              <a:gd name="T116" fmla="*/ 153 w 153"/>
              <a:gd name="T117" fmla="*/ 115 h 11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 h="115">
                <a:moveTo>
                  <a:pt x="86" y="88"/>
                </a:moveTo>
                <a:cubicBezTo>
                  <a:pt x="80" y="87"/>
                  <a:pt x="73" y="86"/>
                  <a:pt x="64" y="86"/>
                </a:cubicBezTo>
                <a:cubicBezTo>
                  <a:pt x="69" y="79"/>
                  <a:pt x="77" y="70"/>
                  <a:pt x="90" y="56"/>
                </a:cubicBezTo>
                <a:cubicBezTo>
                  <a:pt x="102" y="43"/>
                  <a:pt x="111" y="33"/>
                  <a:pt x="119" y="26"/>
                </a:cubicBezTo>
                <a:cubicBezTo>
                  <a:pt x="127" y="19"/>
                  <a:pt x="131" y="16"/>
                  <a:pt x="133" y="16"/>
                </a:cubicBezTo>
                <a:cubicBezTo>
                  <a:pt x="134" y="16"/>
                  <a:pt x="135" y="17"/>
                  <a:pt x="135" y="17"/>
                </a:cubicBezTo>
                <a:cubicBezTo>
                  <a:pt x="135" y="19"/>
                  <a:pt x="131" y="25"/>
                  <a:pt x="123" y="35"/>
                </a:cubicBezTo>
                <a:cubicBezTo>
                  <a:pt x="113" y="47"/>
                  <a:pt x="108" y="56"/>
                  <a:pt x="108" y="62"/>
                </a:cubicBezTo>
                <a:cubicBezTo>
                  <a:pt x="108" y="65"/>
                  <a:pt x="109" y="66"/>
                  <a:pt x="111" y="66"/>
                </a:cubicBezTo>
                <a:cubicBezTo>
                  <a:pt x="113" y="66"/>
                  <a:pt x="116" y="64"/>
                  <a:pt x="120" y="62"/>
                </a:cubicBezTo>
                <a:cubicBezTo>
                  <a:pt x="124" y="59"/>
                  <a:pt x="129" y="55"/>
                  <a:pt x="135" y="50"/>
                </a:cubicBezTo>
                <a:cubicBezTo>
                  <a:pt x="131" y="47"/>
                  <a:pt x="131" y="47"/>
                  <a:pt x="131" y="47"/>
                </a:cubicBezTo>
                <a:cubicBezTo>
                  <a:pt x="138" y="37"/>
                  <a:pt x="144" y="29"/>
                  <a:pt x="147" y="22"/>
                </a:cubicBezTo>
                <a:cubicBezTo>
                  <a:pt x="151" y="15"/>
                  <a:pt x="153" y="10"/>
                  <a:pt x="153" y="6"/>
                </a:cubicBezTo>
                <a:cubicBezTo>
                  <a:pt x="153" y="4"/>
                  <a:pt x="153" y="3"/>
                  <a:pt x="151" y="2"/>
                </a:cubicBezTo>
                <a:cubicBezTo>
                  <a:pt x="150" y="1"/>
                  <a:pt x="149" y="0"/>
                  <a:pt x="147" y="0"/>
                </a:cubicBezTo>
                <a:cubicBezTo>
                  <a:pt x="147" y="0"/>
                  <a:pt x="146" y="0"/>
                  <a:pt x="145" y="0"/>
                </a:cubicBezTo>
                <a:cubicBezTo>
                  <a:pt x="142" y="0"/>
                  <a:pt x="137" y="2"/>
                  <a:pt x="131" y="6"/>
                </a:cubicBezTo>
                <a:cubicBezTo>
                  <a:pt x="125" y="9"/>
                  <a:pt x="118" y="15"/>
                  <a:pt x="111" y="22"/>
                </a:cubicBezTo>
                <a:cubicBezTo>
                  <a:pt x="103" y="29"/>
                  <a:pt x="94" y="38"/>
                  <a:pt x="84" y="49"/>
                </a:cubicBezTo>
                <a:cubicBezTo>
                  <a:pt x="75" y="59"/>
                  <a:pt x="64" y="72"/>
                  <a:pt x="53" y="85"/>
                </a:cubicBezTo>
                <a:cubicBezTo>
                  <a:pt x="46" y="86"/>
                  <a:pt x="29" y="86"/>
                  <a:pt x="25" y="87"/>
                </a:cubicBezTo>
                <a:cubicBezTo>
                  <a:pt x="20" y="87"/>
                  <a:pt x="17" y="89"/>
                  <a:pt x="14" y="90"/>
                </a:cubicBezTo>
                <a:cubicBezTo>
                  <a:pt x="12" y="92"/>
                  <a:pt x="10" y="94"/>
                  <a:pt x="8" y="96"/>
                </a:cubicBezTo>
                <a:cubicBezTo>
                  <a:pt x="6" y="99"/>
                  <a:pt x="4" y="102"/>
                  <a:pt x="1" y="104"/>
                </a:cubicBezTo>
                <a:cubicBezTo>
                  <a:pt x="0" y="106"/>
                  <a:pt x="0" y="107"/>
                  <a:pt x="0" y="108"/>
                </a:cubicBezTo>
                <a:cubicBezTo>
                  <a:pt x="0" y="110"/>
                  <a:pt x="1" y="110"/>
                  <a:pt x="4" y="110"/>
                </a:cubicBezTo>
                <a:cubicBezTo>
                  <a:pt x="6" y="110"/>
                  <a:pt x="9" y="110"/>
                  <a:pt x="13" y="108"/>
                </a:cubicBezTo>
                <a:cubicBezTo>
                  <a:pt x="18" y="107"/>
                  <a:pt x="22" y="107"/>
                  <a:pt x="24" y="107"/>
                </a:cubicBezTo>
                <a:cubicBezTo>
                  <a:pt x="27" y="106"/>
                  <a:pt x="30" y="106"/>
                  <a:pt x="33" y="106"/>
                </a:cubicBezTo>
                <a:cubicBezTo>
                  <a:pt x="39" y="106"/>
                  <a:pt x="57" y="105"/>
                  <a:pt x="65" y="106"/>
                </a:cubicBezTo>
                <a:cubicBezTo>
                  <a:pt x="72" y="107"/>
                  <a:pt x="80" y="109"/>
                  <a:pt x="89" y="110"/>
                </a:cubicBezTo>
                <a:cubicBezTo>
                  <a:pt x="98" y="112"/>
                  <a:pt x="104" y="113"/>
                  <a:pt x="108" y="114"/>
                </a:cubicBezTo>
                <a:cubicBezTo>
                  <a:pt x="112" y="115"/>
                  <a:pt x="115" y="115"/>
                  <a:pt x="117" y="114"/>
                </a:cubicBezTo>
                <a:cubicBezTo>
                  <a:pt x="119" y="113"/>
                  <a:pt x="120" y="112"/>
                  <a:pt x="123" y="110"/>
                </a:cubicBezTo>
                <a:cubicBezTo>
                  <a:pt x="125" y="108"/>
                  <a:pt x="130" y="104"/>
                  <a:pt x="136" y="98"/>
                </a:cubicBezTo>
                <a:cubicBezTo>
                  <a:pt x="131" y="98"/>
                  <a:pt x="123" y="96"/>
                  <a:pt x="112" y="94"/>
                </a:cubicBezTo>
                <a:cubicBezTo>
                  <a:pt x="100" y="91"/>
                  <a:pt x="92" y="89"/>
                  <a:pt x="86" y="88"/>
                </a:cubicBezTo>
                <a:close/>
              </a:path>
            </a:pathLst>
          </a:custGeom>
          <a:solidFill>
            <a:srgbClr val="E1001A"/>
          </a:solidFill>
          <a:ln w="3175">
            <a:solidFill>
              <a:srgbClr val="FFFFFF"/>
            </a:solidFill>
            <a:miter lim="800000"/>
            <a:headEnd/>
            <a:tailEnd/>
          </a:ln>
        </p:spPr>
        <p:txBody>
          <a:bodyPr/>
          <a:lstStyle/>
          <a:p>
            <a:pPr>
              <a:defRPr/>
            </a:pPr>
            <a:endParaRPr lang="ru-RU" sz="2222"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21" name="Freeform 18"/>
          <p:cNvSpPr>
            <a:spLocks noEditPoints="1"/>
          </p:cNvSpPr>
          <p:nvPr/>
        </p:nvSpPr>
        <p:spPr bwMode="auto">
          <a:xfrm>
            <a:off x="2466695" y="4365824"/>
            <a:ext cx="777678" cy="262752"/>
          </a:xfrm>
          <a:custGeom>
            <a:avLst/>
            <a:gdLst>
              <a:gd name="T0" fmla="*/ 2147483647 w 187"/>
              <a:gd name="T1" fmla="*/ 2147483647 h 63"/>
              <a:gd name="T2" fmla="*/ 2147483647 w 187"/>
              <a:gd name="T3" fmla="*/ 2147483647 h 63"/>
              <a:gd name="T4" fmla="*/ 2147483647 w 187"/>
              <a:gd name="T5" fmla="*/ 2147483647 h 63"/>
              <a:gd name="T6" fmla="*/ 2147483647 w 187"/>
              <a:gd name="T7" fmla="*/ 2147483647 h 63"/>
              <a:gd name="T8" fmla="*/ 2147483647 w 187"/>
              <a:gd name="T9" fmla="*/ 2147483647 h 63"/>
              <a:gd name="T10" fmla="*/ 2147483647 w 187"/>
              <a:gd name="T11" fmla="*/ 2147483647 h 63"/>
              <a:gd name="T12" fmla="*/ 2147483647 w 187"/>
              <a:gd name="T13" fmla="*/ 2147483647 h 63"/>
              <a:gd name="T14" fmla="*/ 2147483647 w 187"/>
              <a:gd name="T15" fmla="*/ 2147483647 h 63"/>
              <a:gd name="T16" fmla="*/ 2147483647 w 187"/>
              <a:gd name="T17" fmla="*/ 2147483647 h 63"/>
              <a:gd name="T18" fmla="*/ 2147483647 w 187"/>
              <a:gd name="T19" fmla="*/ 2147483647 h 63"/>
              <a:gd name="T20" fmla="*/ 2147483647 w 187"/>
              <a:gd name="T21" fmla="*/ 2147483647 h 63"/>
              <a:gd name="T22" fmla="*/ 2147483647 w 187"/>
              <a:gd name="T23" fmla="*/ 2147483647 h 63"/>
              <a:gd name="T24" fmla="*/ 2147483647 w 187"/>
              <a:gd name="T25" fmla="*/ 2147483647 h 63"/>
              <a:gd name="T26" fmla="*/ 2147483647 w 187"/>
              <a:gd name="T27" fmla="*/ 2147483647 h 63"/>
              <a:gd name="T28" fmla="*/ 2147483647 w 187"/>
              <a:gd name="T29" fmla="*/ 2147483647 h 63"/>
              <a:gd name="T30" fmla="*/ 2147483647 w 187"/>
              <a:gd name="T31" fmla="*/ 2147483647 h 63"/>
              <a:gd name="T32" fmla="*/ 2147483647 w 187"/>
              <a:gd name="T33" fmla="*/ 2147483647 h 63"/>
              <a:gd name="T34" fmla="*/ 2147483647 w 187"/>
              <a:gd name="T35" fmla="*/ 2147483647 h 63"/>
              <a:gd name="T36" fmla="*/ 2147483647 w 187"/>
              <a:gd name="T37" fmla="*/ 2147483647 h 63"/>
              <a:gd name="T38" fmla="*/ 2147483647 w 187"/>
              <a:gd name="T39" fmla="*/ 2147483647 h 63"/>
              <a:gd name="T40" fmla="*/ 2147483647 w 187"/>
              <a:gd name="T41" fmla="*/ 2147483647 h 63"/>
              <a:gd name="T42" fmla="*/ 2147483647 w 187"/>
              <a:gd name="T43" fmla="*/ 2147483647 h 63"/>
              <a:gd name="T44" fmla="*/ 2147483647 w 187"/>
              <a:gd name="T45" fmla="*/ 2147483647 h 63"/>
              <a:gd name="T46" fmla="*/ 2147483647 w 187"/>
              <a:gd name="T47" fmla="*/ 2147483647 h 63"/>
              <a:gd name="T48" fmla="*/ 2147483647 w 187"/>
              <a:gd name="T49" fmla="*/ 2147483647 h 63"/>
              <a:gd name="T50" fmla="*/ 2147483647 w 187"/>
              <a:gd name="T51" fmla="*/ 2147483647 h 63"/>
              <a:gd name="T52" fmla="*/ 2147483647 w 187"/>
              <a:gd name="T53" fmla="*/ 2147483647 h 63"/>
              <a:gd name="T54" fmla="*/ 2147483647 w 187"/>
              <a:gd name="T55" fmla="*/ 2147483647 h 63"/>
              <a:gd name="T56" fmla="*/ 2147483647 w 187"/>
              <a:gd name="T57" fmla="*/ 2147483647 h 63"/>
              <a:gd name="T58" fmla="*/ 2147483647 w 187"/>
              <a:gd name="T59" fmla="*/ 2147483647 h 63"/>
              <a:gd name="T60" fmla="*/ 2147483647 w 187"/>
              <a:gd name="T61" fmla="*/ 2147483647 h 63"/>
              <a:gd name="T62" fmla="*/ 2147483647 w 187"/>
              <a:gd name="T63" fmla="*/ 2147483647 h 63"/>
              <a:gd name="T64" fmla="*/ 2147483647 w 187"/>
              <a:gd name="T65" fmla="*/ 2147483647 h 63"/>
              <a:gd name="T66" fmla="*/ 2147483647 w 187"/>
              <a:gd name="T67" fmla="*/ 2147483647 h 63"/>
              <a:gd name="T68" fmla="*/ 2147483647 w 187"/>
              <a:gd name="T69" fmla="*/ 2147483647 h 63"/>
              <a:gd name="T70" fmla="*/ 2147483647 w 187"/>
              <a:gd name="T71" fmla="*/ 2147483647 h 63"/>
              <a:gd name="T72" fmla="*/ 2147483647 w 187"/>
              <a:gd name="T73" fmla="*/ 2147483647 h 63"/>
              <a:gd name="T74" fmla="*/ 2147483647 w 187"/>
              <a:gd name="T75" fmla="*/ 2147483647 h 63"/>
              <a:gd name="T76" fmla="*/ 2147483647 w 187"/>
              <a:gd name="T77" fmla="*/ 2147483647 h 63"/>
              <a:gd name="T78" fmla="*/ 2147483647 w 187"/>
              <a:gd name="T79" fmla="*/ 2147483647 h 63"/>
              <a:gd name="T80" fmla="*/ 2147483647 w 187"/>
              <a:gd name="T81" fmla="*/ 2147483647 h 63"/>
              <a:gd name="T82" fmla="*/ 2147483647 w 187"/>
              <a:gd name="T83" fmla="*/ 2147483647 h 63"/>
              <a:gd name="T84" fmla="*/ 2147483647 w 187"/>
              <a:gd name="T85" fmla="*/ 2147483647 h 63"/>
              <a:gd name="T86" fmla="*/ 2147483647 w 187"/>
              <a:gd name="T87" fmla="*/ 2147483647 h 63"/>
              <a:gd name="T88" fmla="*/ 2147483647 w 187"/>
              <a:gd name="T89" fmla="*/ 2147483647 h 63"/>
              <a:gd name="T90" fmla="*/ 2147483647 w 187"/>
              <a:gd name="T91" fmla="*/ 2147483647 h 63"/>
              <a:gd name="T92" fmla="*/ 2147483647 w 187"/>
              <a:gd name="T93" fmla="*/ 2147483647 h 63"/>
              <a:gd name="T94" fmla="*/ 2147483647 w 187"/>
              <a:gd name="T95" fmla="*/ 2147483647 h 63"/>
              <a:gd name="T96" fmla="*/ 2147483647 w 187"/>
              <a:gd name="T97" fmla="*/ 2147483647 h 63"/>
              <a:gd name="T98" fmla="*/ 2147483647 w 187"/>
              <a:gd name="T99" fmla="*/ 2147483647 h 6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87"/>
              <a:gd name="T151" fmla="*/ 0 h 63"/>
              <a:gd name="T152" fmla="*/ 187 w 187"/>
              <a:gd name="T153" fmla="*/ 63 h 6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87" h="63">
                <a:moveTo>
                  <a:pt x="174" y="43"/>
                </a:moveTo>
                <a:cubicBezTo>
                  <a:pt x="170" y="45"/>
                  <a:pt x="167" y="47"/>
                  <a:pt x="163" y="48"/>
                </a:cubicBezTo>
                <a:cubicBezTo>
                  <a:pt x="161" y="49"/>
                  <a:pt x="159" y="49"/>
                  <a:pt x="157" y="49"/>
                </a:cubicBezTo>
                <a:cubicBezTo>
                  <a:pt x="156" y="50"/>
                  <a:pt x="154" y="50"/>
                  <a:pt x="153" y="50"/>
                </a:cubicBezTo>
                <a:cubicBezTo>
                  <a:pt x="150" y="50"/>
                  <a:pt x="147" y="49"/>
                  <a:pt x="145" y="47"/>
                </a:cubicBezTo>
                <a:cubicBezTo>
                  <a:pt x="143" y="45"/>
                  <a:pt x="142" y="43"/>
                  <a:pt x="142" y="40"/>
                </a:cubicBezTo>
                <a:cubicBezTo>
                  <a:pt x="142" y="37"/>
                  <a:pt x="142" y="37"/>
                  <a:pt x="142" y="37"/>
                </a:cubicBezTo>
                <a:cubicBezTo>
                  <a:pt x="148" y="36"/>
                  <a:pt x="153" y="34"/>
                  <a:pt x="157" y="32"/>
                </a:cubicBezTo>
                <a:cubicBezTo>
                  <a:pt x="161" y="30"/>
                  <a:pt x="164" y="29"/>
                  <a:pt x="166" y="28"/>
                </a:cubicBezTo>
                <a:cubicBezTo>
                  <a:pt x="173" y="24"/>
                  <a:pt x="178" y="21"/>
                  <a:pt x="181" y="18"/>
                </a:cubicBezTo>
                <a:cubicBezTo>
                  <a:pt x="184" y="14"/>
                  <a:pt x="186" y="11"/>
                  <a:pt x="186" y="7"/>
                </a:cubicBezTo>
                <a:cubicBezTo>
                  <a:pt x="186" y="5"/>
                  <a:pt x="185" y="3"/>
                  <a:pt x="183" y="2"/>
                </a:cubicBezTo>
                <a:cubicBezTo>
                  <a:pt x="181" y="1"/>
                  <a:pt x="179" y="0"/>
                  <a:pt x="175" y="0"/>
                </a:cubicBezTo>
                <a:cubicBezTo>
                  <a:pt x="172" y="0"/>
                  <a:pt x="167" y="1"/>
                  <a:pt x="162" y="3"/>
                </a:cubicBezTo>
                <a:cubicBezTo>
                  <a:pt x="160" y="3"/>
                  <a:pt x="159" y="4"/>
                  <a:pt x="157" y="4"/>
                </a:cubicBezTo>
                <a:cubicBezTo>
                  <a:pt x="154" y="6"/>
                  <a:pt x="150" y="8"/>
                  <a:pt x="146" y="11"/>
                </a:cubicBezTo>
                <a:cubicBezTo>
                  <a:pt x="139" y="16"/>
                  <a:pt x="133" y="21"/>
                  <a:pt x="130" y="26"/>
                </a:cubicBezTo>
                <a:cubicBezTo>
                  <a:pt x="128" y="28"/>
                  <a:pt x="127" y="31"/>
                  <a:pt x="126" y="34"/>
                </a:cubicBezTo>
                <a:cubicBezTo>
                  <a:pt x="124" y="35"/>
                  <a:pt x="124" y="35"/>
                  <a:pt x="124" y="35"/>
                </a:cubicBezTo>
                <a:cubicBezTo>
                  <a:pt x="124" y="35"/>
                  <a:pt x="124" y="35"/>
                  <a:pt x="124" y="35"/>
                </a:cubicBezTo>
                <a:cubicBezTo>
                  <a:pt x="119" y="39"/>
                  <a:pt x="114" y="42"/>
                  <a:pt x="111" y="43"/>
                </a:cubicBezTo>
                <a:cubicBezTo>
                  <a:pt x="108" y="45"/>
                  <a:pt x="106" y="46"/>
                  <a:pt x="104" y="46"/>
                </a:cubicBezTo>
                <a:cubicBezTo>
                  <a:pt x="101" y="46"/>
                  <a:pt x="100" y="44"/>
                  <a:pt x="100" y="42"/>
                </a:cubicBezTo>
                <a:cubicBezTo>
                  <a:pt x="100" y="38"/>
                  <a:pt x="106" y="30"/>
                  <a:pt x="118" y="20"/>
                </a:cubicBezTo>
                <a:cubicBezTo>
                  <a:pt x="121" y="17"/>
                  <a:pt x="122" y="15"/>
                  <a:pt x="122" y="14"/>
                </a:cubicBezTo>
                <a:cubicBezTo>
                  <a:pt x="122" y="12"/>
                  <a:pt x="122" y="9"/>
                  <a:pt x="121" y="7"/>
                </a:cubicBezTo>
                <a:cubicBezTo>
                  <a:pt x="120" y="4"/>
                  <a:pt x="119" y="3"/>
                  <a:pt x="118" y="3"/>
                </a:cubicBezTo>
                <a:cubicBezTo>
                  <a:pt x="115" y="3"/>
                  <a:pt x="112" y="4"/>
                  <a:pt x="109" y="6"/>
                </a:cubicBezTo>
                <a:cubicBezTo>
                  <a:pt x="102" y="10"/>
                  <a:pt x="96" y="13"/>
                  <a:pt x="91" y="17"/>
                </a:cubicBezTo>
                <a:cubicBezTo>
                  <a:pt x="86" y="21"/>
                  <a:pt x="82" y="24"/>
                  <a:pt x="78" y="28"/>
                </a:cubicBezTo>
                <a:cubicBezTo>
                  <a:pt x="74" y="31"/>
                  <a:pt x="71" y="34"/>
                  <a:pt x="69" y="36"/>
                </a:cubicBezTo>
                <a:cubicBezTo>
                  <a:pt x="67" y="38"/>
                  <a:pt x="65" y="39"/>
                  <a:pt x="65" y="39"/>
                </a:cubicBezTo>
                <a:cubicBezTo>
                  <a:pt x="63" y="39"/>
                  <a:pt x="63" y="38"/>
                  <a:pt x="63" y="37"/>
                </a:cubicBezTo>
                <a:cubicBezTo>
                  <a:pt x="63" y="34"/>
                  <a:pt x="68" y="28"/>
                  <a:pt x="79" y="18"/>
                </a:cubicBezTo>
                <a:cubicBezTo>
                  <a:pt x="80" y="16"/>
                  <a:pt x="81" y="16"/>
                  <a:pt x="82" y="15"/>
                </a:cubicBezTo>
                <a:cubicBezTo>
                  <a:pt x="82" y="15"/>
                  <a:pt x="83" y="14"/>
                  <a:pt x="83" y="13"/>
                </a:cubicBezTo>
                <a:cubicBezTo>
                  <a:pt x="83" y="13"/>
                  <a:pt x="84" y="12"/>
                  <a:pt x="84" y="12"/>
                </a:cubicBezTo>
                <a:cubicBezTo>
                  <a:pt x="84" y="10"/>
                  <a:pt x="83" y="10"/>
                  <a:pt x="82" y="9"/>
                </a:cubicBezTo>
                <a:cubicBezTo>
                  <a:pt x="80" y="8"/>
                  <a:pt x="79" y="8"/>
                  <a:pt x="76" y="8"/>
                </a:cubicBezTo>
                <a:cubicBezTo>
                  <a:pt x="73" y="8"/>
                  <a:pt x="70" y="9"/>
                  <a:pt x="67" y="12"/>
                </a:cubicBezTo>
                <a:cubicBezTo>
                  <a:pt x="63" y="15"/>
                  <a:pt x="59" y="19"/>
                  <a:pt x="55" y="25"/>
                </a:cubicBezTo>
                <a:cubicBezTo>
                  <a:pt x="52" y="28"/>
                  <a:pt x="51" y="30"/>
                  <a:pt x="49" y="32"/>
                </a:cubicBezTo>
                <a:cubicBezTo>
                  <a:pt x="49" y="32"/>
                  <a:pt x="49" y="33"/>
                  <a:pt x="49" y="33"/>
                </a:cubicBezTo>
                <a:cubicBezTo>
                  <a:pt x="49" y="34"/>
                  <a:pt x="49" y="34"/>
                  <a:pt x="49" y="35"/>
                </a:cubicBezTo>
                <a:cubicBezTo>
                  <a:pt x="48" y="36"/>
                  <a:pt x="48" y="36"/>
                  <a:pt x="48" y="36"/>
                </a:cubicBezTo>
                <a:cubicBezTo>
                  <a:pt x="43" y="39"/>
                  <a:pt x="38" y="42"/>
                  <a:pt x="35" y="43"/>
                </a:cubicBezTo>
                <a:cubicBezTo>
                  <a:pt x="31" y="45"/>
                  <a:pt x="28" y="46"/>
                  <a:pt x="25" y="46"/>
                </a:cubicBezTo>
                <a:cubicBezTo>
                  <a:pt x="21" y="46"/>
                  <a:pt x="19" y="46"/>
                  <a:pt x="17" y="44"/>
                </a:cubicBezTo>
                <a:cubicBezTo>
                  <a:pt x="15" y="43"/>
                  <a:pt x="15" y="41"/>
                  <a:pt x="15" y="39"/>
                </a:cubicBezTo>
                <a:cubicBezTo>
                  <a:pt x="15" y="37"/>
                  <a:pt x="15" y="35"/>
                  <a:pt x="17" y="33"/>
                </a:cubicBezTo>
                <a:cubicBezTo>
                  <a:pt x="19" y="31"/>
                  <a:pt x="23" y="28"/>
                  <a:pt x="29" y="24"/>
                </a:cubicBezTo>
                <a:cubicBezTo>
                  <a:pt x="31" y="22"/>
                  <a:pt x="34" y="20"/>
                  <a:pt x="36" y="16"/>
                </a:cubicBezTo>
                <a:cubicBezTo>
                  <a:pt x="39" y="12"/>
                  <a:pt x="40" y="9"/>
                  <a:pt x="40" y="7"/>
                </a:cubicBezTo>
                <a:cubicBezTo>
                  <a:pt x="40" y="5"/>
                  <a:pt x="38" y="4"/>
                  <a:pt x="34" y="4"/>
                </a:cubicBezTo>
                <a:cubicBezTo>
                  <a:pt x="26" y="4"/>
                  <a:pt x="17" y="10"/>
                  <a:pt x="7" y="22"/>
                </a:cubicBezTo>
                <a:cubicBezTo>
                  <a:pt x="7" y="22"/>
                  <a:pt x="7" y="23"/>
                  <a:pt x="6" y="23"/>
                </a:cubicBezTo>
                <a:cubicBezTo>
                  <a:pt x="5" y="25"/>
                  <a:pt x="4" y="27"/>
                  <a:pt x="3" y="28"/>
                </a:cubicBezTo>
                <a:cubicBezTo>
                  <a:pt x="2" y="29"/>
                  <a:pt x="2" y="30"/>
                  <a:pt x="1" y="32"/>
                </a:cubicBezTo>
                <a:cubicBezTo>
                  <a:pt x="1" y="34"/>
                  <a:pt x="0" y="37"/>
                  <a:pt x="0" y="39"/>
                </a:cubicBezTo>
                <a:cubicBezTo>
                  <a:pt x="0" y="44"/>
                  <a:pt x="2" y="49"/>
                  <a:pt x="4" y="54"/>
                </a:cubicBezTo>
                <a:cubicBezTo>
                  <a:pt x="5" y="55"/>
                  <a:pt x="6" y="56"/>
                  <a:pt x="6" y="57"/>
                </a:cubicBezTo>
                <a:cubicBezTo>
                  <a:pt x="9" y="60"/>
                  <a:pt x="12" y="61"/>
                  <a:pt x="17" y="61"/>
                </a:cubicBezTo>
                <a:cubicBezTo>
                  <a:pt x="21" y="61"/>
                  <a:pt x="26" y="60"/>
                  <a:pt x="32" y="56"/>
                </a:cubicBezTo>
                <a:cubicBezTo>
                  <a:pt x="37" y="53"/>
                  <a:pt x="42" y="48"/>
                  <a:pt x="48" y="42"/>
                </a:cubicBezTo>
                <a:cubicBezTo>
                  <a:pt x="48" y="42"/>
                  <a:pt x="49" y="42"/>
                  <a:pt x="49" y="42"/>
                </a:cubicBezTo>
                <a:cubicBezTo>
                  <a:pt x="49" y="44"/>
                  <a:pt x="49" y="46"/>
                  <a:pt x="49" y="47"/>
                </a:cubicBezTo>
                <a:cubicBezTo>
                  <a:pt x="50" y="49"/>
                  <a:pt x="50" y="51"/>
                  <a:pt x="51" y="52"/>
                </a:cubicBezTo>
                <a:cubicBezTo>
                  <a:pt x="53" y="56"/>
                  <a:pt x="55" y="58"/>
                  <a:pt x="57" y="58"/>
                </a:cubicBezTo>
                <a:cubicBezTo>
                  <a:pt x="59" y="58"/>
                  <a:pt x="60" y="57"/>
                  <a:pt x="61" y="56"/>
                </a:cubicBezTo>
                <a:cubicBezTo>
                  <a:pt x="63" y="55"/>
                  <a:pt x="65" y="53"/>
                  <a:pt x="68" y="49"/>
                </a:cubicBezTo>
                <a:cubicBezTo>
                  <a:pt x="71" y="46"/>
                  <a:pt x="74" y="43"/>
                  <a:pt x="76" y="41"/>
                </a:cubicBezTo>
                <a:cubicBezTo>
                  <a:pt x="79" y="38"/>
                  <a:pt x="82" y="35"/>
                  <a:pt x="86" y="32"/>
                </a:cubicBezTo>
                <a:cubicBezTo>
                  <a:pt x="92" y="27"/>
                  <a:pt x="97" y="24"/>
                  <a:pt x="101" y="23"/>
                </a:cubicBezTo>
                <a:cubicBezTo>
                  <a:pt x="97" y="27"/>
                  <a:pt x="95" y="31"/>
                  <a:pt x="92" y="34"/>
                </a:cubicBezTo>
                <a:cubicBezTo>
                  <a:pt x="90" y="38"/>
                  <a:pt x="88" y="40"/>
                  <a:pt x="87" y="42"/>
                </a:cubicBezTo>
                <a:cubicBezTo>
                  <a:pt x="85" y="44"/>
                  <a:pt x="85" y="46"/>
                  <a:pt x="84" y="47"/>
                </a:cubicBezTo>
                <a:cubicBezTo>
                  <a:pt x="83" y="49"/>
                  <a:pt x="83" y="51"/>
                  <a:pt x="83" y="53"/>
                </a:cubicBezTo>
                <a:cubicBezTo>
                  <a:pt x="83" y="58"/>
                  <a:pt x="86" y="61"/>
                  <a:pt x="91" y="61"/>
                </a:cubicBezTo>
                <a:cubicBezTo>
                  <a:pt x="94" y="61"/>
                  <a:pt x="99" y="60"/>
                  <a:pt x="104" y="57"/>
                </a:cubicBezTo>
                <a:cubicBezTo>
                  <a:pt x="109" y="53"/>
                  <a:pt x="116" y="48"/>
                  <a:pt x="125" y="41"/>
                </a:cubicBezTo>
                <a:cubicBezTo>
                  <a:pt x="125" y="41"/>
                  <a:pt x="125" y="41"/>
                  <a:pt x="125" y="41"/>
                </a:cubicBezTo>
                <a:cubicBezTo>
                  <a:pt x="125" y="41"/>
                  <a:pt x="125" y="41"/>
                  <a:pt x="125" y="41"/>
                </a:cubicBezTo>
                <a:cubicBezTo>
                  <a:pt x="125" y="44"/>
                  <a:pt x="125" y="46"/>
                  <a:pt x="125" y="48"/>
                </a:cubicBezTo>
                <a:cubicBezTo>
                  <a:pt x="126" y="52"/>
                  <a:pt x="128" y="55"/>
                  <a:pt x="130" y="57"/>
                </a:cubicBezTo>
                <a:cubicBezTo>
                  <a:pt x="134" y="61"/>
                  <a:pt x="139" y="63"/>
                  <a:pt x="145" y="63"/>
                </a:cubicBezTo>
                <a:cubicBezTo>
                  <a:pt x="149" y="63"/>
                  <a:pt x="153" y="62"/>
                  <a:pt x="157" y="60"/>
                </a:cubicBezTo>
                <a:cubicBezTo>
                  <a:pt x="160" y="60"/>
                  <a:pt x="163" y="58"/>
                  <a:pt x="165" y="57"/>
                </a:cubicBezTo>
                <a:cubicBezTo>
                  <a:pt x="172" y="53"/>
                  <a:pt x="179" y="47"/>
                  <a:pt x="187" y="40"/>
                </a:cubicBezTo>
                <a:cubicBezTo>
                  <a:pt x="187" y="35"/>
                  <a:pt x="187" y="35"/>
                  <a:pt x="187" y="35"/>
                </a:cubicBezTo>
                <a:cubicBezTo>
                  <a:pt x="182" y="38"/>
                  <a:pt x="178" y="41"/>
                  <a:pt x="174" y="43"/>
                </a:cubicBezTo>
                <a:moveTo>
                  <a:pt x="147" y="23"/>
                </a:moveTo>
                <a:cubicBezTo>
                  <a:pt x="150" y="20"/>
                  <a:pt x="152" y="18"/>
                  <a:pt x="155" y="16"/>
                </a:cubicBezTo>
                <a:cubicBezTo>
                  <a:pt x="156" y="15"/>
                  <a:pt x="157" y="15"/>
                  <a:pt x="157" y="15"/>
                </a:cubicBezTo>
                <a:cubicBezTo>
                  <a:pt x="159" y="13"/>
                  <a:pt x="161" y="12"/>
                  <a:pt x="164" y="11"/>
                </a:cubicBezTo>
                <a:cubicBezTo>
                  <a:pt x="166" y="10"/>
                  <a:pt x="168" y="9"/>
                  <a:pt x="170" y="9"/>
                </a:cubicBezTo>
                <a:cubicBezTo>
                  <a:pt x="171" y="9"/>
                  <a:pt x="172" y="10"/>
                  <a:pt x="172" y="11"/>
                </a:cubicBezTo>
                <a:cubicBezTo>
                  <a:pt x="172" y="12"/>
                  <a:pt x="171" y="14"/>
                  <a:pt x="169" y="17"/>
                </a:cubicBezTo>
                <a:cubicBezTo>
                  <a:pt x="167" y="19"/>
                  <a:pt x="163" y="22"/>
                  <a:pt x="159" y="25"/>
                </a:cubicBezTo>
                <a:cubicBezTo>
                  <a:pt x="158" y="25"/>
                  <a:pt x="158" y="26"/>
                  <a:pt x="157" y="26"/>
                </a:cubicBezTo>
                <a:cubicBezTo>
                  <a:pt x="153" y="28"/>
                  <a:pt x="148" y="30"/>
                  <a:pt x="143" y="32"/>
                </a:cubicBezTo>
                <a:cubicBezTo>
                  <a:pt x="144" y="29"/>
                  <a:pt x="145" y="26"/>
                  <a:pt x="147" y="23"/>
                </a:cubicBezTo>
                <a:close/>
              </a:path>
            </a:pathLst>
          </a:custGeom>
          <a:solidFill>
            <a:srgbClr val="E1001A"/>
          </a:solidFill>
          <a:ln w="3175">
            <a:solidFill>
              <a:srgbClr val="FFFFFF"/>
            </a:solidFill>
            <a:miter lim="800000"/>
            <a:headEnd/>
            <a:tailEnd/>
          </a:ln>
        </p:spPr>
        <p:txBody>
          <a:bodyPr/>
          <a:lstStyle/>
          <a:p>
            <a:pPr>
              <a:defRPr/>
            </a:pPr>
            <a:endParaRPr lang="ru-RU" sz="2222"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22" name="Freeform 22"/>
          <p:cNvSpPr>
            <a:spLocks/>
          </p:cNvSpPr>
          <p:nvPr/>
        </p:nvSpPr>
        <p:spPr bwMode="auto">
          <a:xfrm>
            <a:off x="2602483" y="4290360"/>
            <a:ext cx="82881" cy="74064"/>
          </a:xfrm>
          <a:custGeom>
            <a:avLst/>
            <a:gdLst>
              <a:gd name="T0" fmla="*/ 2147483647 w 20"/>
              <a:gd name="T1" fmla="*/ 2147483647 h 18"/>
              <a:gd name="T2" fmla="*/ 2147483647 w 20"/>
              <a:gd name="T3" fmla="*/ 2147483647 h 18"/>
              <a:gd name="T4" fmla="*/ 2147483647 w 20"/>
              <a:gd name="T5" fmla="*/ 2147483647 h 18"/>
              <a:gd name="T6" fmla="*/ 2147483647 w 20"/>
              <a:gd name="T7" fmla="*/ 2147483647 h 18"/>
              <a:gd name="T8" fmla="*/ 2147483647 w 20"/>
              <a:gd name="T9" fmla="*/ 2147483647 h 18"/>
              <a:gd name="T10" fmla="*/ 2147483647 w 20"/>
              <a:gd name="T11" fmla="*/ 2147483647 h 18"/>
              <a:gd name="T12" fmla="*/ 2147483647 w 20"/>
              <a:gd name="T13" fmla="*/ 0 h 18"/>
              <a:gd name="T14" fmla="*/ 2147483647 w 20"/>
              <a:gd name="T15" fmla="*/ 2147483647 h 18"/>
              <a:gd name="T16" fmla="*/ 0 w 20"/>
              <a:gd name="T17" fmla="*/ 2147483647 h 18"/>
              <a:gd name="T18" fmla="*/ 2147483647 w 20"/>
              <a:gd name="T19" fmla="*/ 2147483647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8"/>
              <a:gd name="T32" fmla="*/ 20 w 20"/>
              <a:gd name="T33" fmla="*/ 18 h 1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8">
                <a:moveTo>
                  <a:pt x="2" y="16"/>
                </a:moveTo>
                <a:cubicBezTo>
                  <a:pt x="4" y="17"/>
                  <a:pt x="6" y="18"/>
                  <a:pt x="7" y="18"/>
                </a:cubicBezTo>
                <a:cubicBezTo>
                  <a:pt x="9" y="18"/>
                  <a:pt x="11" y="17"/>
                  <a:pt x="13" y="16"/>
                </a:cubicBezTo>
                <a:cubicBezTo>
                  <a:pt x="14" y="15"/>
                  <a:pt x="15" y="15"/>
                  <a:pt x="16" y="13"/>
                </a:cubicBezTo>
                <a:cubicBezTo>
                  <a:pt x="19" y="10"/>
                  <a:pt x="20" y="8"/>
                  <a:pt x="20" y="5"/>
                </a:cubicBezTo>
                <a:cubicBezTo>
                  <a:pt x="20" y="4"/>
                  <a:pt x="20" y="2"/>
                  <a:pt x="18" y="1"/>
                </a:cubicBezTo>
                <a:cubicBezTo>
                  <a:pt x="17" y="0"/>
                  <a:pt x="15" y="0"/>
                  <a:pt x="13" y="0"/>
                </a:cubicBezTo>
                <a:cubicBezTo>
                  <a:pt x="10" y="0"/>
                  <a:pt x="7" y="1"/>
                  <a:pt x="4" y="4"/>
                </a:cubicBezTo>
                <a:cubicBezTo>
                  <a:pt x="1" y="7"/>
                  <a:pt x="0" y="10"/>
                  <a:pt x="0" y="12"/>
                </a:cubicBezTo>
                <a:cubicBezTo>
                  <a:pt x="0" y="14"/>
                  <a:pt x="1" y="15"/>
                  <a:pt x="2" y="16"/>
                </a:cubicBezTo>
                <a:close/>
              </a:path>
            </a:pathLst>
          </a:custGeom>
          <a:solidFill>
            <a:srgbClr val="E1001A"/>
          </a:solidFill>
          <a:ln w="3175">
            <a:solidFill>
              <a:srgbClr val="FFFFFF"/>
            </a:solidFill>
            <a:round/>
            <a:headEnd/>
            <a:tailEnd/>
          </a:ln>
        </p:spPr>
        <p:txBody>
          <a:bodyPr/>
          <a:lstStyle/>
          <a:p>
            <a:pPr>
              <a:defRPr/>
            </a:pPr>
            <a:endParaRPr lang="ru-RU" sz="2222" dirty="0">
              <a:solidFill>
                <a:schemeClr val="accent1"/>
              </a:solidFill>
              <a:effectLst>
                <a:outerShdw blurRad="38100" dist="38100" dir="2700000" algn="tl">
                  <a:srgbClr val="000000">
                    <a:alpha val="43137"/>
                  </a:srgbClr>
                </a:outerShdw>
              </a:effectLst>
              <a:latin typeface="Times New Roman" pitchFamily="18" charset="0"/>
            </a:endParaRPr>
          </a:p>
        </p:txBody>
      </p:sp>
      <p:sp>
        <p:nvSpPr>
          <p:cNvPr id="23" name="Rectangle 19"/>
          <p:cNvSpPr>
            <a:spLocks noChangeArrowheads="1"/>
          </p:cNvSpPr>
          <p:nvPr/>
        </p:nvSpPr>
        <p:spPr bwMode="auto">
          <a:xfrm>
            <a:off x="564838" y="4657432"/>
            <a:ext cx="149893" cy="141074"/>
          </a:xfrm>
          <a:prstGeom prst="rect">
            <a:avLst/>
          </a:prstGeom>
          <a:solidFill>
            <a:srgbClr val="E1001A"/>
          </a:solidFill>
          <a:ln w="3175">
            <a:solidFill>
              <a:srgbClr val="FFFFFF"/>
            </a:solidFill>
            <a:miter lim="800000"/>
            <a:headEnd/>
            <a:tailEnd/>
          </a:ln>
        </p:spPr>
        <p:txBody>
          <a:bodyPr/>
          <a:lstStyle/>
          <a:p>
            <a:endParaRPr lang="ru-RU" sz="2666" dirty="0">
              <a:latin typeface="Times New Roman" pitchFamily="18" charset="0"/>
            </a:endParaRPr>
          </a:p>
        </p:txBody>
      </p:sp>
      <p:sp>
        <p:nvSpPr>
          <p:cNvPr id="24" name="Rectangle 19"/>
          <p:cNvSpPr>
            <a:spLocks noChangeArrowheads="1"/>
          </p:cNvSpPr>
          <p:nvPr/>
        </p:nvSpPr>
        <p:spPr bwMode="auto">
          <a:xfrm>
            <a:off x="3249647" y="4657432"/>
            <a:ext cx="149893" cy="141074"/>
          </a:xfrm>
          <a:prstGeom prst="rect">
            <a:avLst/>
          </a:prstGeom>
          <a:solidFill>
            <a:srgbClr val="E1001A"/>
          </a:solidFill>
          <a:ln w="3175">
            <a:solidFill>
              <a:srgbClr val="FFFFFF"/>
            </a:solidFill>
            <a:miter lim="800000"/>
            <a:headEnd/>
            <a:tailEnd/>
          </a:ln>
        </p:spPr>
        <p:txBody>
          <a:bodyPr/>
          <a:lstStyle/>
          <a:p>
            <a:endParaRPr lang="ru-RU" sz="2666" dirty="0">
              <a:latin typeface="Times New Roman" pitchFamily="18" charset="0"/>
            </a:endParaRPr>
          </a:p>
        </p:txBody>
      </p:sp>
      <p:sp>
        <p:nvSpPr>
          <p:cNvPr id="25" name="Rectangle 19"/>
          <p:cNvSpPr>
            <a:spLocks noChangeArrowheads="1"/>
          </p:cNvSpPr>
          <p:nvPr/>
        </p:nvSpPr>
        <p:spPr bwMode="auto">
          <a:xfrm>
            <a:off x="720879" y="4657432"/>
            <a:ext cx="1432556" cy="141074"/>
          </a:xfrm>
          <a:prstGeom prst="rect">
            <a:avLst/>
          </a:prstGeom>
          <a:solidFill>
            <a:srgbClr val="E1001A"/>
          </a:solidFill>
          <a:ln w="3175">
            <a:solidFill>
              <a:srgbClr val="FFFFFF"/>
            </a:solidFill>
            <a:miter lim="800000"/>
            <a:headEnd/>
            <a:tailEnd/>
          </a:ln>
        </p:spPr>
        <p:txBody>
          <a:bodyPr lIns="39990" tIns="0" rIns="39990" bIns="0" anchor="ctr" anchorCtr="0">
            <a:noAutofit/>
          </a:bodyPr>
          <a:lstStyle/>
          <a:p>
            <a:pPr algn="ctr"/>
            <a:r>
              <a:rPr lang="ru-RU" sz="778" b="1" kern="2700" dirty="0">
                <a:solidFill>
                  <a:schemeClr val="bg1"/>
                </a:solidFill>
                <a:latin typeface="Calibri" panose="020F0502020204030204" pitchFamily="34" charset="0"/>
                <a:cs typeface="Arial" panose="020B0604020202020204" pitchFamily="34" charset="0"/>
              </a:rPr>
              <a:t>информационное агентство</a:t>
            </a:r>
          </a:p>
        </p:txBody>
      </p:sp>
      <p:sp>
        <p:nvSpPr>
          <p:cNvPr id="26" name="Rectangle 19"/>
          <p:cNvSpPr>
            <a:spLocks noChangeArrowheads="1"/>
          </p:cNvSpPr>
          <p:nvPr/>
        </p:nvSpPr>
        <p:spPr bwMode="auto">
          <a:xfrm>
            <a:off x="2158265" y="4657432"/>
            <a:ext cx="1086540" cy="141074"/>
          </a:xfrm>
          <a:prstGeom prst="rect">
            <a:avLst/>
          </a:prstGeom>
          <a:solidFill>
            <a:srgbClr val="0066AF"/>
          </a:solidFill>
          <a:ln w="3175">
            <a:solidFill>
              <a:srgbClr val="FFFFFF"/>
            </a:solidFill>
            <a:miter lim="800000"/>
            <a:headEnd/>
            <a:tailEnd/>
          </a:ln>
        </p:spPr>
        <p:txBody>
          <a:bodyPr lIns="39990" tIns="0" rIns="39990" bIns="0" anchor="ctr" anchorCtr="0">
            <a:noAutofit/>
          </a:bodyPr>
          <a:lstStyle/>
          <a:p>
            <a:pPr algn="ctr"/>
            <a:r>
              <a:rPr lang="en-US" sz="778" b="1" spc="22" dirty="0">
                <a:solidFill>
                  <a:schemeClr val="bg1"/>
                </a:solidFill>
                <a:latin typeface="Calibri" panose="020F0502020204030204" pitchFamily="34" charset="0"/>
                <a:cs typeface="Arial" panose="020B0604020202020204" pitchFamily="34" charset="0"/>
              </a:rPr>
              <a:t>information agency</a:t>
            </a:r>
            <a:endParaRPr lang="ru-RU" sz="778" b="1" spc="22" dirty="0">
              <a:solidFill>
                <a:schemeClr val="bg1"/>
              </a:solidFill>
              <a:latin typeface="Calibri" panose="020F0502020204030204" pitchFamily="34" charset="0"/>
              <a:cs typeface="Arial" panose="020B0604020202020204" pitchFamily="34" charset="0"/>
            </a:endParaRPr>
          </a:p>
        </p:txBody>
      </p:sp>
      <p:sp>
        <p:nvSpPr>
          <p:cNvPr id="33" name="TextBox 32"/>
          <p:cNvSpPr txBox="1"/>
          <p:nvPr/>
        </p:nvSpPr>
        <p:spPr>
          <a:xfrm>
            <a:off x="2" y="930556"/>
            <a:ext cx="4922931" cy="279307"/>
          </a:xfrm>
          <a:prstGeom prst="rect">
            <a:avLst/>
          </a:prstGeom>
          <a:solidFill>
            <a:srgbClr val="FFFFFF"/>
          </a:solidFill>
        </p:spPr>
        <p:txBody>
          <a:bodyPr wrap="square" rtlCol="0">
            <a:spAutoFit/>
          </a:bodyPr>
          <a:lstStyle/>
          <a:p>
            <a:pPr marL="364527"/>
            <a:r>
              <a:rPr lang="ru-RU" sz="1215" spc="1500" dirty="0">
                <a:solidFill>
                  <a:srgbClr val="D35146"/>
                </a:solidFill>
                <a:latin typeface="Roboto Condensed"/>
                <a:cs typeface="Roboto Condensed"/>
              </a:rPr>
              <a:t>ОТРАСЛЕВАЯ БАЗА</a:t>
            </a:r>
          </a:p>
        </p:txBody>
      </p:sp>
      <p:sp>
        <p:nvSpPr>
          <p:cNvPr id="38" name="TextBox 37"/>
          <p:cNvSpPr txBox="1"/>
          <p:nvPr/>
        </p:nvSpPr>
        <p:spPr>
          <a:xfrm>
            <a:off x="68239" y="1345422"/>
            <a:ext cx="9076147" cy="1027333"/>
          </a:xfrm>
          <a:prstGeom prst="rect">
            <a:avLst/>
          </a:prstGeom>
          <a:noFill/>
        </p:spPr>
        <p:txBody>
          <a:bodyPr wrap="square" rtlCol="0" anchor="t">
            <a:noAutofit/>
          </a:bodyPr>
          <a:lstStyle/>
          <a:p>
            <a:r>
              <a:rPr lang="ru-RU" sz="3040" b="1" spc="405" dirty="0">
                <a:solidFill>
                  <a:schemeClr val="bg1"/>
                </a:solidFill>
                <a:latin typeface="Roboto Condensed"/>
                <a:cs typeface="Roboto Condensed"/>
              </a:rPr>
              <a:t>ТОП-200 ТОРГОВЫХ СЕТЕЙ </a:t>
            </a:r>
            <a:r>
              <a:rPr lang="en-US" sz="3040" b="1" spc="405" dirty="0">
                <a:solidFill>
                  <a:schemeClr val="bg1"/>
                </a:solidFill>
                <a:latin typeface="Roboto Condensed"/>
                <a:cs typeface="Roboto Condensed"/>
              </a:rPr>
              <a:t>FMCG</a:t>
            </a:r>
            <a:r>
              <a:rPr lang="ru-RU" sz="3040" b="1" spc="405" dirty="0">
                <a:solidFill>
                  <a:schemeClr val="bg1"/>
                </a:solidFill>
                <a:latin typeface="Roboto Condensed"/>
                <a:cs typeface="Roboto Condensed"/>
              </a:rPr>
              <a:t> РОССИИ</a:t>
            </a:r>
          </a:p>
        </p:txBody>
      </p:sp>
      <p:sp>
        <p:nvSpPr>
          <p:cNvPr id="34" name="TextBox 33">
            <a:extLst>
              <a:ext uri="{FF2B5EF4-FFF2-40B4-BE49-F238E27FC236}">
                <a16:creationId xmlns:a16="http://schemas.microsoft.com/office/drawing/2014/main" id="{63878BE2-6256-45E5-9876-AA70CC0ACAE0}"/>
              </a:ext>
            </a:extLst>
          </p:cNvPr>
          <p:cNvSpPr txBox="1"/>
          <p:nvPr/>
        </p:nvSpPr>
        <p:spPr>
          <a:xfrm>
            <a:off x="647701" y="220008"/>
            <a:ext cx="8126413" cy="215444"/>
          </a:xfrm>
          <a:prstGeom prst="rect">
            <a:avLst/>
          </a:prstGeom>
          <a:noFill/>
        </p:spPr>
        <p:txBody>
          <a:bodyPr wrap="square">
            <a:spAutoFit/>
          </a:bodyPr>
          <a:lstStyle/>
          <a:p>
            <a:pPr>
              <a:defRPr/>
            </a:pPr>
            <a:r>
              <a:rPr lang="hr-HR" sz="800" spc="600" dirty="0">
                <a:solidFill>
                  <a:srgbClr val="FFFFFF"/>
                </a:solidFill>
                <a:latin typeface="Roboto Condensed"/>
                <a:cs typeface="Roboto Condensed"/>
              </a:rPr>
              <a:t>WWW.INFOLINE.SPB.RU</a:t>
            </a:r>
            <a:r>
              <a:rPr lang="ru-RU" sz="800" spc="600" dirty="0">
                <a:solidFill>
                  <a:srgbClr val="FFFFFF"/>
                </a:solidFill>
                <a:latin typeface="Roboto Condensed"/>
                <a:cs typeface="Roboto Condensed"/>
              </a:rPr>
              <a:t>    </a:t>
            </a:r>
            <a:r>
              <a:rPr lang="hr-HR" sz="800" spc="600" dirty="0">
                <a:solidFill>
                  <a:srgbClr val="FFFFFF"/>
                </a:solidFill>
                <a:latin typeface="Roboto Condensed"/>
                <a:cs typeface="Roboto Condensed"/>
              </a:rPr>
              <a:t>WWW.</a:t>
            </a:r>
            <a:r>
              <a:rPr lang="en-US" sz="800" spc="600" dirty="0">
                <a:solidFill>
                  <a:srgbClr val="FFFFFF"/>
                </a:solidFill>
                <a:latin typeface="Roboto Condensed"/>
                <a:cs typeface="Roboto Condensed"/>
              </a:rPr>
              <a:t>RUSSIA-TOP</a:t>
            </a:r>
            <a:r>
              <a:rPr lang="hr-HR" sz="800" spc="600" dirty="0">
                <a:solidFill>
                  <a:srgbClr val="FFFFFF"/>
                </a:solidFill>
                <a:latin typeface="Roboto Condensed"/>
                <a:cs typeface="Roboto Condensed"/>
              </a:rPr>
              <a:t>.RU</a:t>
            </a:r>
            <a:r>
              <a:rPr lang="ru-RU" sz="800" spc="600" dirty="0">
                <a:solidFill>
                  <a:srgbClr val="FFFFFF"/>
                </a:solidFill>
                <a:latin typeface="Roboto Condensed"/>
                <a:cs typeface="Roboto Condensed"/>
              </a:rPr>
              <a:t>       </a:t>
            </a:r>
            <a:r>
              <a:rPr lang="en-US" sz="800" spc="600" dirty="0">
                <a:solidFill>
                  <a:srgbClr val="FFFFFF"/>
                </a:solidFill>
                <a:latin typeface="Roboto Condensed"/>
                <a:cs typeface="Roboto Condensed"/>
              </a:rPr>
              <a:t>INFORETAIL</a:t>
            </a:r>
            <a:r>
              <a:rPr lang="hr-HR" sz="800" spc="600" dirty="0">
                <a:solidFill>
                  <a:srgbClr val="FFFFFF"/>
                </a:solidFill>
                <a:latin typeface="Roboto Condensed"/>
                <a:cs typeface="Roboto Condensed"/>
              </a:rPr>
              <a:t>.RU</a:t>
            </a:r>
            <a:endParaRPr lang="ru-RU" sz="800" spc="600" dirty="0">
              <a:solidFill>
                <a:srgbClr val="FFFFFF"/>
              </a:solidFill>
              <a:latin typeface="Roboto Condensed"/>
              <a:cs typeface="Roboto Condensed"/>
            </a:endParaRPr>
          </a:p>
        </p:txBody>
      </p:sp>
      <p:graphicFrame>
        <p:nvGraphicFramePr>
          <p:cNvPr id="39" name="Таблица 38"/>
          <p:cNvGraphicFramePr>
            <a:graphicFrameLocks noGrp="1"/>
          </p:cNvGraphicFramePr>
          <p:nvPr/>
        </p:nvGraphicFramePr>
        <p:xfrm>
          <a:off x="4734614" y="4153567"/>
          <a:ext cx="4085537" cy="748983"/>
        </p:xfrm>
        <a:graphic>
          <a:graphicData uri="http://schemas.openxmlformats.org/drawingml/2006/table">
            <a:tbl>
              <a:tblPr firstRow="1" bandRow="1">
                <a:tableStyleId>{5C22544A-7EE6-4342-B048-85BDC9FD1C3A}</a:tableStyleId>
              </a:tblPr>
              <a:tblGrid>
                <a:gridCol w="201917">
                  <a:extLst>
                    <a:ext uri="{9D8B030D-6E8A-4147-A177-3AD203B41FA5}">
                      <a16:colId xmlns:a16="http://schemas.microsoft.com/office/drawing/2014/main" val="20000"/>
                    </a:ext>
                  </a:extLst>
                </a:gridCol>
                <a:gridCol w="3883620">
                  <a:extLst>
                    <a:ext uri="{9D8B030D-6E8A-4147-A177-3AD203B41FA5}">
                      <a16:colId xmlns:a16="http://schemas.microsoft.com/office/drawing/2014/main" val="20001"/>
                    </a:ext>
                  </a:extLst>
                </a:gridCol>
              </a:tblGrid>
              <a:tr h="748983">
                <a:tc>
                  <a:txBody>
                    <a:bodyPr/>
                    <a:lstStyle/>
                    <a:p>
                      <a:pPr algn="l"/>
                      <a:endParaRPr lang="ru-RU" sz="1100" b="0" dirty="0">
                        <a:solidFill>
                          <a:srgbClr val="0066AF"/>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180000" indent="-180000" algn="l" defTabSz="457118" rtl="0" eaLnBrk="1" latinLnBrk="0" hangingPunct="1">
                        <a:buClr>
                          <a:schemeClr val="tx2"/>
                        </a:buClr>
                        <a:buFont typeface="Wingdings" panose="05000000000000000000" pitchFamily="2" charset="2"/>
                        <a:buChar char="§"/>
                      </a:pPr>
                      <a:r>
                        <a:rPr lang="ru-RU" sz="1100" b="0" kern="1200" dirty="0">
                          <a:solidFill>
                            <a:srgbClr val="0066AF"/>
                          </a:solidFill>
                          <a:latin typeface="Roboto Condensed" panose="02000000000000000000" pitchFamily="2" charset="0"/>
                          <a:ea typeface="Roboto Condensed" panose="02000000000000000000" pitchFamily="2" charset="0"/>
                          <a:cs typeface="Roboto Condensed" panose="02000000000000000000" pitchFamily="2" charset="0"/>
                        </a:rPr>
                        <a:t>РАЗВИТИЕ ТОП-200 КРУПНЕЙШИХ СЕТЕЙ FMCG</a:t>
                      </a:r>
                    </a:p>
                    <a:p>
                      <a:pPr marL="180000" indent="-180000" algn="l" defTabSz="457118" rtl="0" eaLnBrk="1" latinLnBrk="0" hangingPunct="1">
                        <a:buClr>
                          <a:schemeClr val="tx2"/>
                        </a:buClr>
                        <a:buFont typeface="Wingdings" panose="05000000000000000000" pitchFamily="2" charset="2"/>
                        <a:buChar char="§"/>
                      </a:pPr>
                      <a:r>
                        <a:rPr lang="ru-RU" sz="1100" b="0" kern="1200" dirty="0">
                          <a:solidFill>
                            <a:srgbClr val="0066AF"/>
                          </a:solidFill>
                          <a:latin typeface="Roboto Condensed" panose="02000000000000000000" pitchFamily="2" charset="0"/>
                          <a:ea typeface="Roboto Condensed" panose="02000000000000000000" pitchFamily="2" charset="0"/>
                          <a:cs typeface="Roboto Condensed" panose="02000000000000000000" pitchFamily="2" charset="0"/>
                        </a:rPr>
                        <a:t>КАНАЛЫ РОЗНИЧНОЙ ТОРГОВЛИ И ФОРМАТЫ СЕТЕЙ FMCG</a:t>
                      </a:r>
                      <a:endParaRPr lang="en-US" sz="1100" b="0" kern="1200" dirty="0">
                        <a:solidFill>
                          <a:srgbClr val="0066AF"/>
                        </a:solidFill>
                        <a:latin typeface="Roboto Condensed" panose="02000000000000000000" pitchFamily="2" charset="0"/>
                        <a:ea typeface="Roboto Condensed" panose="02000000000000000000" pitchFamily="2" charset="0"/>
                        <a:cs typeface="Roboto Condensed" panose="02000000000000000000" pitchFamily="2" charset="0"/>
                      </a:endParaRPr>
                    </a:p>
                    <a:p>
                      <a:pPr marL="180000" indent="-180000" algn="l" defTabSz="457118" rtl="0" eaLnBrk="1" latinLnBrk="0" hangingPunct="1">
                        <a:buClr>
                          <a:schemeClr val="tx2"/>
                        </a:buClr>
                        <a:buFont typeface="Wingdings" panose="05000000000000000000" pitchFamily="2" charset="2"/>
                        <a:buChar char="§"/>
                      </a:pPr>
                      <a:r>
                        <a:rPr lang="ru-RU" sz="1100" b="0" kern="1200" dirty="0">
                          <a:solidFill>
                            <a:srgbClr val="0066AF"/>
                          </a:solidFill>
                          <a:latin typeface="Roboto Condensed" panose="02000000000000000000" pitchFamily="2" charset="0"/>
                          <a:ea typeface="Roboto Condensed" panose="02000000000000000000" pitchFamily="2" charset="0"/>
                          <a:cs typeface="Roboto Condensed" panose="02000000000000000000" pitchFamily="2" charset="0"/>
                        </a:rPr>
                        <a:t>БИЗНЕС-СПРАВКИ ПО КРУПНЕЙШИМ СЕТЯМ </a:t>
                      </a:r>
                      <a:r>
                        <a:rPr lang="en-US" sz="1100" b="0" kern="1200" dirty="0">
                          <a:solidFill>
                            <a:srgbClr val="0066AF"/>
                          </a:solidFill>
                          <a:latin typeface="Roboto Condensed" panose="02000000000000000000" pitchFamily="2" charset="0"/>
                          <a:ea typeface="Roboto Condensed" panose="02000000000000000000" pitchFamily="2" charset="0"/>
                          <a:cs typeface="Roboto Condensed" panose="02000000000000000000" pitchFamily="2" charset="0"/>
                        </a:rPr>
                        <a:t>FMCG</a:t>
                      </a:r>
                    </a:p>
                    <a:p>
                      <a:pPr marL="180000" indent="-180000" algn="l" defTabSz="457118" rtl="0" eaLnBrk="1" latinLnBrk="0" hangingPunct="1">
                        <a:buClr>
                          <a:schemeClr val="tx2"/>
                        </a:buClr>
                        <a:buFont typeface="Wingdings" panose="05000000000000000000" pitchFamily="2" charset="2"/>
                        <a:buChar char="§"/>
                      </a:pPr>
                      <a:r>
                        <a:rPr lang="ru-RU" sz="1100" b="0" kern="1200" dirty="0">
                          <a:solidFill>
                            <a:srgbClr val="0066AF"/>
                          </a:solidFill>
                          <a:latin typeface="Roboto Condensed" panose="02000000000000000000" pitchFamily="2" charset="0"/>
                          <a:ea typeface="Roboto Condensed" panose="02000000000000000000" pitchFamily="2" charset="0"/>
                          <a:cs typeface="Roboto Condensed" panose="02000000000000000000" pitchFamily="2" charset="0"/>
                        </a:rPr>
                        <a:t>БАЗА ДАННЫХ ТОП-200 КРУПНЕЙШИХ СЕТЕЙ </a:t>
                      </a:r>
                      <a:r>
                        <a:rPr lang="en-US" sz="1100" b="0" kern="1200" dirty="0">
                          <a:solidFill>
                            <a:srgbClr val="0066AF"/>
                          </a:solidFill>
                          <a:latin typeface="Roboto Condensed" panose="02000000000000000000" pitchFamily="2" charset="0"/>
                          <a:ea typeface="Roboto Condensed" panose="02000000000000000000" pitchFamily="2" charset="0"/>
                          <a:cs typeface="Roboto Condensed" panose="02000000000000000000" pitchFamily="2" charset="0"/>
                        </a:rPr>
                        <a:t>FMCG</a:t>
                      </a:r>
                      <a:endParaRPr lang="ru-RU" sz="1100" b="0" kern="1200" dirty="0">
                        <a:solidFill>
                          <a:srgbClr val="0066AF"/>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31" name="TextBox 30">
            <a:extLst>
              <a:ext uri="{FF2B5EF4-FFF2-40B4-BE49-F238E27FC236}">
                <a16:creationId xmlns:a16="http://schemas.microsoft.com/office/drawing/2014/main" id="{BB9A8EB6-B419-4DB3-99F3-F24E27E4F1D2}"/>
              </a:ext>
            </a:extLst>
          </p:cNvPr>
          <p:cNvSpPr txBox="1">
            <a:spLocks/>
          </p:cNvSpPr>
          <p:nvPr/>
        </p:nvSpPr>
        <p:spPr>
          <a:xfrm>
            <a:off x="465138" y="2586039"/>
            <a:ext cx="6843712" cy="1198562"/>
          </a:xfrm>
          <a:prstGeom prst="rect">
            <a:avLst/>
          </a:prstGeom>
          <a:noFill/>
        </p:spPr>
        <p:txBody>
          <a:bodyPr anchor="ctr">
            <a:no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5613" fontAlgn="base">
              <a:spcBef>
                <a:spcPct val="0"/>
              </a:spcBef>
              <a:spcAft>
                <a:spcPct val="0"/>
              </a:spcAft>
              <a:defRPr>
                <a:solidFill>
                  <a:schemeClr val="tx1"/>
                </a:solidFill>
                <a:latin typeface="Calibri" pitchFamily="34" charset="0"/>
              </a:defRPr>
            </a:lvl6pPr>
            <a:lvl7pPr marL="2971800" indent="-228600" defTabSz="455613" fontAlgn="base">
              <a:spcBef>
                <a:spcPct val="0"/>
              </a:spcBef>
              <a:spcAft>
                <a:spcPct val="0"/>
              </a:spcAft>
              <a:defRPr>
                <a:solidFill>
                  <a:schemeClr val="tx1"/>
                </a:solidFill>
                <a:latin typeface="Calibri" pitchFamily="34" charset="0"/>
              </a:defRPr>
            </a:lvl7pPr>
            <a:lvl8pPr marL="3429000" indent="-228600" defTabSz="455613" fontAlgn="base">
              <a:spcBef>
                <a:spcPct val="0"/>
              </a:spcBef>
              <a:spcAft>
                <a:spcPct val="0"/>
              </a:spcAft>
              <a:defRPr>
                <a:solidFill>
                  <a:schemeClr val="tx1"/>
                </a:solidFill>
                <a:latin typeface="Calibri" pitchFamily="34" charset="0"/>
              </a:defRPr>
            </a:lvl8pPr>
            <a:lvl9pPr marL="3886200" indent="-228600" defTabSz="455613" fontAlgn="base">
              <a:spcBef>
                <a:spcPct val="0"/>
              </a:spcBef>
              <a:spcAft>
                <a:spcPct val="0"/>
              </a:spcAft>
              <a:defRPr>
                <a:solidFill>
                  <a:schemeClr val="tx1"/>
                </a:solidFill>
                <a:latin typeface="Calibri" pitchFamily="34" charset="0"/>
              </a:defRPr>
            </a:lvl9pPr>
          </a:lstStyle>
          <a:p>
            <a:pPr algn="r">
              <a:spcAft>
                <a:spcPts val="600"/>
              </a:spcAft>
            </a:pPr>
            <a:r>
              <a:rPr lang="ru-RU" sz="2400" dirty="0">
                <a:solidFill>
                  <a:srgbClr val="FFFFFF"/>
                </a:solidFill>
                <a:latin typeface="Roboto Condensed" pitchFamily="2" charset="0"/>
                <a:ea typeface="Roboto Condensed" pitchFamily="2" charset="0"/>
                <a:cs typeface="Roboto Condensed" pitchFamily="2" charset="0"/>
              </a:rPr>
              <a:t>ДЕМОНСТРАЦИОННАЯ ВЕРСИЯ</a:t>
            </a:r>
          </a:p>
          <a:p>
            <a:pPr>
              <a:spcAft>
                <a:spcPts val="600"/>
              </a:spcAft>
            </a:pPr>
            <a:r>
              <a:rPr lang="en-US" sz="2400" dirty="0">
                <a:solidFill>
                  <a:srgbClr val="FFFFFF"/>
                </a:solidFill>
                <a:latin typeface="Roboto Condensed" pitchFamily="2" charset="0"/>
                <a:ea typeface="Roboto Condensed" pitchFamily="2" charset="0"/>
                <a:cs typeface="Roboto Condensed" pitchFamily="2" charset="0"/>
              </a:rPr>
              <a:t>I </a:t>
            </a:r>
            <a:r>
              <a:rPr lang="ru-RU" sz="2400" dirty="0">
                <a:solidFill>
                  <a:srgbClr val="FFFFFF"/>
                </a:solidFill>
                <a:latin typeface="Roboto Condensed" pitchFamily="2" charset="0"/>
                <a:ea typeface="Roboto Condensed" pitchFamily="2" charset="0"/>
                <a:cs typeface="Roboto Condensed" pitchFamily="2" charset="0"/>
              </a:rPr>
              <a:t>полугодие 2025 год</a:t>
            </a:r>
          </a:p>
        </p:txBody>
      </p:sp>
    </p:spTree>
    <p:extLst>
      <p:ext uri="{BB962C8B-B14F-4D97-AF65-F5344CB8AC3E}">
        <p14:creationId xmlns:p14="http://schemas.microsoft.com/office/powerpoint/2010/main" val="3029187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Диаграмма 36">
            <a:extLst>
              <a:ext uri="{FF2B5EF4-FFF2-40B4-BE49-F238E27FC236}">
                <a16:creationId xmlns:a16="http://schemas.microsoft.com/office/drawing/2014/main" id="{925C2601-E98F-43FE-BE96-D80F94335058}"/>
              </a:ext>
            </a:extLst>
          </p:cNvPr>
          <p:cNvGraphicFramePr/>
          <p:nvPr/>
        </p:nvGraphicFramePr>
        <p:xfrm>
          <a:off x="287337" y="2570371"/>
          <a:ext cx="4329125" cy="2139967"/>
        </p:xfrm>
        <a:graphic>
          <a:graphicData uri="http://schemas.openxmlformats.org/drawingml/2006/chart">
            <c:chart xmlns:c="http://schemas.openxmlformats.org/drawingml/2006/chart" xmlns:r="http://schemas.openxmlformats.org/officeDocument/2006/relationships" r:id="rId3"/>
          </a:graphicData>
        </a:graphic>
      </p:graphicFrame>
      <p:sp>
        <p:nvSpPr>
          <p:cNvPr id="41" name="Текст 5">
            <a:extLst>
              <a:ext uri="{FF2B5EF4-FFF2-40B4-BE49-F238E27FC236}">
                <a16:creationId xmlns:a16="http://schemas.microsoft.com/office/drawing/2014/main" id="{C00E64F0-6DF5-462F-9640-C7FBC7ACFA14}"/>
              </a:ext>
            </a:extLst>
          </p:cNvPr>
          <p:cNvSpPr txBox="1">
            <a:spLocks/>
          </p:cNvSpPr>
          <p:nvPr/>
        </p:nvSpPr>
        <p:spPr>
          <a:xfrm>
            <a:off x="294276" y="4624387"/>
            <a:ext cx="3939054" cy="169285"/>
          </a:xfrm>
          <a:prstGeom prst="rect">
            <a:avLst/>
          </a:prstGeom>
        </p:spPr>
        <p:txBody>
          <a:bodyPr vert="horz" lIns="0" tIns="45720" rIns="91440" bIns="45720" rtlCol="0" anchor="ctr">
            <a:noAutofit/>
          </a:bodyPr>
          <a:lstStyle>
            <a:defPPr>
              <a:defRPr lang="ru-RU"/>
            </a:defPPr>
            <a:lvl1pPr indent="0" algn="r" defTabSz="845262">
              <a:spcBef>
                <a:spcPct val="20000"/>
              </a:spcBef>
              <a:buFont typeface="Arial"/>
              <a:buNone/>
              <a:defRPr sz="600" i="1">
                <a:solidFill>
                  <a:schemeClr val="bg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816" indent="-285699">
              <a:spcBef>
                <a:spcPct val="20000"/>
              </a:spcBef>
              <a:buFont typeface="Arial"/>
              <a:buChar char="–"/>
              <a:defRPr sz="2800"/>
            </a:lvl2pPr>
            <a:lvl3pPr marL="1142795" indent="-228559">
              <a:spcBef>
                <a:spcPct val="20000"/>
              </a:spcBef>
              <a:buFont typeface="Arial"/>
              <a:buChar char="•"/>
              <a:defRPr sz="2400"/>
            </a:lvl3pPr>
            <a:lvl4pPr marL="1599913" indent="-228559">
              <a:spcBef>
                <a:spcPct val="20000"/>
              </a:spcBef>
              <a:buFont typeface="Arial"/>
              <a:buChar char="–"/>
              <a:defRPr sz="2100"/>
            </a:lvl4pPr>
            <a:lvl5pPr marL="2057031" indent="-228559">
              <a:spcBef>
                <a:spcPct val="20000"/>
              </a:spcBef>
              <a:buFont typeface="Arial"/>
              <a:buChar char="»"/>
              <a:defRPr sz="2100"/>
            </a:lvl5pPr>
            <a:lvl6pPr marL="2514149" indent="-228559">
              <a:spcBef>
                <a:spcPct val="20000"/>
              </a:spcBef>
              <a:buFont typeface="Arial"/>
              <a:buChar char="•"/>
              <a:defRPr sz="2100"/>
            </a:lvl6pPr>
            <a:lvl7pPr marL="2971267" indent="-228559">
              <a:spcBef>
                <a:spcPct val="20000"/>
              </a:spcBef>
              <a:buFont typeface="Arial"/>
              <a:buChar char="•"/>
              <a:defRPr sz="2100"/>
            </a:lvl7pPr>
            <a:lvl8pPr marL="3428386" indent="-228559">
              <a:spcBef>
                <a:spcPct val="20000"/>
              </a:spcBef>
              <a:buFont typeface="Arial"/>
              <a:buChar char="•"/>
              <a:defRPr sz="2100"/>
            </a:lvl8pPr>
            <a:lvl9pPr marL="3885504" indent="-228559">
              <a:spcBef>
                <a:spcPct val="20000"/>
              </a:spcBef>
              <a:buFont typeface="Arial"/>
              <a:buChar char="•"/>
              <a:defRPr sz="2100"/>
            </a:lvl9pPr>
          </a:lstStyle>
          <a:p>
            <a:pPr defTabSz="845241">
              <a:defRPr/>
            </a:pP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Источник: данные компаний, оценки </a:t>
            </a:r>
            <a:r>
              <a:rPr kumimoji="0" lang="en-US"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INFOLine</a:t>
            </a: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по "Гипер</a:t>
            </a:r>
            <a:r>
              <a:rPr kumimoji="0" lang="ru-RU" sz="600" b="0" i="1" u="none" strike="noStrike" kern="1200" cap="none" spc="0" normalizeH="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Ленте" приводится выручка с</a:t>
            </a:r>
            <a:r>
              <a:rPr kumimoji="0" lang="ru-RU" sz="600" b="0" i="1" u="none" strike="noStrike" kern="1200" cap="none" spc="0" normalizeH="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учетом опта</a:t>
            </a: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по </a:t>
            </a:r>
            <a:r>
              <a:rPr kumimoji="0" lang="en-US"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Metro </a:t>
            </a: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с учетом </a:t>
            </a:r>
            <a:r>
              <a:rPr kumimoji="0" lang="en-US"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B2B</a:t>
            </a: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-продаж без учета 2 ТЦ </a:t>
            </a:r>
            <a:r>
              <a:rPr lang="en-US" dirty="0">
                <a:solidFill>
                  <a:prstClr val="white">
                    <a:lumMod val="50000"/>
                  </a:prstClr>
                </a:solidFill>
              </a:rPr>
              <a:t>Metro</a:t>
            </a: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в Крыму; </a:t>
            </a:r>
            <a:r>
              <a:rPr lang="ru-RU" dirty="0">
                <a:solidFill>
                  <a:prstClr val="white">
                    <a:lumMod val="50000"/>
                  </a:prstClr>
                </a:solidFill>
              </a:rPr>
              <a:t>"Лента" с учетом покупки </a:t>
            </a:r>
            <a:r>
              <a:rPr lang="en-US" dirty="0">
                <a:solidFill>
                  <a:prstClr val="white">
                    <a:lumMod val="50000"/>
                  </a:prstClr>
                </a:solidFill>
              </a:rPr>
              <a:t>SPAR (</a:t>
            </a:r>
            <a:r>
              <a:rPr lang="ru-RU" dirty="0">
                <a:solidFill>
                  <a:prstClr val="white">
                    <a:lumMod val="50000"/>
                  </a:prstClr>
                </a:solidFill>
              </a:rPr>
              <a:t>ООО "Молл") в Челябинской области</a:t>
            </a:r>
            <a:r>
              <a:rPr kumimoji="0" lang="en-US"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p>
        </p:txBody>
      </p:sp>
      <p:graphicFrame>
        <p:nvGraphicFramePr>
          <p:cNvPr id="31" name="Диаграмма 30"/>
          <p:cNvGraphicFramePr>
            <a:graphicFrameLocks/>
          </p:cNvGraphicFramePr>
          <p:nvPr/>
        </p:nvGraphicFramePr>
        <p:xfrm>
          <a:off x="4608514" y="2571753"/>
          <a:ext cx="4142362" cy="2052636"/>
        </p:xfrm>
        <a:graphic>
          <a:graphicData uri="http://schemas.openxmlformats.org/drawingml/2006/chart">
            <c:chart xmlns:c="http://schemas.openxmlformats.org/drawingml/2006/chart" xmlns:r="http://schemas.openxmlformats.org/officeDocument/2006/relationships" r:id="rId4"/>
          </a:graphicData>
        </a:graphic>
      </p:graphicFrame>
      <p:sp>
        <p:nvSpPr>
          <p:cNvPr id="18" name="Текст 4"/>
          <p:cNvSpPr txBox="1">
            <a:spLocks/>
          </p:cNvSpPr>
          <p:nvPr/>
        </p:nvSpPr>
        <p:spPr>
          <a:xfrm>
            <a:off x="294275" y="2575873"/>
            <a:ext cx="4313312" cy="356240"/>
          </a:xfrm>
          <a:prstGeom prst="rect">
            <a:avLst/>
          </a:prstGeom>
        </p:spPr>
        <p:txBody>
          <a:bodyPr vert="horz" lIns="0" tIns="0" rIns="0" bIns="0" rtlCol="0" anchor="ctr">
            <a:noAutofit/>
          </a:bodyPr>
          <a:lstStyle>
            <a:defPPr>
              <a:defRPr lang="ru-RU"/>
            </a:defPPr>
            <a:lvl1pPr algn="ctr">
              <a:spcBef>
                <a:spcPct val="0"/>
              </a:spcBef>
              <a:buNone/>
              <a:defRPr sz="1000">
                <a:latin typeface="Roboto Condensed" panose="02000000000000000000" pitchFamily="2" charset="0"/>
                <a:ea typeface="Roboto Condensed" panose="02000000000000000000" pitchFamily="2" charset="0"/>
                <a:cs typeface="Roboto Condensed" panose="02000000000000000000" pitchFamily="2" charset="0"/>
              </a:defRPr>
            </a:lvl1pPr>
          </a:lstStyle>
          <a:p>
            <a:pPr marL="0" marR="0" lvl="0" indent="0" algn="ctr" defTabSz="457106" rtl="0" eaLnBrk="1" fontAlgn="auto" latinLnBrk="0" hangingPunct="1">
              <a:lnSpc>
                <a:spcPct val="100000"/>
              </a:lnSpc>
              <a:spcBef>
                <a:spcPct val="0"/>
              </a:spcBef>
              <a:spcAft>
                <a:spcPts val="0"/>
              </a:spcAft>
              <a:buClrTx/>
              <a:buSzTx/>
              <a:buFontTx/>
              <a:buNone/>
              <a:tabLst/>
              <a:defRPr/>
            </a:pP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Выручка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TOP</a:t>
            </a: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-5 сетей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a:t>
            </a: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в формате гипермаркет, без НДС</a:t>
            </a:r>
          </a:p>
        </p:txBody>
      </p:sp>
      <p:pic>
        <p:nvPicPr>
          <p:cNvPr id="3076" name="Picture 4" descr="ÐÐ°ÑÑÐ¸Ð½ÐºÐ¸ Ð¿Ð¾ Ð·Ð°Ð¿ÑÐ¾ÑÑ auchan retail ÑÐ¾ÑÑÐ¸Ñ"/>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4068" y="4128086"/>
            <a:ext cx="604570" cy="1737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p:cNvPicPr>
            <a:picLocks noChangeAspect="1" noChangeArrowheads="1"/>
          </p:cNvPicPr>
          <p:nvPr/>
        </p:nvPicPr>
        <p:blipFill>
          <a:blip r:embed="rId6"/>
          <a:srcRect l="4233" t="24167" r="83852" b="54611"/>
          <a:stretch>
            <a:fillRect/>
          </a:stretch>
        </p:blipFill>
        <p:spPr bwMode="auto">
          <a:xfrm>
            <a:off x="3088406" y="4130135"/>
            <a:ext cx="165930" cy="166250"/>
          </a:xfrm>
          <a:prstGeom prst="rect">
            <a:avLst/>
          </a:prstGeom>
          <a:noFill/>
          <a:ln w="9525">
            <a:noFill/>
            <a:miter lim="800000"/>
            <a:headEnd/>
            <a:tailEnd/>
          </a:ln>
        </p:spPr>
      </p:pic>
      <p:pic>
        <p:nvPicPr>
          <p:cNvPr id="27" name="Picture 2" descr="https://www.metro-cc.ru/-/media/RU-Metro/image/about-metro/metro-cash-and-carry-logo.jpg?la=ru-RU"/>
          <p:cNvPicPr>
            <a:picLocks noChangeAspect="1" noChangeArrowheads="1"/>
          </p:cNvPicPr>
          <p:nvPr/>
        </p:nvPicPr>
        <p:blipFill>
          <a:blip r:embed="rId7" r:link="rId8"/>
          <a:srcRect/>
          <a:stretch>
            <a:fillRect/>
          </a:stretch>
        </p:blipFill>
        <p:spPr bwMode="auto">
          <a:xfrm>
            <a:off x="1486226" y="4139628"/>
            <a:ext cx="469735" cy="131250"/>
          </a:xfrm>
          <a:prstGeom prst="rect">
            <a:avLst/>
          </a:prstGeom>
          <a:noFill/>
          <a:ln w="9525">
            <a:noFill/>
            <a:miter lim="800000"/>
            <a:headEnd/>
            <a:tailEnd/>
          </a:ln>
        </p:spPr>
      </p:pic>
      <p:sp>
        <p:nvSpPr>
          <p:cNvPr id="28" name="5-конечная звезда 27"/>
          <p:cNvSpPr/>
          <p:nvPr/>
        </p:nvSpPr>
        <p:spPr>
          <a:xfrm>
            <a:off x="1255747" y="4602892"/>
            <a:ext cx="58955" cy="51881"/>
          </a:xfrm>
          <a:prstGeom prst="star5">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6"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127736332"/>
              </p:ext>
            </p:extLst>
          </p:nvPr>
        </p:nvGraphicFramePr>
        <p:xfrm>
          <a:off x="1876297" y="861060"/>
          <a:ext cx="6951662" cy="1738122"/>
        </p:xfrm>
        <a:graphic>
          <a:graphicData uri="http://schemas.openxmlformats.org/drawingml/2006/table">
            <a:tbl>
              <a:tblPr firstRow="1" bandRow="1">
                <a:tableStyleId>{5C22544A-7EE6-4342-B048-85BDC9FD1C3A}</a:tableStyleId>
              </a:tblPr>
              <a:tblGrid>
                <a:gridCol w="162626">
                  <a:extLst>
                    <a:ext uri="{9D8B030D-6E8A-4147-A177-3AD203B41FA5}">
                      <a16:colId xmlns:a16="http://schemas.microsoft.com/office/drawing/2014/main" val="20000"/>
                    </a:ext>
                  </a:extLst>
                </a:gridCol>
                <a:gridCol w="6789036">
                  <a:extLst>
                    <a:ext uri="{9D8B030D-6E8A-4147-A177-3AD203B41FA5}">
                      <a16:colId xmlns:a16="http://schemas.microsoft.com/office/drawing/2014/main" val="20001"/>
                    </a:ext>
                  </a:extLst>
                </a:gridCol>
              </a:tblGrid>
              <a:tr h="1567281">
                <a:tc>
                  <a:txBody>
                    <a:bodyPr/>
                    <a:lstStyle/>
                    <a:p>
                      <a:pPr algn="just"/>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266700" marR="0" lvl="0" indent="-266700" algn="just" defTabSz="845262" rtl="0" eaLnBrk="1" fontAlgn="auto" latinLnBrk="0" hangingPunct="1">
                        <a:lnSpc>
                          <a:spcPct val="100000"/>
                        </a:lnSpc>
                        <a:spcBef>
                          <a:spcPts val="0"/>
                        </a:spcBef>
                        <a:spcAft>
                          <a:spcPts val="0"/>
                        </a:spcAft>
                        <a:buClr>
                          <a:srgbClr val="1F497D"/>
                        </a:buClr>
                        <a:buSzTx/>
                        <a:buFont typeface="Wingdings" panose="05000000000000000000" pitchFamily="2" charset="2"/>
                        <a:buChar char="§"/>
                        <a:tabLst/>
                        <a:defRPr/>
                      </a:pP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итогам</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пол. 2025</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г</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9">
                            <a:extLst>
                              <a:ext uri="{A12FA001-AC4F-418D-AE19-62706E023703}">
                                <ahyp:hlinkClr xmlns:ahyp="http://schemas.microsoft.com/office/drawing/2018/hyperlinkcolor" val="tx"/>
                              </a:ext>
                            </a:extLst>
                          </a:hlinkClick>
                        </a:rPr>
                        <a:t>"Группа Лента"</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сохранила лидерство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формате несмотря на замедление темпов роста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п.п.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январе 2025 г. </a:t>
                      </a:r>
                      <a:r>
                        <a:rPr lang="ru-RU"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сеть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закрыла гипермаркет в Чечне площадью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кв. м</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августе 2025 г. был открыт первый в Ростовской обл. гипермаркет </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"Эконом"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торговой площадью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кв. м</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Таганроге.</a:t>
                      </a:r>
                    </a:p>
                    <a:p>
                      <a:pPr marL="266700" marR="0" lvl="0" indent="-266700" algn="just" defTabSz="845262" rtl="0" eaLnBrk="1" fontAlgn="auto" latinLnBrk="0" hangingPunct="1">
                        <a:lnSpc>
                          <a:spcPct val="100000"/>
                        </a:lnSpc>
                        <a:spcBef>
                          <a:spcPts val="0"/>
                        </a:spcBef>
                        <a:spcAft>
                          <a:spcPts val="0"/>
                        </a:spcAft>
                        <a:buClr>
                          <a:srgbClr val="1F497D"/>
                        </a:buClr>
                        <a:buSzTx/>
                        <a:buFont typeface="Wingdings" panose="05000000000000000000" pitchFamily="2" charset="2"/>
                        <a:buChar char="§"/>
                        <a:tabLst/>
                        <a:defRPr/>
                      </a:pP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 </a:t>
                      </a:r>
                      <a:r>
                        <a:rPr lang="en-US"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пол. 2025</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г</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количество торговых центров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10">
                            <a:extLst>
                              <a:ext uri="{A12FA001-AC4F-418D-AE19-62706E023703}">
                                <ahyp:hlinkClr xmlns:ahyp="http://schemas.microsoft.com/office/drawing/2018/hyperlinkcolor" val="tx"/>
                              </a:ext>
                            </a:extLst>
                          </a:hlinkClick>
                        </a:rPr>
                        <a:t>METRO </a:t>
                      </a:r>
                      <a:r>
                        <a:rPr kumimoji="0" lang="en-US"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10">
                            <a:extLst>
                              <a:ext uri="{A12FA001-AC4F-418D-AE19-62706E023703}">
                                <ahyp:hlinkClr xmlns:ahyp="http://schemas.microsoft.com/office/drawing/2018/hyperlinkcolor" val="tx"/>
                              </a:ext>
                            </a:extLst>
                          </a:hlinkClick>
                        </a:rPr>
                        <a:t>AG</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не изменилось</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выручка, по оценке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INFOLine</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увеличилась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млрд руб.</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конце сентября 2025 г.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10">
                            <a:extLst>
                              <a:ext uri="{A12FA001-AC4F-418D-AE19-62706E023703}">
                                <ahyp:hlinkClr xmlns:ahyp="http://schemas.microsoft.com/office/drawing/2018/hyperlinkcolor" val="tx"/>
                              </a:ext>
                            </a:extLst>
                          </a:hlinkClick>
                        </a:rPr>
                        <a:t>METRO</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закрыла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объекта в Омске и Вологде (малоформатный).</a:t>
                      </a:r>
                    </a:p>
                    <a:p>
                      <a:pPr marL="266700" marR="0" lvl="0" indent="-266700" algn="just" defTabSz="845262" rtl="0" eaLnBrk="1" fontAlgn="auto" latinLnBrk="0" hangingPunct="1">
                        <a:lnSpc>
                          <a:spcPct val="100000"/>
                        </a:lnSpc>
                        <a:spcBef>
                          <a:spcPts val="0"/>
                        </a:spcBef>
                        <a:spcAft>
                          <a:spcPts val="0"/>
                        </a:spcAft>
                        <a:buClr>
                          <a:srgbClr val="1F497D"/>
                        </a:buClr>
                        <a:buSzTx/>
                        <a:buFont typeface="Wingdings" panose="05000000000000000000" pitchFamily="2" charset="2"/>
                        <a:buChar char="§"/>
                        <a:tabLst/>
                        <a:defRPr/>
                      </a:pP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 </a:t>
                      </a:r>
                      <a:r>
                        <a:rPr lang="en-US"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пол. 2025</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г</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выручка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11">
                            <a:extLst>
                              <a:ext uri="{A12FA001-AC4F-418D-AE19-62706E023703}">
                                <ahyp:hlinkClr xmlns:ahyp="http://schemas.microsoft.com/office/drawing/2018/hyperlinkcolor" val="tx"/>
                              </a:ext>
                            </a:extLst>
                          </a:hlinkClick>
                        </a:rPr>
                        <a:t>"АШАН Ритейл Россия"</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сократилась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млрд руб.</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на фоне сокращения инвестиций в обновление </a:t>
                      </a:r>
                      <a:r>
                        <a:rPr kumimoji="0" lang="en-US"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offline-</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форматов и падения </a:t>
                      </a:r>
                      <a:r>
                        <a:rPr kumimoji="0" lang="en-US"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online</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-продаж.</a:t>
                      </a:r>
                    </a:p>
                    <a:p>
                      <a:pPr marL="266700" marR="0" lvl="0" indent="-266700" algn="just" defTabSz="845262" rtl="0" eaLnBrk="1" fontAlgn="auto" latinLnBrk="0" hangingPunct="1">
                        <a:lnSpc>
                          <a:spcPct val="100000"/>
                        </a:lnSpc>
                        <a:spcBef>
                          <a:spcPts val="0"/>
                        </a:spcBef>
                        <a:spcAft>
                          <a:spcPts val="0"/>
                        </a:spcAft>
                        <a:buClr>
                          <a:srgbClr val="1F497D"/>
                        </a:buClr>
                        <a:buSzTx/>
                        <a:buFont typeface="Wingdings" panose="05000000000000000000" pitchFamily="2" charset="2"/>
                        <a:buChar char="§"/>
                        <a:tabLst/>
                        <a:defRPr/>
                      </a:pP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За </a:t>
                      </a:r>
                      <a:r>
                        <a:rPr lang="en-US"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пол. 2025</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г</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выручка гипермаркетов</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1"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2">
                            <a:extLst>
                              <a:ext uri="{A12FA001-AC4F-418D-AE19-62706E023703}">
                                <ahyp:hlinkClr xmlns:ahyp="http://schemas.microsoft.com/office/drawing/2018/hyperlinkcolor" val="tx"/>
                              </a:ext>
                            </a:extLst>
                          </a:hlinkClick>
                        </a:rPr>
                        <a:t>"Магнит"</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выросла</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млрд руб.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рамках кампании по повышению операционной эффективности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закрыто</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гипермаркета суммарной торговой площадью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кв. м</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p>
                    <a:p>
                      <a:pPr marL="266700" marR="0" lvl="0" indent="-266700" algn="just" defTabSz="845262" rtl="0" eaLnBrk="1" fontAlgn="auto" latinLnBrk="0" hangingPunct="1">
                        <a:lnSpc>
                          <a:spcPct val="100000"/>
                        </a:lnSpc>
                        <a:spcBef>
                          <a:spcPts val="0"/>
                        </a:spcBef>
                        <a:spcAft>
                          <a:spcPts val="0"/>
                        </a:spcAft>
                        <a:buClr>
                          <a:srgbClr val="1F497D"/>
                        </a:buClr>
                        <a:buSzTx/>
                        <a:buFont typeface="Wingdings" panose="05000000000000000000" pitchFamily="2" charset="2"/>
                        <a:buChar char="§"/>
                        <a:tabLst/>
                        <a:defRPr/>
                      </a:pP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 началу июня 2025 г. все гипермаркеты </a:t>
                      </a:r>
                      <a:r>
                        <a:rPr kumimoji="0" lang="en-US"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Selgros</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прекратили работу после продажи бизнеса ГК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13"/>
                        </a:rPr>
                        <a:t>"Ароса-Логистика"</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 ноябре 2024 г.). В </a:t>
                      </a:r>
                      <a:r>
                        <a:rPr lang="en-US"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пол. 2025</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г</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были закрыты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гипермаркетов.</a:t>
                      </a:r>
                      <a:endPar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4" name="5-конечная звезда 23"/>
          <p:cNvSpPr/>
          <p:nvPr/>
        </p:nvSpPr>
        <p:spPr>
          <a:xfrm>
            <a:off x="2051050" y="3490636"/>
            <a:ext cx="58955" cy="51881"/>
          </a:xfrm>
          <a:prstGeom prst="star5">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6"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 name="Picture 2" descr="\\Server-file\retailfmcg\TOP-100\Logo FMCG\Globus logo.bm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760917" y="4119563"/>
            <a:ext cx="290204" cy="215737"/>
          </a:xfrm>
          <a:prstGeom prst="rect">
            <a:avLst/>
          </a:prstGeom>
          <a:noFill/>
          <a:extLst>
            <a:ext uri="{909E8E84-426E-40DD-AFC4-6F175D3DCCD1}">
              <a14:hiddenFill xmlns:a14="http://schemas.microsoft.com/office/drawing/2010/main">
                <a:solidFill>
                  <a:srgbClr val="FFFFFF"/>
                </a:solidFill>
              </a14:hiddenFill>
            </a:ext>
          </a:extLst>
        </p:spPr>
      </p:pic>
      <p:sp>
        <p:nvSpPr>
          <p:cNvPr id="22" name="5-конечная звезда 21"/>
          <p:cNvSpPr/>
          <p:nvPr/>
        </p:nvSpPr>
        <p:spPr>
          <a:xfrm>
            <a:off x="4136826" y="3630286"/>
            <a:ext cx="58955" cy="51881"/>
          </a:xfrm>
          <a:prstGeom prst="star5">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06"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CCF63EDA-42D9-86AC-38C9-6964C4F03902}"/>
              </a:ext>
            </a:extLst>
          </p:cNvPr>
          <p:cNvSpPr txBox="1"/>
          <p:nvPr/>
        </p:nvSpPr>
        <p:spPr>
          <a:xfrm>
            <a:off x="366396" y="661613"/>
            <a:ext cx="8384479" cy="249988"/>
          </a:xfrm>
          <a:prstGeom prst="rect">
            <a:avLst/>
          </a:prstGeom>
          <a:noFill/>
        </p:spPr>
        <p:txBody>
          <a:bodyPr wrap="square" lIns="49451" tIns="24725" rIns="49451" bIns="24725" rtlCol="0">
            <a:spAutoFit/>
          </a:bodyPr>
          <a:lstStyle/>
          <a:p>
            <a:pPr marL="0" marR="0" lvl="0" indent="0" algn="l" defTabSz="457106" rtl="0" eaLnBrk="1" fontAlgn="auto" latinLnBrk="0" hangingPunct="1">
              <a:lnSpc>
                <a:spcPct val="100000"/>
              </a:lnSpc>
              <a:spcBef>
                <a:spcPts val="0"/>
              </a:spcBef>
              <a:spcAft>
                <a:spcPts val="0"/>
              </a:spcAft>
              <a:buClrTx/>
              <a:buSzTx/>
              <a:buFontTx/>
              <a:buNone/>
              <a:tabLst/>
              <a:defRPr/>
            </a:pPr>
            <a:r>
              <a:rPr kumimoji="0" lang="ru-RU" sz="1300" b="0" i="0" u="none" strike="noStrike" kern="1200" cap="none" spc="0" normalizeH="0" baseline="0" noProof="0" dirty="0">
                <a:ln>
                  <a:noFill/>
                </a:ln>
                <a:solidFill>
                  <a:srgbClr val="E1001A"/>
                </a:solidFill>
                <a:effectLst/>
                <a:uLnTx/>
                <a:uFillTx/>
                <a:latin typeface="Roboto Condensed"/>
                <a:ea typeface="+mn-ea"/>
                <a:cs typeface="Roboto Condensed"/>
              </a:rPr>
              <a:t>2.1. КАНАЛ ГИПЕРМАРКЕТЫ И РЕЙТИНГ КРУПНЕЙШИХ СЕТЕЙ</a:t>
            </a:r>
          </a:p>
        </p:txBody>
      </p:sp>
      <p:sp>
        <p:nvSpPr>
          <p:cNvPr id="33" name="Текст 5"/>
          <p:cNvSpPr txBox="1">
            <a:spLocks/>
          </p:cNvSpPr>
          <p:nvPr/>
        </p:nvSpPr>
        <p:spPr>
          <a:xfrm>
            <a:off x="4859339" y="4624388"/>
            <a:ext cx="3636962" cy="169285"/>
          </a:xfrm>
          <a:prstGeom prst="rect">
            <a:avLst/>
          </a:prstGeom>
        </p:spPr>
        <p:txBody>
          <a:bodyPr vert="horz" lIns="0" tIns="45720" rIns="91440" bIns="45720" rtlCol="0" anchor="ctr">
            <a:noAutofit/>
          </a:bodyPr>
          <a:lstStyle>
            <a:defPPr>
              <a:defRPr lang="ru-RU"/>
            </a:defPPr>
            <a:lvl1pPr indent="0" algn="r" defTabSz="845262">
              <a:spcBef>
                <a:spcPct val="20000"/>
              </a:spcBef>
              <a:buFont typeface="Arial"/>
              <a:buNone/>
              <a:defRPr sz="600" i="1">
                <a:solidFill>
                  <a:schemeClr val="bg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816" indent="-285699">
              <a:spcBef>
                <a:spcPct val="20000"/>
              </a:spcBef>
              <a:buFont typeface="Arial"/>
              <a:buChar char="–"/>
              <a:defRPr sz="2800"/>
            </a:lvl2pPr>
            <a:lvl3pPr marL="1142795" indent="-228559">
              <a:spcBef>
                <a:spcPct val="20000"/>
              </a:spcBef>
              <a:buFont typeface="Arial"/>
              <a:buChar char="•"/>
              <a:defRPr sz="2400"/>
            </a:lvl3pPr>
            <a:lvl4pPr marL="1599913" indent="-228559">
              <a:spcBef>
                <a:spcPct val="20000"/>
              </a:spcBef>
              <a:buFont typeface="Arial"/>
              <a:buChar char="–"/>
              <a:defRPr sz="2100"/>
            </a:lvl4pPr>
            <a:lvl5pPr marL="2057031" indent="-228559">
              <a:spcBef>
                <a:spcPct val="20000"/>
              </a:spcBef>
              <a:buFont typeface="Arial"/>
              <a:buChar char="»"/>
              <a:defRPr sz="2100"/>
            </a:lvl5pPr>
            <a:lvl6pPr marL="2514149" indent="-228559">
              <a:spcBef>
                <a:spcPct val="20000"/>
              </a:spcBef>
              <a:buFont typeface="Arial"/>
              <a:buChar char="•"/>
              <a:defRPr sz="2100"/>
            </a:lvl6pPr>
            <a:lvl7pPr marL="2971267" indent="-228559">
              <a:spcBef>
                <a:spcPct val="20000"/>
              </a:spcBef>
              <a:buFont typeface="Arial"/>
              <a:buChar char="•"/>
              <a:defRPr sz="2100"/>
            </a:lvl7pPr>
            <a:lvl8pPr marL="3428386" indent="-228559">
              <a:spcBef>
                <a:spcPct val="20000"/>
              </a:spcBef>
              <a:buFont typeface="Arial"/>
              <a:buChar char="•"/>
              <a:defRPr sz="2100"/>
            </a:lvl8pPr>
            <a:lvl9pPr marL="3885504" indent="-228559">
              <a:spcBef>
                <a:spcPct val="20000"/>
              </a:spcBef>
              <a:buFont typeface="Arial"/>
              <a:buChar char="•"/>
              <a:defRPr sz="2100"/>
            </a:lvl9pPr>
          </a:lstStyle>
          <a:p>
            <a:pPr defTabSz="845241">
              <a:defRPr/>
            </a:pP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Источник: данные компаний, расчеты и оценки </a:t>
            </a:r>
            <a:r>
              <a:rPr kumimoji="0" lang="en-US"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INFOLine</a:t>
            </a:r>
            <a:r>
              <a:rPr lang="ru-RU" dirty="0">
                <a:solidFill>
                  <a:prstClr val="white">
                    <a:lumMod val="50000"/>
                  </a:prstClr>
                </a:solidFill>
              </a:rPr>
              <a:t>, по </a:t>
            </a:r>
            <a:r>
              <a:rPr lang="en-US" dirty="0">
                <a:solidFill>
                  <a:prstClr val="white">
                    <a:lumMod val="50000"/>
                  </a:prstClr>
                </a:solidFill>
              </a:rPr>
              <a:t>Metro </a:t>
            </a:r>
            <a:r>
              <a:rPr lang="ru-RU" dirty="0">
                <a:solidFill>
                  <a:prstClr val="white">
                    <a:lumMod val="50000"/>
                  </a:prstClr>
                </a:solidFill>
              </a:rPr>
              <a:t>– с учетом </a:t>
            </a:r>
            <a:r>
              <a:rPr lang="en-US" dirty="0">
                <a:solidFill>
                  <a:prstClr val="white">
                    <a:lumMod val="50000"/>
                  </a:prstClr>
                </a:solidFill>
              </a:rPr>
              <a:t>B2B</a:t>
            </a:r>
            <a:r>
              <a:rPr lang="ru-RU" dirty="0">
                <a:solidFill>
                  <a:prstClr val="white">
                    <a:lumMod val="50000"/>
                  </a:prstClr>
                </a:solidFill>
              </a:rPr>
              <a:t>-продаж без учета 2 ТЦ </a:t>
            </a:r>
            <a:r>
              <a:rPr lang="en-US" dirty="0">
                <a:solidFill>
                  <a:prstClr val="white">
                    <a:lumMod val="50000"/>
                  </a:prstClr>
                </a:solidFill>
              </a:rPr>
              <a:t>Metro </a:t>
            </a:r>
            <a:r>
              <a:rPr lang="ru-RU" dirty="0">
                <a:solidFill>
                  <a:prstClr val="white">
                    <a:lumMod val="50000"/>
                  </a:prstClr>
                </a:solidFill>
              </a:rPr>
              <a:t>в Крыму; "Лента" с учетом покупки </a:t>
            </a:r>
            <a:r>
              <a:rPr lang="en-US" dirty="0">
                <a:solidFill>
                  <a:prstClr val="white">
                    <a:lumMod val="50000"/>
                  </a:prstClr>
                </a:solidFill>
              </a:rPr>
              <a:t>SPAR (</a:t>
            </a:r>
            <a:r>
              <a:rPr lang="ru-RU" dirty="0">
                <a:solidFill>
                  <a:prstClr val="white">
                    <a:lumMod val="50000"/>
                  </a:prstClr>
                </a:solidFill>
              </a:rPr>
              <a:t>ООО "Молл") в Челябинской области</a:t>
            </a:r>
            <a:endParaRPr lang="ru-RU" sz="100" dirty="0">
              <a:solidFill>
                <a:prstClr val="white">
                  <a:lumMod val="50000"/>
                </a:prstClr>
              </a:solidFill>
            </a:endParaRPr>
          </a:p>
        </p:txBody>
      </p:sp>
      <p:pic>
        <p:nvPicPr>
          <p:cNvPr id="34" name="Picture 4" descr="ÐÐ°ÑÑÐ¸Ð½ÐºÐ¸ Ð¿Ð¾ Ð·Ð°Ð¿ÑÐ¾ÑÑ auchan retail ÑÐ¾ÑÑÐ¸Ñ"/>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6590" y="4134384"/>
            <a:ext cx="571776" cy="1643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p:cNvPicPr>
            <a:picLocks noChangeAspect="1" noChangeArrowheads="1"/>
          </p:cNvPicPr>
          <p:nvPr/>
        </p:nvPicPr>
        <p:blipFill>
          <a:blip r:embed="rId6"/>
          <a:srcRect l="4233" t="24167" r="83852" b="54611"/>
          <a:stretch>
            <a:fillRect/>
          </a:stretch>
        </p:blipFill>
        <p:spPr bwMode="auto">
          <a:xfrm>
            <a:off x="7333550" y="4148341"/>
            <a:ext cx="156969" cy="157272"/>
          </a:xfrm>
          <a:prstGeom prst="rect">
            <a:avLst/>
          </a:prstGeom>
          <a:noFill/>
          <a:ln w="9525">
            <a:noFill/>
            <a:miter lim="800000"/>
            <a:headEnd/>
            <a:tailEnd/>
          </a:ln>
        </p:spPr>
      </p:pic>
      <p:pic>
        <p:nvPicPr>
          <p:cNvPr id="36" name="Picture 2" descr="https://www.metro-cc.ru/-/media/RU-Metro/image/about-metro/metro-cash-and-carry-logo.jpg?la=ru-RU"/>
          <p:cNvPicPr>
            <a:picLocks noChangeAspect="1" noChangeArrowheads="1"/>
          </p:cNvPicPr>
          <p:nvPr/>
        </p:nvPicPr>
        <p:blipFill>
          <a:blip r:embed="rId7" r:link="rId8"/>
          <a:srcRect/>
          <a:stretch>
            <a:fillRect/>
          </a:stretch>
        </p:blipFill>
        <p:spPr bwMode="auto">
          <a:xfrm>
            <a:off x="5695624" y="4151683"/>
            <a:ext cx="489600" cy="136800"/>
          </a:xfrm>
          <a:prstGeom prst="rect">
            <a:avLst/>
          </a:prstGeom>
          <a:noFill/>
          <a:ln w="9525">
            <a:noFill/>
            <a:miter lim="800000"/>
            <a:headEnd/>
            <a:tailEnd/>
          </a:ln>
        </p:spPr>
      </p:pic>
      <p:pic>
        <p:nvPicPr>
          <p:cNvPr id="38" name="Picture 2" descr="\\Server-file\retailfmcg\TOP-100\Logo FMCG\Globus logo.bmp"/>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21668" y="4128086"/>
            <a:ext cx="288200" cy="214247"/>
          </a:xfrm>
          <a:prstGeom prst="rect">
            <a:avLst/>
          </a:prstGeom>
          <a:noFill/>
          <a:extLst>
            <a:ext uri="{909E8E84-426E-40DD-AFC4-6F175D3DCCD1}">
              <a14:hiddenFill xmlns:a14="http://schemas.microsoft.com/office/drawing/2010/main">
                <a:solidFill>
                  <a:srgbClr val="FFFFFF"/>
                </a:solidFill>
              </a14:hiddenFill>
            </a:ext>
          </a:extLst>
        </p:spPr>
      </p:pic>
      <p:sp>
        <p:nvSpPr>
          <p:cNvPr id="39" name="Заголовок 2"/>
          <p:cNvSpPr txBox="1">
            <a:spLocks/>
          </p:cNvSpPr>
          <p:nvPr/>
        </p:nvSpPr>
        <p:spPr>
          <a:xfrm>
            <a:off x="4600616" y="2570373"/>
            <a:ext cx="4227343" cy="288716"/>
          </a:xfrm>
          <a:prstGeom prst="rect">
            <a:avLst/>
          </a:prstGeom>
        </p:spPr>
        <p:txBody>
          <a:bodyPr vert="horz" lIns="0" tIns="0" rIns="0" bIns="0" rtlCol="0" anchor="ctr">
            <a:noAutofit/>
          </a:bodyPr>
          <a:lstStyle>
            <a:lvl1pPr algn="ctr" defTabSz="457118" rtl="0" eaLnBrk="1" latinLnBrk="0" hangingPunct="1">
              <a:spcBef>
                <a:spcPct val="0"/>
              </a:spcBef>
              <a:buNone/>
              <a:defRPr sz="4400" kern="1200">
                <a:solidFill>
                  <a:schemeClr val="tx1"/>
                </a:solidFill>
                <a:latin typeface="+mj-lt"/>
                <a:ea typeface="+mj-ea"/>
                <a:cs typeface="+mj-cs"/>
              </a:defRPr>
            </a:lvl1pPr>
          </a:lstStyle>
          <a:p>
            <a:pPr marL="0" marR="0" lvl="0" indent="0" algn="ctr" defTabSz="457106" rtl="0" eaLnBrk="1" fontAlgn="auto" latinLnBrk="0" hangingPunct="1">
              <a:lnSpc>
                <a:spcPct val="100000"/>
              </a:lnSpc>
              <a:spcBef>
                <a:spcPct val="0"/>
              </a:spcBef>
              <a:spcAft>
                <a:spcPts val="0"/>
              </a:spcAft>
              <a:buClrTx/>
              <a:buSzTx/>
              <a:buFontTx/>
              <a:buNone/>
              <a:tabLst/>
              <a:defRPr/>
            </a:pP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Количество и торговая площадь объектов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TOP</a:t>
            </a: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-5 сетей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a:t>
            </a:r>
            <a:endPar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106" rtl="0" eaLnBrk="1" fontAlgn="auto" latinLnBrk="0" hangingPunct="1">
              <a:lnSpc>
                <a:spcPct val="100000"/>
              </a:lnSpc>
              <a:spcBef>
                <a:spcPct val="0"/>
              </a:spcBef>
              <a:spcAft>
                <a:spcPts val="0"/>
              </a:spcAft>
              <a:buClrTx/>
              <a:buSzTx/>
              <a:buFontTx/>
              <a:buNone/>
              <a:tabLst/>
              <a:defRPr/>
            </a:pP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 формате гипермаркет на конец периода</a:t>
            </a:r>
          </a:p>
        </p:txBody>
      </p:sp>
      <p:grpSp>
        <p:nvGrpSpPr>
          <p:cNvPr id="25" name="Группа 24"/>
          <p:cNvGrpSpPr/>
          <p:nvPr/>
        </p:nvGrpSpPr>
        <p:grpSpPr>
          <a:xfrm>
            <a:off x="818101" y="4164034"/>
            <a:ext cx="362649" cy="106321"/>
            <a:chOff x="5898089" y="7037258"/>
            <a:chExt cx="1292998" cy="409942"/>
          </a:xfrm>
        </p:grpSpPr>
        <p:grpSp>
          <p:nvGrpSpPr>
            <p:cNvPr id="26" name="object 76"/>
            <p:cNvGrpSpPr/>
            <p:nvPr/>
          </p:nvGrpSpPr>
          <p:grpSpPr>
            <a:xfrm>
              <a:off x="5898089" y="7037258"/>
              <a:ext cx="342832" cy="409873"/>
              <a:chOff x="1793188" y="0"/>
              <a:chExt cx="447606" cy="535855"/>
            </a:xfrm>
          </p:grpSpPr>
          <p:pic>
            <p:nvPicPr>
              <p:cNvPr id="43" name="object 77"/>
              <p:cNvPicPr/>
              <p:nvPr/>
            </p:nvPicPr>
            <p:blipFill>
              <a:blip r:embed="rId15" cstate="print"/>
              <a:stretch>
                <a:fillRect/>
              </a:stretch>
            </p:blipFill>
            <p:spPr>
              <a:xfrm>
                <a:off x="1793188" y="372841"/>
                <a:ext cx="246589" cy="163010"/>
              </a:xfrm>
              <a:prstGeom prst="rect">
                <a:avLst/>
              </a:prstGeom>
            </p:spPr>
          </p:pic>
          <p:sp>
            <p:nvSpPr>
              <p:cNvPr id="44" name="object 78"/>
              <p:cNvSpPr/>
              <p:nvPr/>
            </p:nvSpPr>
            <p:spPr>
              <a:xfrm>
                <a:off x="1838840" y="0"/>
                <a:ext cx="401954" cy="401954"/>
              </a:xfrm>
              <a:custGeom>
                <a:avLst/>
                <a:gdLst/>
                <a:ahLst/>
                <a:cxnLst/>
                <a:rect l="l" t="t" r="r" b="b"/>
                <a:pathLst>
                  <a:path w="401955" h="401954">
                    <a:moveTo>
                      <a:pt x="200946" y="0"/>
                    </a:moveTo>
                    <a:lnTo>
                      <a:pt x="154871" y="5307"/>
                    </a:lnTo>
                    <a:lnTo>
                      <a:pt x="112574" y="20424"/>
                    </a:lnTo>
                    <a:lnTo>
                      <a:pt x="75264" y="44145"/>
                    </a:lnTo>
                    <a:lnTo>
                      <a:pt x="44145" y="75264"/>
                    </a:lnTo>
                    <a:lnTo>
                      <a:pt x="20424" y="112574"/>
                    </a:lnTo>
                    <a:lnTo>
                      <a:pt x="5307" y="154871"/>
                    </a:lnTo>
                    <a:lnTo>
                      <a:pt x="0" y="200946"/>
                    </a:lnTo>
                    <a:lnTo>
                      <a:pt x="5307" y="247022"/>
                    </a:lnTo>
                    <a:lnTo>
                      <a:pt x="20424" y="289318"/>
                    </a:lnTo>
                    <a:lnTo>
                      <a:pt x="44145" y="326629"/>
                    </a:lnTo>
                    <a:lnTo>
                      <a:pt x="75264" y="357748"/>
                    </a:lnTo>
                    <a:lnTo>
                      <a:pt x="112574" y="381469"/>
                    </a:lnTo>
                    <a:lnTo>
                      <a:pt x="154871" y="396586"/>
                    </a:lnTo>
                    <a:lnTo>
                      <a:pt x="200946" y="401893"/>
                    </a:lnTo>
                    <a:lnTo>
                      <a:pt x="247022" y="396586"/>
                    </a:lnTo>
                    <a:lnTo>
                      <a:pt x="289318" y="381469"/>
                    </a:lnTo>
                    <a:lnTo>
                      <a:pt x="326629" y="357748"/>
                    </a:lnTo>
                    <a:lnTo>
                      <a:pt x="357748" y="326629"/>
                    </a:lnTo>
                    <a:lnTo>
                      <a:pt x="381469" y="289318"/>
                    </a:lnTo>
                    <a:lnTo>
                      <a:pt x="396586" y="247022"/>
                    </a:lnTo>
                    <a:lnTo>
                      <a:pt x="401893" y="200946"/>
                    </a:lnTo>
                    <a:lnTo>
                      <a:pt x="396586" y="154871"/>
                    </a:lnTo>
                    <a:lnTo>
                      <a:pt x="381469" y="112574"/>
                    </a:lnTo>
                    <a:lnTo>
                      <a:pt x="357748" y="75264"/>
                    </a:lnTo>
                    <a:lnTo>
                      <a:pt x="326629" y="44145"/>
                    </a:lnTo>
                    <a:lnTo>
                      <a:pt x="289318" y="20424"/>
                    </a:lnTo>
                    <a:lnTo>
                      <a:pt x="247022" y="5307"/>
                    </a:lnTo>
                    <a:lnTo>
                      <a:pt x="200946" y="0"/>
                    </a:lnTo>
                    <a:close/>
                  </a:path>
                </a:pathLst>
              </a:custGeom>
              <a:solidFill>
                <a:srgbClr val="FFB9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5" name="object 79"/>
              <p:cNvPicPr/>
              <p:nvPr/>
            </p:nvPicPr>
            <p:blipFill>
              <a:blip r:embed="rId16" cstate="print"/>
              <a:stretch>
                <a:fillRect/>
              </a:stretch>
            </p:blipFill>
            <p:spPr>
              <a:xfrm>
                <a:off x="2039792" y="417995"/>
                <a:ext cx="183010" cy="117860"/>
              </a:xfrm>
              <a:prstGeom prst="rect">
                <a:avLst/>
              </a:prstGeom>
            </p:spPr>
          </p:pic>
          <p:pic>
            <p:nvPicPr>
              <p:cNvPr id="46" name="object 80"/>
              <p:cNvPicPr/>
              <p:nvPr/>
            </p:nvPicPr>
            <p:blipFill>
              <a:blip r:embed="rId17" cstate="print"/>
              <a:stretch>
                <a:fillRect/>
              </a:stretch>
            </p:blipFill>
            <p:spPr>
              <a:xfrm>
                <a:off x="1939314" y="100468"/>
                <a:ext cx="200946" cy="200958"/>
              </a:xfrm>
              <a:prstGeom prst="rect">
                <a:avLst/>
              </a:prstGeom>
            </p:spPr>
          </p:pic>
        </p:grpSp>
        <p:sp>
          <p:nvSpPr>
            <p:cNvPr id="30" name="object 81"/>
            <p:cNvSpPr/>
            <p:nvPr/>
          </p:nvSpPr>
          <p:spPr>
            <a:xfrm>
              <a:off x="6290735" y="7276684"/>
              <a:ext cx="900352" cy="170516"/>
            </a:xfrm>
            <a:custGeom>
              <a:avLst/>
              <a:gdLst/>
              <a:ahLst/>
              <a:cxnLst/>
              <a:rect l="l" t="t" r="r" b="b"/>
              <a:pathLst>
                <a:path w="1814830" h="344170">
                  <a:moveTo>
                    <a:pt x="564726" y="0"/>
                  </a:moveTo>
                  <a:lnTo>
                    <a:pt x="523359" y="4176"/>
                  </a:lnTo>
                  <a:lnTo>
                    <a:pt x="482647" y="17188"/>
                  </a:lnTo>
                  <a:lnTo>
                    <a:pt x="445652" y="39756"/>
                  </a:lnTo>
                  <a:lnTo>
                    <a:pt x="415437" y="72602"/>
                  </a:lnTo>
                  <a:lnTo>
                    <a:pt x="395062" y="116448"/>
                  </a:lnTo>
                  <a:lnTo>
                    <a:pt x="387590" y="172015"/>
                  </a:lnTo>
                  <a:lnTo>
                    <a:pt x="395340" y="227582"/>
                  </a:lnTo>
                  <a:lnTo>
                    <a:pt x="416434" y="271428"/>
                  </a:lnTo>
                  <a:lnTo>
                    <a:pt x="447635" y="304274"/>
                  </a:lnTo>
                  <a:lnTo>
                    <a:pt x="485709" y="326842"/>
                  </a:lnTo>
                  <a:lnTo>
                    <a:pt x="527420" y="339854"/>
                  </a:lnTo>
                  <a:lnTo>
                    <a:pt x="569532" y="344031"/>
                  </a:lnTo>
                  <a:lnTo>
                    <a:pt x="610810" y="340573"/>
                  </a:lnTo>
                  <a:lnTo>
                    <a:pt x="646497" y="330394"/>
                  </a:lnTo>
                  <a:lnTo>
                    <a:pt x="676944" y="313785"/>
                  </a:lnTo>
                  <a:lnTo>
                    <a:pt x="702502" y="291038"/>
                  </a:lnTo>
                  <a:lnTo>
                    <a:pt x="679387" y="267792"/>
                  </a:lnTo>
                  <a:lnTo>
                    <a:pt x="570841" y="267792"/>
                  </a:lnTo>
                  <a:lnTo>
                    <a:pt x="537949" y="264083"/>
                  </a:lnTo>
                  <a:lnTo>
                    <a:pt x="508523" y="251750"/>
                  </a:lnTo>
                  <a:lnTo>
                    <a:pt x="485788" y="228985"/>
                  </a:lnTo>
                  <a:lnTo>
                    <a:pt x="472969" y="193983"/>
                  </a:lnTo>
                  <a:lnTo>
                    <a:pt x="639566" y="193983"/>
                  </a:lnTo>
                  <a:lnTo>
                    <a:pt x="656091" y="187729"/>
                  </a:lnTo>
                  <a:lnTo>
                    <a:pt x="684994" y="166087"/>
                  </a:lnTo>
                  <a:lnTo>
                    <a:pt x="694684" y="151226"/>
                  </a:lnTo>
                  <a:lnTo>
                    <a:pt x="534111" y="151226"/>
                  </a:lnTo>
                  <a:lnTo>
                    <a:pt x="474802" y="140142"/>
                  </a:lnTo>
                  <a:lnTo>
                    <a:pt x="487792" y="110442"/>
                  </a:lnTo>
                  <a:lnTo>
                    <a:pt x="508565" y="90431"/>
                  </a:lnTo>
                  <a:lnTo>
                    <a:pt x="535244" y="79137"/>
                  </a:lnTo>
                  <a:lnTo>
                    <a:pt x="565951" y="75589"/>
                  </a:lnTo>
                  <a:lnTo>
                    <a:pt x="704501" y="75589"/>
                  </a:lnTo>
                  <a:lnTo>
                    <a:pt x="701966" y="63654"/>
                  </a:lnTo>
                  <a:lnTo>
                    <a:pt x="676068" y="30944"/>
                  </a:lnTo>
                  <a:lnTo>
                    <a:pt x="630875" y="8399"/>
                  </a:lnTo>
                  <a:lnTo>
                    <a:pt x="564726" y="0"/>
                  </a:lnTo>
                  <a:close/>
                </a:path>
                <a:path w="1814830" h="344170">
                  <a:moveTo>
                    <a:pt x="650650" y="238893"/>
                  </a:moveTo>
                  <a:lnTo>
                    <a:pt x="634275" y="250719"/>
                  </a:lnTo>
                  <a:lnTo>
                    <a:pt x="614680" y="259841"/>
                  </a:lnTo>
                  <a:lnTo>
                    <a:pt x="593118" y="265714"/>
                  </a:lnTo>
                  <a:lnTo>
                    <a:pt x="570841" y="267792"/>
                  </a:lnTo>
                  <a:lnTo>
                    <a:pt x="679387" y="267792"/>
                  </a:lnTo>
                  <a:lnTo>
                    <a:pt x="650650" y="238893"/>
                  </a:lnTo>
                  <a:close/>
                </a:path>
                <a:path w="1814830" h="344170">
                  <a:moveTo>
                    <a:pt x="639566" y="193983"/>
                  </a:moveTo>
                  <a:lnTo>
                    <a:pt x="472969" y="193983"/>
                  </a:lnTo>
                  <a:lnTo>
                    <a:pt x="525356" y="205565"/>
                  </a:lnTo>
                  <a:lnTo>
                    <a:pt x="574511" y="208018"/>
                  </a:lnTo>
                  <a:lnTo>
                    <a:pt x="618676" y="201889"/>
                  </a:lnTo>
                  <a:lnTo>
                    <a:pt x="639566" y="193983"/>
                  </a:lnTo>
                  <a:close/>
                </a:path>
                <a:path w="1814830" h="344170">
                  <a:moveTo>
                    <a:pt x="704501" y="75589"/>
                  </a:moveTo>
                  <a:lnTo>
                    <a:pt x="565951" y="75589"/>
                  </a:lnTo>
                  <a:lnTo>
                    <a:pt x="586051" y="77746"/>
                  </a:lnTo>
                  <a:lnTo>
                    <a:pt x="602962" y="84387"/>
                  </a:lnTo>
                  <a:lnTo>
                    <a:pt x="614620" y="95768"/>
                  </a:lnTo>
                  <a:lnTo>
                    <a:pt x="618965" y="112143"/>
                  </a:lnTo>
                  <a:lnTo>
                    <a:pt x="608701" y="134566"/>
                  </a:lnTo>
                  <a:lnTo>
                    <a:pt x="579580" y="148481"/>
                  </a:lnTo>
                  <a:lnTo>
                    <a:pt x="534111" y="151226"/>
                  </a:lnTo>
                  <a:lnTo>
                    <a:pt x="694684" y="151226"/>
                  </a:lnTo>
                  <a:lnTo>
                    <a:pt x="703627" y="137511"/>
                  </a:lnTo>
                  <a:lnTo>
                    <a:pt x="710229" y="102551"/>
                  </a:lnTo>
                  <a:lnTo>
                    <a:pt x="704501" y="75589"/>
                  </a:lnTo>
                  <a:close/>
                </a:path>
                <a:path w="1814830" h="344170">
                  <a:moveTo>
                    <a:pt x="0" y="265656"/>
                  </a:moveTo>
                  <a:lnTo>
                    <a:pt x="0" y="334911"/>
                  </a:lnTo>
                  <a:lnTo>
                    <a:pt x="5698" y="337261"/>
                  </a:lnTo>
                  <a:lnTo>
                    <a:pt x="12907" y="338939"/>
                  </a:lnTo>
                  <a:lnTo>
                    <a:pt x="21574" y="339947"/>
                  </a:lnTo>
                  <a:lnTo>
                    <a:pt x="31643" y="340282"/>
                  </a:lnTo>
                  <a:lnTo>
                    <a:pt x="70504" y="334107"/>
                  </a:lnTo>
                  <a:lnTo>
                    <a:pt x="99464" y="318506"/>
                  </a:lnTo>
                  <a:lnTo>
                    <a:pt x="120030" y="293838"/>
                  </a:lnTo>
                  <a:lnTo>
                    <a:pt x="130601" y="268054"/>
                  </a:lnTo>
                  <a:lnTo>
                    <a:pt x="10743" y="268054"/>
                  </a:lnTo>
                  <a:lnTo>
                    <a:pt x="4774" y="267457"/>
                  </a:lnTo>
                  <a:lnTo>
                    <a:pt x="0" y="265656"/>
                  </a:lnTo>
                  <a:close/>
                </a:path>
                <a:path w="1814830" h="344170">
                  <a:moveTo>
                    <a:pt x="337759" y="89913"/>
                  </a:moveTo>
                  <a:lnTo>
                    <a:pt x="253709" y="89913"/>
                  </a:lnTo>
                  <a:lnTo>
                    <a:pt x="253709" y="334911"/>
                  </a:lnTo>
                  <a:lnTo>
                    <a:pt x="337759" y="334911"/>
                  </a:lnTo>
                  <a:lnTo>
                    <a:pt x="337759" y="89913"/>
                  </a:lnTo>
                  <a:close/>
                </a:path>
                <a:path w="1814830" h="344170">
                  <a:moveTo>
                    <a:pt x="337759" y="9120"/>
                  </a:moveTo>
                  <a:lnTo>
                    <a:pt x="68154" y="9120"/>
                  </a:lnTo>
                  <a:lnTo>
                    <a:pt x="65662" y="131514"/>
                  </a:lnTo>
                  <a:lnTo>
                    <a:pt x="64926" y="164421"/>
                  </a:lnTo>
                  <a:lnTo>
                    <a:pt x="60543" y="212773"/>
                  </a:lnTo>
                  <a:lnTo>
                    <a:pt x="50050" y="250309"/>
                  </a:lnTo>
                  <a:lnTo>
                    <a:pt x="17308" y="268054"/>
                  </a:lnTo>
                  <a:lnTo>
                    <a:pt x="130601" y="268054"/>
                  </a:lnTo>
                  <a:lnTo>
                    <a:pt x="143711" y="210239"/>
                  </a:lnTo>
                  <a:lnTo>
                    <a:pt x="147451" y="155995"/>
                  </a:lnTo>
                  <a:lnTo>
                    <a:pt x="149325" y="89913"/>
                  </a:lnTo>
                  <a:lnTo>
                    <a:pt x="337759" y="89913"/>
                  </a:lnTo>
                  <a:lnTo>
                    <a:pt x="337759" y="9120"/>
                  </a:lnTo>
                  <a:close/>
                </a:path>
                <a:path w="1814830" h="344170">
                  <a:moveTo>
                    <a:pt x="1579491" y="0"/>
                  </a:moveTo>
                  <a:lnTo>
                    <a:pt x="1518805" y="12623"/>
                  </a:lnTo>
                  <a:lnTo>
                    <a:pt x="1467410" y="50166"/>
                  </a:lnTo>
                  <a:lnTo>
                    <a:pt x="1432799" y="105471"/>
                  </a:lnTo>
                  <a:lnTo>
                    <a:pt x="1421150" y="172015"/>
                  </a:lnTo>
                  <a:lnTo>
                    <a:pt x="1424073" y="206824"/>
                  </a:lnTo>
                  <a:lnTo>
                    <a:pt x="1447266" y="268134"/>
                  </a:lnTo>
                  <a:lnTo>
                    <a:pt x="1491977" y="316268"/>
                  </a:lnTo>
                  <a:lnTo>
                    <a:pt x="1547956" y="340966"/>
                  </a:lnTo>
                  <a:lnTo>
                    <a:pt x="1579491" y="344031"/>
                  </a:lnTo>
                  <a:lnTo>
                    <a:pt x="1611754" y="341089"/>
                  </a:lnTo>
                  <a:lnTo>
                    <a:pt x="1640168" y="332222"/>
                  </a:lnTo>
                  <a:lnTo>
                    <a:pt x="1664795" y="317367"/>
                  </a:lnTo>
                  <a:lnTo>
                    <a:pt x="1685697" y="296462"/>
                  </a:lnTo>
                  <a:lnTo>
                    <a:pt x="1687089" y="294420"/>
                  </a:lnTo>
                  <a:lnTo>
                    <a:pt x="1814677" y="294420"/>
                  </a:lnTo>
                  <a:lnTo>
                    <a:pt x="1814677" y="269415"/>
                  </a:lnTo>
                  <a:lnTo>
                    <a:pt x="1793191" y="269415"/>
                  </a:lnTo>
                  <a:lnTo>
                    <a:pt x="1781439" y="267521"/>
                  </a:lnTo>
                  <a:lnTo>
                    <a:pt x="1776034" y="263887"/>
                  </a:lnTo>
                  <a:lnTo>
                    <a:pt x="1595124" y="263887"/>
                  </a:lnTo>
                  <a:lnTo>
                    <a:pt x="1576431" y="262298"/>
                  </a:lnTo>
                  <a:lnTo>
                    <a:pt x="1530613" y="238474"/>
                  </a:lnTo>
                  <a:lnTo>
                    <a:pt x="1506797" y="191194"/>
                  </a:lnTo>
                  <a:lnTo>
                    <a:pt x="1505210" y="172015"/>
                  </a:lnTo>
                  <a:lnTo>
                    <a:pt x="1506797" y="152846"/>
                  </a:lnTo>
                  <a:lnTo>
                    <a:pt x="1530613" y="106206"/>
                  </a:lnTo>
                  <a:lnTo>
                    <a:pt x="1576431" y="81742"/>
                  </a:lnTo>
                  <a:lnTo>
                    <a:pt x="1595124" y="80144"/>
                  </a:lnTo>
                  <a:lnTo>
                    <a:pt x="1766323" y="80144"/>
                  </a:lnTo>
                  <a:lnTo>
                    <a:pt x="1766323" y="43506"/>
                  </a:lnTo>
                  <a:lnTo>
                    <a:pt x="1682273" y="43506"/>
                  </a:lnTo>
                  <a:lnTo>
                    <a:pt x="1661749" y="24401"/>
                  </a:lnTo>
                  <a:lnTo>
                    <a:pt x="1637816" y="10813"/>
                  </a:lnTo>
                  <a:lnTo>
                    <a:pt x="1610416" y="2695"/>
                  </a:lnTo>
                  <a:lnTo>
                    <a:pt x="1579491" y="0"/>
                  </a:lnTo>
                  <a:close/>
                </a:path>
                <a:path w="1814830" h="344170">
                  <a:moveTo>
                    <a:pt x="1814677" y="294420"/>
                  </a:moveTo>
                  <a:lnTo>
                    <a:pt x="1687089" y="294420"/>
                  </a:lnTo>
                  <a:lnTo>
                    <a:pt x="1696304" y="315075"/>
                  </a:lnTo>
                  <a:lnTo>
                    <a:pt x="1711255" y="330695"/>
                  </a:lnTo>
                  <a:lnTo>
                    <a:pt x="1732737" y="340580"/>
                  </a:lnTo>
                  <a:lnTo>
                    <a:pt x="1761548" y="344031"/>
                  </a:lnTo>
                  <a:lnTo>
                    <a:pt x="1776652" y="343359"/>
                  </a:lnTo>
                  <a:lnTo>
                    <a:pt x="1790578" y="341345"/>
                  </a:lnTo>
                  <a:lnTo>
                    <a:pt x="1803272" y="337988"/>
                  </a:lnTo>
                  <a:lnTo>
                    <a:pt x="1814677" y="333288"/>
                  </a:lnTo>
                  <a:lnTo>
                    <a:pt x="1814677" y="294420"/>
                  </a:lnTo>
                  <a:close/>
                </a:path>
                <a:path w="1814830" h="344170">
                  <a:moveTo>
                    <a:pt x="1814677" y="264033"/>
                  </a:moveTo>
                  <a:lnTo>
                    <a:pt x="1808719" y="267625"/>
                  </a:lnTo>
                  <a:lnTo>
                    <a:pt x="1801547" y="269415"/>
                  </a:lnTo>
                  <a:lnTo>
                    <a:pt x="1814677" y="269415"/>
                  </a:lnTo>
                  <a:lnTo>
                    <a:pt x="1814677" y="264033"/>
                  </a:lnTo>
                  <a:close/>
                </a:path>
                <a:path w="1814830" h="344170">
                  <a:moveTo>
                    <a:pt x="1766323" y="80144"/>
                  </a:moveTo>
                  <a:lnTo>
                    <a:pt x="1595124" y="80144"/>
                  </a:lnTo>
                  <a:lnTo>
                    <a:pt x="1613816" y="81742"/>
                  </a:lnTo>
                  <a:lnTo>
                    <a:pt x="1630799" y="86578"/>
                  </a:lnTo>
                  <a:lnTo>
                    <a:pt x="1671128" y="119880"/>
                  </a:lnTo>
                  <a:lnTo>
                    <a:pt x="1685697" y="172015"/>
                  </a:lnTo>
                  <a:lnTo>
                    <a:pt x="1684098" y="191194"/>
                  </a:lnTo>
                  <a:lnTo>
                    <a:pt x="1659635" y="238474"/>
                  </a:lnTo>
                  <a:lnTo>
                    <a:pt x="1613816" y="262298"/>
                  </a:lnTo>
                  <a:lnTo>
                    <a:pt x="1595124" y="263887"/>
                  </a:lnTo>
                  <a:lnTo>
                    <a:pt x="1776034" y="263887"/>
                  </a:lnTo>
                  <a:lnTo>
                    <a:pt x="1773042" y="261875"/>
                  </a:lnTo>
                  <a:lnTo>
                    <a:pt x="1768003" y="252536"/>
                  </a:lnTo>
                  <a:lnTo>
                    <a:pt x="1766323" y="239563"/>
                  </a:lnTo>
                  <a:lnTo>
                    <a:pt x="1766323" y="80144"/>
                  </a:lnTo>
                  <a:close/>
                </a:path>
                <a:path w="1814830" h="344170">
                  <a:moveTo>
                    <a:pt x="1766323" y="9120"/>
                  </a:moveTo>
                  <a:lnTo>
                    <a:pt x="1682273" y="9120"/>
                  </a:lnTo>
                  <a:lnTo>
                    <a:pt x="1682273" y="43506"/>
                  </a:lnTo>
                  <a:lnTo>
                    <a:pt x="1766323" y="43506"/>
                  </a:lnTo>
                  <a:lnTo>
                    <a:pt x="1766323" y="9120"/>
                  </a:lnTo>
                  <a:close/>
                </a:path>
                <a:path w="1814830" h="344170">
                  <a:moveTo>
                    <a:pt x="1303750" y="89913"/>
                  </a:moveTo>
                  <a:lnTo>
                    <a:pt x="1219701" y="89913"/>
                  </a:lnTo>
                  <a:lnTo>
                    <a:pt x="1219701" y="334911"/>
                  </a:lnTo>
                  <a:lnTo>
                    <a:pt x="1303750" y="334911"/>
                  </a:lnTo>
                  <a:lnTo>
                    <a:pt x="1303750" y="89913"/>
                  </a:lnTo>
                  <a:close/>
                </a:path>
                <a:path w="1814830" h="344170">
                  <a:moveTo>
                    <a:pt x="1407108" y="9120"/>
                  </a:moveTo>
                  <a:lnTo>
                    <a:pt x="1115044" y="9120"/>
                  </a:lnTo>
                  <a:lnTo>
                    <a:pt x="1115044" y="89913"/>
                  </a:lnTo>
                  <a:lnTo>
                    <a:pt x="1407108" y="89913"/>
                  </a:lnTo>
                  <a:lnTo>
                    <a:pt x="1407108" y="9120"/>
                  </a:lnTo>
                  <a:close/>
                </a:path>
                <a:path w="1814830" h="344170">
                  <a:moveTo>
                    <a:pt x="844654" y="9120"/>
                  </a:moveTo>
                  <a:lnTo>
                    <a:pt x="760605" y="9120"/>
                  </a:lnTo>
                  <a:lnTo>
                    <a:pt x="760605" y="334911"/>
                  </a:lnTo>
                  <a:lnTo>
                    <a:pt x="844654" y="334911"/>
                  </a:lnTo>
                  <a:lnTo>
                    <a:pt x="844654" y="208014"/>
                  </a:lnTo>
                  <a:lnTo>
                    <a:pt x="1075464" y="208014"/>
                  </a:lnTo>
                  <a:lnTo>
                    <a:pt x="1075464" y="129179"/>
                  </a:lnTo>
                  <a:lnTo>
                    <a:pt x="844654" y="129179"/>
                  </a:lnTo>
                  <a:lnTo>
                    <a:pt x="844654" y="9120"/>
                  </a:lnTo>
                  <a:close/>
                </a:path>
                <a:path w="1814830" h="344170">
                  <a:moveTo>
                    <a:pt x="1075464" y="208014"/>
                  </a:moveTo>
                  <a:lnTo>
                    <a:pt x="991414" y="208014"/>
                  </a:lnTo>
                  <a:lnTo>
                    <a:pt x="991414" y="334911"/>
                  </a:lnTo>
                  <a:lnTo>
                    <a:pt x="1075464" y="334911"/>
                  </a:lnTo>
                  <a:lnTo>
                    <a:pt x="1075464" y="208014"/>
                  </a:lnTo>
                  <a:close/>
                </a:path>
                <a:path w="1814830" h="344170">
                  <a:moveTo>
                    <a:pt x="1075464" y="9120"/>
                  </a:moveTo>
                  <a:lnTo>
                    <a:pt x="991414" y="9120"/>
                  </a:lnTo>
                  <a:lnTo>
                    <a:pt x="991414" y="129179"/>
                  </a:lnTo>
                  <a:lnTo>
                    <a:pt x="1075464" y="129179"/>
                  </a:lnTo>
                  <a:lnTo>
                    <a:pt x="1075464" y="9120"/>
                  </a:lnTo>
                  <a:close/>
                </a:path>
              </a:pathLst>
            </a:custGeom>
            <a:solidFill>
              <a:srgbClr val="003C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2" name="object 82"/>
            <p:cNvSpPr/>
            <p:nvPr/>
          </p:nvSpPr>
          <p:spPr>
            <a:xfrm>
              <a:off x="6325073" y="7052073"/>
              <a:ext cx="831676" cy="218965"/>
            </a:xfrm>
            <a:custGeom>
              <a:avLst/>
              <a:gdLst/>
              <a:ahLst/>
              <a:cxnLst/>
              <a:rect l="l" t="t" r="r" b="b"/>
              <a:pathLst>
                <a:path w="1676400" h="441960">
                  <a:moveTo>
                    <a:pt x="1394104" y="8470"/>
                  </a:moveTo>
                  <a:lnTo>
                    <a:pt x="1330577" y="8470"/>
                  </a:lnTo>
                  <a:lnTo>
                    <a:pt x="1330577" y="441599"/>
                  </a:lnTo>
                  <a:lnTo>
                    <a:pt x="1394104" y="441599"/>
                  </a:lnTo>
                  <a:lnTo>
                    <a:pt x="1394104" y="283111"/>
                  </a:lnTo>
                  <a:lnTo>
                    <a:pt x="1636373" y="283111"/>
                  </a:lnTo>
                  <a:lnTo>
                    <a:pt x="1637415" y="281802"/>
                  </a:lnTo>
                  <a:lnTo>
                    <a:pt x="1503566" y="281802"/>
                  </a:lnTo>
                  <a:lnTo>
                    <a:pt x="1481065" y="279871"/>
                  </a:lnTo>
                  <a:lnTo>
                    <a:pt x="1441927" y="264283"/>
                  </a:lnTo>
                  <a:lnTo>
                    <a:pt x="1411627" y="233607"/>
                  </a:lnTo>
                  <a:lnTo>
                    <a:pt x="1396035" y="194067"/>
                  </a:lnTo>
                  <a:lnTo>
                    <a:pt x="1394104" y="171366"/>
                  </a:lnTo>
                  <a:lnTo>
                    <a:pt x="1396081" y="148721"/>
                  </a:lnTo>
                  <a:lnTo>
                    <a:pt x="1411764" y="109540"/>
                  </a:lnTo>
                  <a:lnTo>
                    <a:pt x="1442064" y="78864"/>
                  </a:lnTo>
                  <a:lnTo>
                    <a:pt x="1481110" y="62917"/>
                  </a:lnTo>
                  <a:lnTo>
                    <a:pt x="1503566" y="60930"/>
                  </a:lnTo>
                  <a:lnTo>
                    <a:pt x="1636914" y="60930"/>
                  </a:lnTo>
                  <a:lnTo>
                    <a:pt x="1636129" y="59945"/>
                  </a:lnTo>
                  <a:lnTo>
                    <a:pt x="1394104" y="59945"/>
                  </a:lnTo>
                  <a:lnTo>
                    <a:pt x="1394104" y="8470"/>
                  </a:lnTo>
                  <a:close/>
                </a:path>
                <a:path w="1676400" h="441960">
                  <a:moveTo>
                    <a:pt x="1636373" y="283111"/>
                  </a:moveTo>
                  <a:lnTo>
                    <a:pt x="1394104" y="283111"/>
                  </a:lnTo>
                  <a:lnTo>
                    <a:pt x="1416891" y="309196"/>
                  </a:lnTo>
                  <a:lnTo>
                    <a:pt x="1444230" y="327827"/>
                  </a:lnTo>
                  <a:lnTo>
                    <a:pt x="1476153" y="339006"/>
                  </a:lnTo>
                  <a:lnTo>
                    <a:pt x="1512686" y="342733"/>
                  </a:lnTo>
                  <a:lnTo>
                    <a:pt x="1545373" y="339667"/>
                  </a:lnTo>
                  <a:lnTo>
                    <a:pt x="1575522" y="330432"/>
                  </a:lnTo>
                  <a:lnTo>
                    <a:pt x="1603167" y="314965"/>
                  </a:lnTo>
                  <a:lnTo>
                    <a:pt x="1628337" y="293205"/>
                  </a:lnTo>
                  <a:lnTo>
                    <a:pt x="1636373" y="283111"/>
                  </a:lnTo>
                  <a:close/>
                </a:path>
                <a:path w="1676400" h="441960">
                  <a:moveTo>
                    <a:pt x="1636914" y="60930"/>
                  </a:moveTo>
                  <a:lnTo>
                    <a:pt x="1503566" y="60930"/>
                  </a:lnTo>
                  <a:lnTo>
                    <a:pt x="1525835" y="62917"/>
                  </a:lnTo>
                  <a:lnTo>
                    <a:pt x="1546223" y="68890"/>
                  </a:lnTo>
                  <a:lnTo>
                    <a:pt x="1581428" y="92855"/>
                  </a:lnTo>
                  <a:lnTo>
                    <a:pt x="1604825" y="128137"/>
                  </a:lnTo>
                  <a:lnTo>
                    <a:pt x="1612704" y="171366"/>
                  </a:lnTo>
                  <a:lnTo>
                    <a:pt x="1610773" y="194067"/>
                  </a:lnTo>
                  <a:lnTo>
                    <a:pt x="1595180" y="233607"/>
                  </a:lnTo>
                  <a:lnTo>
                    <a:pt x="1564886" y="264283"/>
                  </a:lnTo>
                  <a:lnTo>
                    <a:pt x="1525880" y="279871"/>
                  </a:lnTo>
                  <a:lnTo>
                    <a:pt x="1503566" y="281802"/>
                  </a:lnTo>
                  <a:lnTo>
                    <a:pt x="1637415" y="281802"/>
                  </a:lnTo>
                  <a:lnTo>
                    <a:pt x="1649289" y="266886"/>
                  </a:lnTo>
                  <a:lnTo>
                    <a:pt x="1664256" y="237787"/>
                  </a:lnTo>
                  <a:lnTo>
                    <a:pt x="1673237" y="205936"/>
                  </a:lnTo>
                  <a:lnTo>
                    <a:pt x="1676231" y="171366"/>
                  </a:lnTo>
                  <a:lnTo>
                    <a:pt x="1673237" y="137040"/>
                  </a:lnTo>
                  <a:lnTo>
                    <a:pt x="1664256" y="105399"/>
                  </a:lnTo>
                  <a:lnTo>
                    <a:pt x="1649289" y="76445"/>
                  </a:lnTo>
                  <a:lnTo>
                    <a:pt x="1636914" y="60930"/>
                  </a:lnTo>
                  <a:close/>
                </a:path>
                <a:path w="1676400" h="441960">
                  <a:moveTo>
                    <a:pt x="1512686" y="0"/>
                  </a:moveTo>
                  <a:lnTo>
                    <a:pt x="1476153" y="3731"/>
                  </a:lnTo>
                  <a:lnTo>
                    <a:pt x="1444230" y="14945"/>
                  </a:lnTo>
                  <a:lnTo>
                    <a:pt x="1416891" y="33673"/>
                  </a:lnTo>
                  <a:lnTo>
                    <a:pt x="1394104" y="59945"/>
                  </a:lnTo>
                  <a:lnTo>
                    <a:pt x="1636129" y="59945"/>
                  </a:lnTo>
                  <a:lnTo>
                    <a:pt x="1603167" y="28315"/>
                  </a:lnTo>
                  <a:lnTo>
                    <a:pt x="1545373" y="3166"/>
                  </a:lnTo>
                  <a:lnTo>
                    <a:pt x="1512686" y="0"/>
                  </a:lnTo>
                  <a:close/>
                </a:path>
                <a:path w="1676400" h="441960">
                  <a:moveTo>
                    <a:pt x="1117850" y="0"/>
                  </a:moveTo>
                  <a:lnTo>
                    <a:pt x="1049305" y="12287"/>
                  </a:lnTo>
                  <a:lnTo>
                    <a:pt x="994378" y="49202"/>
                  </a:lnTo>
                  <a:lnTo>
                    <a:pt x="958490" y="104202"/>
                  </a:lnTo>
                  <a:lnTo>
                    <a:pt x="946484" y="171366"/>
                  </a:lnTo>
                  <a:lnTo>
                    <a:pt x="949500" y="206951"/>
                  </a:lnTo>
                  <a:lnTo>
                    <a:pt x="973735" y="268595"/>
                  </a:lnTo>
                  <a:lnTo>
                    <a:pt x="1021247" y="315623"/>
                  </a:lnTo>
                  <a:lnTo>
                    <a:pt x="1085070" y="339723"/>
                  </a:lnTo>
                  <a:lnTo>
                    <a:pt x="1122416" y="342733"/>
                  </a:lnTo>
                  <a:lnTo>
                    <a:pt x="1167072" y="338213"/>
                  </a:lnTo>
                  <a:lnTo>
                    <a:pt x="1205773" y="324653"/>
                  </a:lnTo>
                  <a:lnTo>
                    <a:pt x="1238551" y="302053"/>
                  </a:lnTo>
                  <a:lnTo>
                    <a:pt x="1254094" y="283760"/>
                  </a:lnTo>
                  <a:lnTo>
                    <a:pt x="1123389" y="283760"/>
                  </a:lnTo>
                  <a:lnTo>
                    <a:pt x="1083079" y="278135"/>
                  </a:lnTo>
                  <a:lnTo>
                    <a:pt x="1050129" y="261728"/>
                  </a:lnTo>
                  <a:lnTo>
                    <a:pt x="1026034" y="235244"/>
                  </a:lnTo>
                  <a:lnTo>
                    <a:pt x="1012293" y="199386"/>
                  </a:lnTo>
                  <a:lnTo>
                    <a:pt x="1278463" y="199386"/>
                  </a:lnTo>
                  <a:lnTo>
                    <a:pt x="1279509" y="191810"/>
                  </a:lnTo>
                  <a:lnTo>
                    <a:pt x="1280217" y="184723"/>
                  </a:lnTo>
                  <a:lnTo>
                    <a:pt x="1280619" y="178125"/>
                  </a:lnTo>
                  <a:lnTo>
                    <a:pt x="1280691" y="171366"/>
                  </a:lnTo>
                  <a:lnTo>
                    <a:pt x="1278550" y="145953"/>
                  </a:lnTo>
                  <a:lnTo>
                    <a:pt x="1011969" y="145953"/>
                  </a:lnTo>
                  <a:lnTo>
                    <a:pt x="1024662" y="109774"/>
                  </a:lnTo>
                  <a:lnTo>
                    <a:pt x="1047278" y="82267"/>
                  </a:lnTo>
                  <a:lnTo>
                    <a:pt x="1078629" y="64776"/>
                  </a:lnTo>
                  <a:lnTo>
                    <a:pt x="1117526" y="58647"/>
                  </a:lnTo>
                  <a:lnTo>
                    <a:pt x="1240994" y="58647"/>
                  </a:lnTo>
                  <a:lnTo>
                    <a:pt x="1234810" y="50501"/>
                  </a:lnTo>
                  <a:lnTo>
                    <a:pt x="1210370" y="28518"/>
                  </a:lnTo>
                  <a:lnTo>
                    <a:pt x="1182742" y="12724"/>
                  </a:lnTo>
                  <a:lnTo>
                    <a:pt x="1151909" y="3193"/>
                  </a:lnTo>
                  <a:lnTo>
                    <a:pt x="1117850" y="0"/>
                  </a:lnTo>
                  <a:close/>
                </a:path>
                <a:path w="1676400" h="441960">
                  <a:moveTo>
                    <a:pt x="1212329" y="239783"/>
                  </a:moveTo>
                  <a:lnTo>
                    <a:pt x="1195957" y="259023"/>
                  </a:lnTo>
                  <a:lnTo>
                    <a:pt x="1175677" y="272766"/>
                  </a:lnTo>
                  <a:lnTo>
                    <a:pt x="1151488" y="281012"/>
                  </a:lnTo>
                  <a:lnTo>
                    <a:pt x="1123389" y="283760"/>
                  </a:lnTo>
                  <a:lnTo>
                    <a:pt x="1254094" y="283760"/>
                  </a:lnTo>
                  <a:lnTo>
                    <a:pt x="1265437" y="270410"/>
                  </a:lnTo>
                  <a:lnTo>
                    <a:pt x="1212329" y="239783"/>
                  </a:lnTo>
                  <a:close/>
                </a:path>
                <a:path w="1676400" h="441960">
                  <a:moveTo>
                    <a:pt x="1240994" y="58647"/>
                  </a:moveTo>
                  <a:lnTo>
                    <a:pt x="1117526" y="58647"/>
                  </a:lnTo>
                  <a:lnTo>
                    <a:pt x="1152379" y="64225"/>
                  </a:lnTo>
                  <a:lnTo>
                    <a:pt x="1181826" y="80798"/>
                  </a:lnTo>
                  <a:lnTo>
                    <a:pt x="1203882" y="108122"/>
                  </a:lnTo>
                  <a:lnTo>
                    <a:pt x="1216559" y="145953"/>
                  </a:lnTo>
                  <a:lnTo>
                    <a:pt x="1278550" y="145953"/>
                  </a:lnTo>
                  <a:lnTo>
                    <a:pt x="1277852" y="137659"/>
                  </a:lnTo>
                  <a:lnTo>
                    <a:pt x="1269200" y="105941"/>
                  </a:lnTo>
                  <a:lnTo>
                    <a:pt x="1254838" y="76882"/>
                  </a:lnTo>
                  <a:lnTo>
                    <a:pt x="1240994" y="58647"/>
                  </a:lnTo>
                  <a:close/>
                </a:path>
                <a:path w="1676400" h="441960">
                  <a:moveTo>
                    <a:pt x="894716" y="8470"/>
                  </a:moveTo>
                  <a:lnTo>
                    <a:pt x="608683" y="8470"/>
                  </a:lnTo>
                  <a:lnTo>
                    <a:pt x="608683" y="334262"/>
                  </a:lnTo>
                  <a:lnTo>
                    <a:pt x="672209" y="334262"/>
                  </a:lnTo>
                  <a:lnTo>
                    <a:pt x="672209" y="68741"/>
                  </a:lnTo>
                  <a:lnTo>
                    <a:pt x="894716" y="68741"/>
                  </a:lnTo>
                  <a:lnTo>
                    <a:pt x="894716" y="8470"/>
                  </a:lnTo>
                  <a:close/>
                </a:path>
                <a:path w="1676400" h="441960">
                  <a:moveTo>
                    <a:pt x="894716" y="68741"/>
                  </a:moveTo>
                  <a:lnTo>
                    <a:pt x="831189" y="68741"/>
                  </a:lnTo>
                  <a:lnTo>
                    <a:pt x="831189" y="334262"/>
                  </a:lnTo>
                  <a:lnTo>
                    <a:pt x="894716" y="334262"/>
                  </a:lnTo>
                  <a:lnTo>
                    <a:pt x="894716" y="68741"/>
                  </a:lnTo>
                  <a:close/>
                </a:path>
                <a:path w="1676400" h="441960">
                  <a:moveTo>
                    <a:pt x="315173" y="8470"/>
                  </a:moveTo>
                  <a:lnTo>
                    <a:pt x="252620" y="8470"/>
                  </a:lnTo>
                  <a:lnTo>
                    <a:pt x="252620" y="334262"/>
                  </a:lnTo>
                  <a:lnTo>
                    <a:pt x="302461" y="334262"/>
                  </a:lnTo>
                  <a:lnTo>
                    <a:pt x="388640" y="226097"/>
                  </a:lnTo>
                  <a:lnTo>
                    <a:pt x="315173" y="226097"/>
                  </a:lnTo>
                  <a:lnTo>
                    <a:pt x="315173" y="8470"/>
                  </a:lnTo>
                  <a:close/>
                </a:path>
                <a:path w="1676400" h="441960">
                  <a:moveTo>
                    <a:pt x="538653" y="116310"/>
                  </a:moveTo>
                  <a:lnTo>
                    <a:pt x="476111" y="116310"/>
                  </a:lnTo>
                  <a:lnTo>
                    <a:pt x="476111" y="334262"/>
                  </a:lnTo>
                  <a:lnTo>
                    <a:pt x="538653" y="334262"/>
                  </a:lnTo>
                  <a:lnTo>
                    <a:pt x="538653" y="116310"/>
                  </a:lnTo>
                  <a:close/>
                </a:path>
                <a:path w="1676400" h="441960">
                  <a:moveTo>
                    <a:pt x="538653" y="8470"/>
                  </a:moveTo>
                  <a:lnTo>
                    <a:pt x="488812" y="8470"/>
                  </a:lnTo>
                  <a:lnTo>
                    <a:pt x="315173" y="226097"/>
                  </a:lnTo>
                  <a:lnTo>
                    <a:pt x="388640" y="226097"/>
                  </a:lnTo>
                  <a:lnTo>
                    <a:pt x="476111" y="116310"/>
                  </a:lnTo>
                  <a:lnTo>
                    <a:pt x="538653" y="116310"/>
                  </a:lnTo>
                  <a:lnTo>
                    <a:pt x="538653" y="8470"/>
                  </a:lnTo>
                  <a:close/>
                </a:path>
                <a:path w="1676400" h="441960">
                  <a:moveTo>
                    <a:pt x="215993" y="8470"/>
                  </a:moveTo>
                  <a:lnTo>
                    <a:pt x="0" y="8470"/>
                  </a:lnTo>
                  <a:lnTo>
                    <a:pt x="0" y="334262"/>
                  </a:lnTo>
                  <a:lnTo>
                    <a:pt x="63526" y="334262"/>
                  </a:lnTo>
                  <a:lnTo>
                    <a:pt x="63526" y="69725"/>
                  </a:lnTo>
                  <a:lnTo>
                    <a:pt x="215993" y="69725"/>
                  </a:lnTo>
                  <a:lnTo>
                    <a:pt x="215993" y="8470"/>
                  </a:lnTo>
                  <a:close/>
                </a:path>
              </a:pathLst>
            </a:custGeom>
            <a:solidFill>
              <a:srgbClr val="FFB9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47" name="Группа 46"/>
          <p:cNvGrpSpPr/>
          <p:nvPr/>
        </p:nvGrpSpPr>
        <p:grpSpPr>
          <a:xfrm>
            <a:off x="4988288" y="4174271"/>
            <a:ext cx="368140" cy="101375"/>
            <a:chOff x="5898089" y="7037258"/>
            <a:chExt cx="1292998" cy="409942"/>
          </a:xfrm>
        </p:grpSpPr>
        <p:grpSp>
          <p:nvGrpSpPr>
            <p:cNvPr id="48" name="object 76"/>
            <p:cNvGrpSpPr/>
            <p:nvPr/>
          </p:nvGrpSpPr>
          <p:grpSpPr>
            <a:xfrm>
              <a:off x="5898089" y="7037258"/>
              <a:ext cx="342832" cy="409873"/>
              <a:chOff x="1793188" y="0"/>
              <a:chExt cx="447606" cy="535855"/>
            </a:xfrm>
          </p:grpSpPr>
          <p:pic>
            <p:nvPicPr>
              <p:cNvPr id="51" name="object 77"/>
              <p:cNvPicPr/>
              <p:nvPr/>
            </p:nvPicPr>
            <p:blipFill>
              <a:blip r:embed="rId15" cstate="print"/>
              <a:stretch>
                <a:fillRect/>
              </a:stretch>
            </p:blipFill>
            <p:spPr>
              <a:xfrm>
                <a:off x="1793188" y="372841"/>
                <a:ext cx="246589" cy="163010"/>
              </a:xfrm>
              <a:prstGeom prst="rect">
                <a:avLst/>
              </a:prstGeom>
            </p:spPr>
          </p:pic>
          <p:sp>
            <p:nvSpPr>
              <p:cNvPr id="52" name="object 78"/>
              <p:cNvSpPr/>
              <p:nvPr/>
            </p:nvSpPr>
            <p:spPr>
              <a:xfrm>
                <a:off x="1838840" y="0"/>
                <a:ext cx="401954" cy="401954"/>
              </a:xfrm>
              <a:custGeom>
                <a:avLst/>
                <a:gdLst/>
                <a:ahLst/>
                <a:cxnLst/>
                <a:rect l="l" t="t" r="r" b="b"/>
                <a:pathLst>
                  <a:path w="401955" h="401954">
                    <a:moveTo>
                      <a:pt x="200946" y="0"/>
                    </a:moveTo>
                    <a:lnTo>
                      <a:pt x="154871" y="5307"/>
                    </a:lnTo>
                    <a:lnTo>
                      <a:pt x="112574" y="20424"/>
                    </a:lnTo>
                    <a:lnTo>
                      <a:pt x="75264" y="44145"/>
                    </a:lnTo>
                    <a:lnTo>
                      <a:pt x="44145" y="75264"/>
                    </a:lnTo>
                    <a:lnTo>
                      <a:pt x="20424" y="112574"/>
                    </a:lnTo>
                    <a:lnTo>
                      <a:pt x="5307" y="154871"/>
                    </a:lnTo>
                    <a:lnTo>
                      <a:pt x="0" y="200946"/>
                    </a:lnTo>
                    <a:lnTo>
                      <a:pt x="5307" y="247022"/>
                    </a:lnTo>
                    <a:lnTo>
                      <a:pt x="20424" y="289318"/>
                    </a:lnTo>
                    <a:lnTo>
                      <a:pt x="44145" y="326629"/>
                    </a:lnTo>
                    <a:lnTo>
                      <a:pt x="75264" y="357748"/>
                    </a:lnTo>
                    <a:lnTo>
                      <a:pt x="112574" y="381469"/>
                    </a:lnTo>
                    <a:lnTo>
                      <a:pt x="154871" y="396586"/>
                    </a:lnTo>
                    <a:lnTo>
                      <a:pt x="200946" y="401893"/>
                    </a:lnTo>
                    <a:lnTo>
                      <a:pt x="247022" y="396586"/>
                    </a:lnTo>
                    <a:lnTo>
                      <a:pt x="289318" y="381469"/>
                    </a:lnTo>
                    <a:lnTo>
                      <a:pt x="326629" y="357748"/>
                    </a:lnTo>
                    <a:lnTo>
                      <a:pt x="357748" y="326629"/>
                    </a:lnTo>
                    <a:lnTo>
                      <a:pt x="381469" y="289318"/>
                    </a:lnTo>
                    <a:lnTo>
                      <a:pt x="396586" y="247022"/>
                    </a:lnTo>
                    <a:lnTo>
                      <a:pt x="401893" y="200946"/>
                    </a:lnTo>
                    <a:lnTo>
                      <a:pt x="396586" y="154871"/>
                    </a:lnTo>
                    <a:lnTo>
                      <a:pt x="381469" y="112574"/>
                    </a:lnTo>
                    <a:lnTo>
                      <a:pt x="357748" y="75264"/>
                    </a:lnTo>
                    <a:lnTo>
                      <a:pt x="326629" y="44145"/>
                    </a:lnTo>
                    <a:lnTo>
                      <a:pt x="289318" y="20424"/>
                    </a:lnTo>
                    <a:lnTo>
                      <a:pt x="247022" y="5307"/>
                    </a:lnTo>
                    <a:lnTo>
                      <a:pt x="200946" y="0"/>
                    </a:lnTo>
                    <a:close/>
                  </a:path>
                </a:pathLst>
              </a:custGeom>
              <a:solidFill>
                <a:srgbClr val="FFB9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53" name="object 79"/>
              <p:cNvPicPr/>
              <p:nvPr/>
            </p:nvPicPr>
            <p:blipFill>
              <a:blip r:embed="rId16" cstate="print"/>
              <a:stretch>
                <a:fillRect/>
              </a:stretch>
            </p:blipFill>
            <p:spPr>
              <a:xfrm>
                <a:off x="2039792" y="417995"/>
                <a:ext cx="183010" cy="117860"/>
              </a:xfrm>
              <a:prstGeom prst="rect">
                <a:avLst/>
              </a:prstGeom>
            </p:spPr>
          </p:pic>
          <p:pic>
            <p:nvPicPr>
              <p:cNvPr id="54" name="object 80"/>
              <p:cNvPicPr/>
              <p:nvPr/>
            </p:nvPicPr>
            <p:blipFill>
              <a:blip r:embed="rId17" cstate="print"/>
              <a:stretch>
                <a:fillRect/>
              </a:stretch>
            </p:blipFill>
            <p:spPr>
              <a:xfrm>
                <a:off x="1939314" y="100468"/>
                <a:ext cx="200946" cy="200958"/>
              </a:xfrm>
              <a:prstGeom prst="rect">
                <a:avLst/>
              </a:prstGeom>
            </p:spPr>
          </p:pic>
        </p:grpSp>
        <p:sp>
          <p:nvSpPr>
            <p:cNvPr id="49" name="object 81"/>
            <p:cNvSpPr/>
            <p:nvPr/>
          </p:nvSpPr>
          <p:spPr>
            <a:xfrm>
              <a:off x="6290735" y="7276684"/>
              <a:ext cx="900352" cy="170516"/>
            </a:xfrm>
            <a:custGeom>
              <a:avLst/>
              <a:gdLst/>
              <a:ahLst/>
              <a:cxnLst/>
              <a:rect l="l" t="t" r="r" b="b"/>
              <a:pathLst>
                <a:path w="1814830" h="344170">
                  <a:moveTo>
                    <a:pt x="564726" y="0"/>
                  </a:moveTo>
                  <a:lnTo>
                    <a:pt x="523359" y="4176"/>
                  </a:lnTo>
                  <a:lnTo>
                    <a:pt x="482647" y="17188"/>
                  </a:lnTo>
                  <a:lnTo>
                    <a:pt x="445652" y="39756"/>
                  </a:lnTo>
                  <a:lnTo>
                    <a:pt x="415437" y="72602"/>
                  </a:lnTo>
                  <a:lnTo>
                    <a:pt x="395062" y="116448"/>
                  </a:lnTo>
                  <a:lnTo>
                    <a:pt x="387590" y="172015"/>
                  </a:lnTo>
                  <a:lnTo>
                    <a:pt x="395340" y="227582"/>
                  </a:lnTo>
                  <a:lnTo>
                    <a:pt x="416434" y="271428"/>
                  </a:lnTo>
                  <a:lnTo>
                    <a:pt x="447635" y="304274"/>
                  </a:lnTo>
                  <a:lnTo>
                    <a:pt x="485709" y="326842"/>
                  </a:lnTo>
                  <a:lnTo>
                    <a:pt x="527420" y="339854"/>
                  </a:lnTo>
                  <a:lnTo>
                    <a:pt x="569532" y="344031"/>
                  </a:lnTo>
                  <a:lnTo>
                    <a:pt x="610810" y="340573"/>
                  </a:lnTo>
                  <a:lnTo>
                    <a:pt x="646497" y="330394"/>
                  </a:lnTo>
                  <a:lnTo>
                    <a:pt x="676944" y="313785"/>
                  </a:lnTo>
                  <a:lnTo>
                    <a:pt x="702502" y="291038"/>
                  </a:lnTo>
                  <a:lnTo>
                    <a:pt x="679387" y="267792"/>
                  </a:lnTo>
                  <a:lnTo>
                    <a:pt x="570841" y="267792"/>
                  </a:lnTo>
                  <a:lnTo>
                    <a:pt x="537949" y="264083"/>
                  </a:lnTo>
                  <a:lnTo>
                    <a:pt x="508523" y="251750"/>
                  </a:lnTo>
                  <a:lnTo>
                    <a:pt x="485788" y="228985"/>
                  </a:lnTo>
                  <a:lnTo>
                    <a:pt x="472969" y="193983"/>
                  </a:lnTo>
                  <a:lnTo>
                    <a:pt x="639566" y="193983"/>
                  </a:lnTo>
                  <a:lnTo>
                    <a:pt x="656091" y="187729"/>
                  </a:lnTo>
                  <a:lnTo>
                    <a:pt x="684994" y="166087"/>
                  </a:lnTo>
                  <a:lnTo>
                    <a:pt x="694684" y="151226"/>
                  </a:lnTo>
                  <a:lnTo>
                    <a:pt x="534111" y="151226"/>
                  </a:lnTo>
                  <a:lnTo>
                    <a:pt x="474802" y="140142"/>
                  </a:lnTo>
                  <a:lnTo>
                    <a:pt x="487792" y="110442"/>
                  </a:lnTo>
                  <a:lnTo>
                    <a:pt x="508565" y="90431"/>
                  </a:lnTo>
                  <a:lnTo>
                    <a:pt x="535244" y="79137"/>
                  </a:lnTo>
                  <a:lnTo>
                    <a:pt x="565951" y="75589"/>
                  </a:lnTo>
                  <a:lnTo>
                    <a:pt x="704501" y="75589"/>
                  </a:lnTo>
                  <a:lnTo>
                    <a:pt x="701966" y="63654"/>
                  </a:lnTo>
                  <a:lnTo>
                    <a:pt x="676068" y="30944"/>
                  </a:lnTo>
                  <a:lnTo>
                    <a:pt x="630875" y="8399"/>
                  </a:lnTo>
                  <a:lnTo>
                    <a:pt x="564726" y="0"/>
                  </a:lnTo>
                  <a:close/>
                </a:path>
                <a:path w="1814830" h="344170">
                  <a:moveTo>
                    <a:pt x="650650" y="238893"/>
                  </a:moveTo>
                  <a:lnTo>
                    <a:pt x="634275" y="250719"/>
                  </a:lnTo>
                  <a:lnTo>
                    <a:pt x="614680" y="259841"/>
                  </a:lnTo>
                  <a:lnTo>
                    <a:pt x="593118" y="265714"/>
                  </a:lnTo>
                  <a:lnTo>
                    <a:pt x="570841" y="267792"/>
                  </a:lnTo>
                  <a:lnTo>
                    <a:pt x="679387" y="267792"/>
                  </a:lnTo>
                  <a:lnTo>
                    <a:pt x="650650" y="238893"/>
                  </a:lnTo>
                  <a:close/>
                </a:path>
                <a:path w="1814830" h="344170">
                  <a:moveTo>
                    <a:pt x="639566" y="193983"/>
                  </a:moveTo>
                  <a:lnTo>
                    <a:pt x="472969" y="193983"/>
                  </a:lnTo>
                  <a:lnTo>
                    <a:pt x="525356" y="205565"/>
                  </a:lnTo>
                  <a:lnTo>
                    <a:pt x="574511" y="208018"/>
                  </a:lnTo>
                  <a:lnTo>
                    <a:pt x="618676" y="201889"/>
                  </a:lnTo>
                  <a:lnTo>
                    <a:pt x="639566" y="193983"/>
                  </a:lnTo>
                  <a:close/>
                </a:path>
                <a:path w="1814830" h="344170">
                  <a:moveTo>
                    <a:pt x="704501" y="75589"/>
                  </a:moveTo>
                  <a:lnTo>
                    <a:pt x="565951" y="75589"/>
                  </a:lnTo>
                  <a:lnTo>
                    <a:pt x="586051" y="77746"/>
                  </a:lnTo>
                  <a:lnTo>
                    <a:pt x="602962" y="84387"/>
                  </a:lnTo>
                  <a:lnTo>
                    <a:pt x="614620" y="95768"/>
                  </a:lnTo>
                  <a:lnTo>
                    <a:pt x="618965" y="112143"/>
                  </a:lnTo>
                  <a:lnTo>
                    <a:pt x="608701" y="134566"/>
                  </a:lnTo>
                  <a:lnTo>
                    <a:pt x="579580" y="148481"/>
                  </a:lnTo>
                  <a:lnTo>
                    <a:pt x="534111" y="151226"/>
                  </a:lnTo>
                  <a:lnTo>
                    <a:pt x="694684" y="151226"/>
                  </a:lnTo>
                  <a:lnTo>
                    <a:pt x="703627" y="137511"/>
                  </a:lnTo>
                  <a:lnTo>
                    <a:pt x="710229" y="102551"/>
                  </a:lnTo>
                  <a:lnTo>
                    <a:pt x="704501" y="75589"/>
                  </a:lnTo>
                  <a:close/>
                </a:path>
                <a:path w="1814830" h="344170">
                  <a:moveTo>
                    <a:pt x="0" y="265656"/>
                  </a:moveTo>
                  <a:lnTo>
                    <a:pt x="0" y="334911"/>
                  </a:lnTo>
                  <a:lnTo>
                    <a:pt x="5698" y="337261"/>
                  </a:lnTo>
                  <a:lnTo>
                    <a:pt x="12907" y="338939"/>
                  </a:lnTo>
                  <a:lnTo>
                    <a:pt x="21574" y="339947"/>
                  </a:lnTo>
                  <a:lnTo>
                    <a:pt x="31643" y="340282"/>
                  </a:lnTo>
                  <a:lnTo>
                    <a:pt x="70504" y="334107"/>
                  </a:lnTo>
                  <a:lnTo>
                    <a:pt x="99464" y="318506"/>
                  </a:lnTo>
                  <a:lnTo>
                    <a:pt x="120030" y="293838"/>
                  </a:lnTo>
                  <a:lnTo>
                    <a:pt x="130601" y="268054"/>
                  </a:lnTo>
                  <a:lnTo>
                    <a:pt x="10743" y="268054"/>
                  </a:lnTo>
                  <a:lnTo>
                    <a:pt x="4774" y="267457"/>
                  </a:lnTo>
                  <a:lnTo>
                    <a:pt x="0" y="265656"/>
                  </a:lnTo>
                  <a:close/>
                </a:path>
                <a:path w="1814830" h="344170">
                  <a:moveTo>
                    <a:pt x="337759" y="89913"/>
                  </a:moveTo>
                  <a:lnTo>
                    <a:pt x="253709" y="89913"/>
                  </a:lnTo>
                  <a:lnTo>
                    <a:pt x="253709" y="334911"/>
                  </a:lnTo>
                  <a:lnTo>
                    <a:pt x="337759" y="334911"/>
                  </a:lnTo>
                  <a:lnTo>
                    <a:pt x="337759" y="89913"/>
                  </a:lnTo>
                  <a:close/>
                </a:path>
                <a:path w="1814830" h="344170">
                  <a:moveTo>
                    <a:pt x="337759" y="9120"/>
                  </a:moveTo>
                  <a:lnTo>
                    <a:pt x="68154" y="9120"/>
                  </a:lnTo>
                  <a:lnTo>
                    <a:pt x="65662" y="131514"/>
                  </a:lnTo>
                  <a:lnTo>
                    <a:pt x="64926" y="164421"/>
                  </a:lnTo>
                  <a:lnTo>
                    <a:pt x="60543" y="212773"/>
                  </a:lnTo>
                  <a:lnTo>
                    <a:pt x="50050" y="250309"/>
                  </a:lnTo>
                  <a:lnTo>
                    <a:pt x="17308" y="268054"/>
                  </a:lnTo>
                  <a:lnTo>
                    <a:pt x="130601" y="268054"/>
                  </a:lnTo>
                  <a:lnTo>
                    <a:pt x="143711" y="210239"/>
                  </a:lnTo>
                  <a:lnTo>
                    <a:pt x="147451" y="155995"/>
                  </a:lnTo>
                  <a:lnTo>
                    <a:pt x="149325" y="89913"/>
                  </a:lnTo>
                  <a:lnTo>
                    <a:pt x="337759" y="89913"/>
                  </a:lnTo>
                  <a:lnTo>
                    <a:pt x="337759" y="9120"/>
                  </a:lnTo>
                  <a:close/>
                </a:path>
                <a:path w="1814830" h="344170">
                  <a:moveTo>
                    <a:pt x="1579491" y="0"/>
                  </a:moveTo>
                  <a:lnTo>
                    <a:pt x="1518805" y="12623"/>
                  </a:lnTo>
                  <a:lnTo>
                    <a:pt x="1467410" y="50166"/>
                  </a:lnTo>
                  <a:lnTo>
                    <a:pt x="1432799" y="105471"/>
                  </a:lnTo>
                  <a:lnTo>
                    <a:pt x="1421150" y="172015"/>
                  </a:lnTo>
                  <a:lnTo>
                    <a:pt x="1424073" y="206824"/>
                  </a:lnTo>
                  <a:lnTo>
                    <a:pt x="1447266" y="268134"/>
                  </a:lnTo>
                  <a:lnTo>
                    <a:pt x="1491977" y="316268"/>
                  </a:lnTo>
                  <a:lnTo>
                    <a:pt x="1547956" y="340966"/>
                  </a:lnTo>
                  <a:lnTo>
                    <a:pt x="1579491" y="344031"/>
                  </a:lnTo>
                  <a:lnTo>
                    <a:pt x="1611754" y="341089"/>
                  </a:lnTo>
                  <a:lnTo>
                    <a:pt x="1640168" y="332222"/>
                  </a:lnTo>
                  <a:lnTo>
                    <a:pt x="1664795" y="317367"/>
                  </a:lnTo>
                  <a:lnTo>
                    <a:pt x="1685697" y="296462"/>
                  </a:lnTo>
                  <a:lnTo>
                    <a:pt x="1687089" y="294420"/>
                  </a:lnTo>
                  <a:lnTo>
                    <a:pt x="1814677" y="294420"/>
                  </a:lnTo>
                  <a:lnTo>
                    <a:pt x="1814677" y="269415"/>
                  </a:lnTo>
                  <a:lnTo>
                    <a:pt x="1793191" y="269415"/>
                  </a:lnTo>
                  <a:lnTo>
                    <a:pt x="1781439" y="267521"/>
                  </a:lnTo>
                  <a:lnTo>
                    <a:pt x="1776034" y="263887"/>
                  </a:lnTo>
                  <a:lnTo>
                    <a:pt x="1595124" y="263887"/>
                  </a:lnTo>
                  <a:lnTo>
                    <a:pt x="1576431" y="262298"/>
                  </a:lnTo>
                  <a:lnTo>
                    <a:pt x="1530613" y="238474"/>
                  </a:lnTo>
                  <a:lnTo>
                    <a:pt x="1506797" y="191194"/>
                  </a:lnTo>
                  <a:lnTo>
                    <a:pt x="1505210" y="172015"/>
                  </a:lnTo>
                  <a:lnTo>
                    <a:pt x="1506797" y="152846"/>
                  </a:lnTo>
                  <a:lnTo>
                    <a:pt x="1530613" y="106206"/>
                  </a:lnTo>
                  <a:lnTo>
                    <a:pt x="1576431" y="81742"/>
                  </a:lnTo>
                  <a:lnTo>
                    <a:pt x="1595124" y="80144"/>
                  </a:lnTo>
                  <a:lnTo>
                    <a:pt x="1766323" y="80144"/>
                  </a:lnTo>
                  <a:lnTo>
                    <a:pt x="1766323" y="43506"/>
                  </a:lnTo>
                  <a:lnTo>
                    <a:pt x="1682273" y="43506"/>
                  </a:lnTo>
                  <a:lnTo>
                    <a:pt x="1661749" y="24401"/>
                  </a:lnTo>
                  <a:lnTo>
                    <a:pt x="1637816" y="10813"/>
                  </a:lnTo>
                  <a:lnTo>
                    <a:pt x="1610416" y="2695"/>
                  </a:lnTo>
                  <a:lnTo>
                    <a:pt x="1579491" y="0"/>
                  </a:lnTo>
                  <a:close/>
                </a:path>
                <a:path w="1814830" h="344170">
                  <a:moveTo>
                    <a:pt x="1814677" y="294420"/>
                  </a:moveTo>
                  <a:lnTo>
                    <a:pt x="1687089" y="294420"/>
                  </a:lnTo>
                  <a:lnTo>
                    <a:pt x="1696304" y="315075"/>
                  </a:lnTo>
                  <a:lnTo>
                    <a:pt x="1711255" y="330695"/>
                  </a:lnTo>
                  <a:lnTo>
                    <a:pt x="1732737" y="340580"/>
                  </a:lnTo>
                  <a:lnTo>
                    <a:pt x="1761548" y="344031"/>
                  </a:lnTo>
                  <a:lnTo>
                    <a:pt x="1776652" y="343359"/>
                  </a:lnTo>
                  <a:lnTo>
                    <a:pt x="1790578" y="341345"/>
                  </a:lnTo>
                  <a:lnTo>
                    <a:pt x="1803272" y="337988"/>
                  </a:lnTo>
                  <a:lnTo>
                    <a:pt x="1814677" y="333288"/>
                  </a:lnTo>
                  <a:lnTo>
                    <a:pt x="1814677" y="294420"/>
                  </a:lnTo>
                  <a:close/>
                </a:path>
                <a:path w="1814830" h="344170">
                  <a:moveTo>
                    <a:pt x="1814677" y="264033"/>
                  </a:moveTo>
                  <a:lnTo>
                    <a:pt x="1808719" y="267625"/>
                  </a:lnTo>
                  <a:lnTo>
                    <a:pt x="1801547" y="269415"/>
                  </a:lnTo>
                  <a:lnTo>
                    <a:pt x="1814677" y="269415"/>
                  </a:lnTo>
                  <a:lnTo>
                    <a:pt x="1814677" y="264033"/>
                  </a:lnTo>
                  <a:close/>
                </a:path>
                <a:path w="1814830" h="344170">
                  <a:moveTo>
                    <a:pt x="1766323" y="80144"/>
                  </a:moveTo>
                  <a:lnTo>
                    <a:pt x="1595124" y="80144"/>
                  </a:lnTo>
                  <a:lnTo>
                    <a:pt x="1613816" y="81742"/>
                  </a:lnTo>
                  <a:lnTo>
                    <a:pt x="1630799" y="86578"/>
                  </a:lnTo>
                  <a:lnTo>
                    <a:pt x="1671128" y="119880"/>
                  </a:lnTo>
                  <a:lnTo>
                    <a:pt x="1685697" y="172015"/>
                  </a:lnTo>
                  <a:lnTo>
                    <a:pt x="1684098" y="191194"/>
                  </a:lnTo>
                  <a:lnTo>
                    <a:pt x="1659635" y="238474"/>
                  </a:lnTo>
                  <a:lnTo>
                    <a:pt x="1613816" y="262298"/>
                  </a:lnTo>
                  <a:lnTo>
                    <a:pt x="1595124" y="263887"/>
                  </a:lnTo>
                  <a:lnTo>
                    <a:pt x="1776034" y="263887"/>
                  </a:lnTo>
                  <a:lnTo>
                    <a:pt x="1773042" y="261875"/>
                  </a:lnTo>
                  <a:lnTo>
                    <a:pt x="1768003" y="252536"/>
                  </a:lnTo>
                  <a:lnTo>
                    <a:pt x="1766323" y="239563"/>
                  </a:lnTo>
                  <a:lnTo>
                    <a:pt x="1766323" y="80144"/>
                  </a:lnTo>
                  <a:close/>
                </a:path>
                <a:path w="1814830" h="344170">
                  <a:moveTo>
                    <a:pt x="1766323" y="9120"/>
                  </a:moveTo>
                  <a:lnTo>
                    <a:pt x="1682273" y="9120"/>
                  </a:lnTo>
                  <a:lnTo>
                    <a:pt x="1682273" y="43506"/>
                  </a:lnTo>
                  <a:lnTo>
                    <a:pt x="1766323" y="43506"/>
                  </a:lnTo>
                  <a:lnTo>
                    <a:pt x="1766323" y="9120"/>
                  </a:lnTo>
                  <a:close/>
                </a:path>
                <a:path w="1814830" h="344170">
                  <a:moveTo>
                    <a:pt x="1303750" y="89913"/>
                  </a:moveTo>
                  <a:lnTo>
                    <a:pt x="1219701" y="89913"/>
                  </a:lnTo>
                  <a:lnTo>
                    <a:pt x="1219701" y="334911"/>
                  </a:lnTo>
                  <a:lnTo>
                    <a:pt x="1303750" y="334911"/>
                  </a:lnTo>
                  <a:lnTo>
                    <a:pt x="1303750" y="89913"/>
                  </a:lnTo>
                  <a:close/>
                </a:path>
                <a:path w="1814830" h="344170">
                  <a:moveTo>
                    <a:pt x="1407108" y="9120"/>
                  </a:moveTo>
                  <a:lnTo>
                    <a:pt x="1115044" y="9120"/>
                  </a:lnTo>
                  <a:lnTo>
                    <a:pt x="1115044" y="89913"/>
                  </a:lnTo>
                  <a:lnTo>
                    <a:pt x="1407108" y="89913"/>
                  </a:lnTo>
                  <a:lnTo>
                    <a:pt x="1407108" y="9120"/>
                  </a:lnTo>
                  <a:close/>
                </a:path>
                <a:path w="1814830" h="344170">
                  <a:moveTo>
                    <a:pt x="844654" y="9120"/>
                  </a:moveTo>
                  <a:lnTo>
                    <a:pt x="760605" y="9120"/>
                  </a:lnTo>
                  <a:lnTo>
                    <a:pt x="760605" y="334911"/>
                  </a:lnTo>
                  <a:lnTo>
                    <a:pt x="844654" y="334911"/>
                  </a:lnTo>
                  <a:lnTo>
                    <a:pt x="844654" y="208014"/>
                  </a:lnTo>
                  <a:lnTo>
                    <a:pt x="1075464" y="208014"/>
                  </a:lnTo>
                  <a:lnTo>
                    <a:pt x="1075464" y="129179"/>
                  </a:lnTo>
                  <a:lnTo>
                    <a:pt x="844654" y="129179"/>
                  </a:lnTo>
                  <a:lnTo>
                    <a:pt x="844654" y="9120"/>
                  </a:lnTo>
                  <a:close/>
                </a:path>
                <a:path w="1814830" h="344170">
                  <a:moveTo>
                    <a:pt x="1075464" y="208014"/>
                  </a:moveTo>
                  <a:lnTo>
                    <a:pt x="991414" y="208014"/>
                  </a:lnTo>
                  <a:lnTo>
                    <a:pt x="991414" y="334911"/>
                  </a:lnTo>
                  <a:lnTo>
                    <a:pt x="1075464" y="334911"/>
                  </a:lnTo>
                  <a:lnTo>
                    <a:pt x="1075464" y="208014"/>
                  </a:lnTo>
                  <a:close/>
                </a:path>
                <a:path w="1814830" h="344170">
                  <a:moveTo>
                    <a:pt x="1075464" y="9120"/>
                  </a:moveTo>
                  <a:lnTo>
                    <a:pt x="991414" y="9120"/>
                  </a:lnTo>
                  <a:lnTo>
                    <a:pt x="991414" y="129179"/>
                  </a:lnTo>
                  <a:lnTo>
                    <a:pt x="1075464" y="129179"/>
                  </a:lnTo>
                  <a:lnTo>
                    <a:pt x="1075464" y="9120"/>
                  </a:lnTo>
                  <a:close/>
                </a:path>
              </a:pathLst>
            </a:custGeom>
            <a:solidFill>
              <a:srgbClr val="003C9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object 82"/>
            <p:cNvSpPr/>
            <p:nvPr/>
          </p:nvSpPr>
          <p:spPr>
            <a:xfrm>
              <a:off x="6325073" y="7052073"/>
              <a:ext cx="831676" cy="218965"/>
            </a:xfrm>
            <a:custGeom>
              <a:avLst/>
              <a:gdLst/>
              <a:ahLst/>
              <a:cxnLst/>
              <a:rect l="l" t="t" r="r" b="b"/>
              <a:pathLst>
                <a:path w="1676400" h="441960">
                  <a:moveTo>
                    <a:pt x="1394104" y="8470"/>
                  </a:moveTo>
                  <a:lnTo>
                    <a:pt x="1330577" y="8470"/>
                  </a:lnTo>
                  <a:lnTo>
                    <a:pt x="1330577" y="441599"/>
                  </a:lnTo>
                  <a:lnTo>
                    <a:pt x="1394104" y="441599"/>
                  </a:lnTo>
                  <a:lnTo>
                    <a:pt x="1394104" y="283111"/>
                  </a:lnTo>
                  <a:lnTo>
                    <a:pt x="1636373" y="283111"/>
                  </a:lnTo>
                  <a:lnTo>
                    <a:pt x="1637415" y="281802"/>
                  </a:lnTo>
                  <a:lnTo>
                    <a:pt x="1503566" y="281802"/>
                  </a:lnTo>
                  <a:lnTo>
                    <a:pt x="1481065" y="279871"/>
                  </a:lnTo>
                  <a:lnTo>
                    <a:pt x="1441927" y="264283"/>
                  </a:lnTo>
                  <a:lnTo>
                    <a:pt x="1411627" y="233607"/>
                  </a:lnTo>
                  <a:lnTo>
                    <a:pt x="1396035" y="194067"/>
                  </a:lnTo>
                  <a:lnTo>
                    <a:pt x="1394104" y="171366"/>
                  </a:lnTo>
                  <a:lnTo>
                    <a:pt x="1396081" y="148721"/>
                  </a:lnTo>
                  <a:lnTo>
                    <a:pt x="1411764" y="109540"/>
                  </a:lnTo>
                  <a:lnTo>
                    <a:pt x="1442064" y="78864"/>
                  </a:lnTo>
                  <a:lnTo>
                    <a:pt x="1481110" y="62917"/>
                  </a:lnTo>
                  <a:lnTo>
                    <a:pt x="1503566" y="60930"/>
                  </a:lnTo>
                  <a:lnTo>
                    <a:pt x="1636914" y="60930"/>
                  </a:lnTo>
                  <a:lnTo>
                    <a:pt x="1636129" y="59945"/>
                  </a:lnTo>
                  <a:lnTo>
                    <a:pt x="1394104" y="59945"/>
                  </a:lnTo>
                  <a:lnTo>
                    <a:pt x="1394104" y="8470"/>
                  </a:lnTo>
                  <a:close/>
                </a:path>
                <a:path w="1676400" h="441960">
                  <a:moveTo>
                    <a:pt x="1636373" y="283111"/>
                  </a:moveTo>
                  <a:lnTo>
                    <a:pt x="1394104" y="283111"/>
                  </a:lnTo>
                  <a:lnTo>
                    <a:pt x="1416891" y="309196"/>
                  </a:lnTo>
                  <a:lnTo>
                    <a:pt x="1444230" y="327827"/>
                  </a:lnTo>
                  <a:lnTo>
                    <a:pt x="1476153" y="339006"/>
                  </a:lnTo>
                  <a:lnTo>
                    <a:pt x="1512686" y="342733"/>
                  </a:lnTo>
                  <a:lnTo>
                    <a:pt x="1545373" y="339667"/>
                  </a:lnTo>
                  <a:lnTo>
                    <a:pt x="1575522" y="330432"/>
                  </a:lnTo>
                  <a:lnTo>
                    <a:pt x="1603167" y="314965"/>
                  </a:lnTo>
                  <a:lnTo>
                    <a:pt x="1628337" y="293205"/>
                  </a:lnTo>
                  <a:lnTo>
                    <a:pt x="1636373" y="283111"/>
                  </a:lnTo>
                  <a:close/>
                </a:path>
                <a:path w="1676400" h="441960">
                  <a:moveTo>
                    <a:pt x="1636914" y="60930"/>
                  </a:moveTo>
                  <a:lnTo>
                    <a:pt x="1503566" y="60930"/>
                  </a:lnTo>
                  <a:lnTo>
                    <a:pt x="1525835" y="62917"/>
                  </a:lnTo>
                  <a:lnTo>
                    <a:pt x="1546223" y="68890"/>
                  </a:lnTo>
                  <a:lnTo>
                    <a:pt x="1581428" y="92855"/>
                  </a:lnTo>
                  <a:lnTo>
                    <a:pt x="1604825" y="128137"/>
                  </a:lnTo>
                  <a:lnTo>
                    <a:pt x="1612704" y="171366"/>
                  </a:lnTo>
                  <a:lnTo>
                    <a:pt x="1610773" y="194067"/>
                  </a:lnTo>
                  <a:lnTo>
                    <a:pt x="1595180" y="233607"/>
                  </a:lnTo>
                  <a:lnTo>
                    <a:pt x="1564886" y="264283"/>
                  </a:lnTo>
                  <a:lnTo>
                    <a:pt x="1525880" y="279871"/>
                  </a:lnTo>
                  <a:lnTo>
                    <a:pt x="1503566" y="281802"/>
                  </a:lnTo>
                  <a:lnTo>
                    <a:pt x="1637415" y="281802"/>
                  </a:lnTo>
                  <a:lnTo>
                    <a:pt x="1649289" y="266886"/>
                  </a:lnTo>
                  <a:lnTo>
                    <a:pt x="1664256" y="237787"/>
                  </a:lnTo>
                  <a:lnTo>
                    <a:pt x="1673237" y="205936"/>
                  </a:lnTo>
                  <a:lnTo>
                    <a:pt x="1676231" y="171366"/>
                  </a:lnTo>
                  <a:lnTo>
                    <a:pt x="1673237" y="137040"/>
                  </a:lnTo>
                  <a:lnTo>
                    <a:pt x="1664256" y="105399"/>
                  </a:lnTo>
                  <a:lnTo>
                    <a:pt x="1649289" y="76445"/>
                  </a:lnTo>
                  <a:lnTo>
                    <a:pt x="1636914" y="60930"/>
                  </a:lnTo>
                  <a:close/>
                </a:path>
                <a:path w="1676400" h="441960">
                  <a:moveTo>
                    <a:pt x="1512686" y="0"/>
                  </a:moveTo>
                  <a:lnTo>
                    <a:pt x="1476153" y="3731"/>
                  </a:lnTo>
                  <a:lnTo>
                    <a:pt x="1444230" y="14945"/>
                  </a:lnTo>
                  <a:lnTo>
                    <a:pt x="1416891" y="33673"/>
                  </a:lnTo>
                  <a:lnTo>
                    <a:pt x="1394104" y="59945"/>
                  </a:lnTo>
                  <a:lnTo>
                    <a:pt x="1636129" y="59945"/>
                  </a:lnTo>
                  <a:lnTo>
                    <a:pt x="1603167" y="28315"/>
                  </a:lnTo>
                  <a:lnTo>
                    <a:pt x="1545373" y="3166"/>
                  </a:lnTo>
                  <a:lnTo>
                    <a:pt x="1512686" y="0"/>
                  </a:lnTo>
                  <a:close/>
                </a:path>
                <a:path w="1676400" h="441960">
                  <a:moveTo>
                    <a:pt x="1117850" y="0"/>
                  </a:moveTo>
                  <a:lnTo>
                    <a:pt x="1049305" y="12287"/>
                  </a:lnTo>
                  <a:lnTo>
                    <a:pt x="994378" y="49202"/>
                  </a:lnTo>
                  <a:lnTo>
                    <a:pt x="958490" y="104202"/>
                  </a:lnTo>
                  <a:lnTo>
                    <a:pt x="946484" y="171366"/>
                  </a:lnTo>
                  <a:lnTo>
                    <a:pt x="949500" y="206951"/>
                  </a:lnTo>
                  <a:lnTo>
                    <a:pt x="973735" y="268595"/>
                  </a:lnTo>
                  <a:lnTo>
                    <a:pt x="1021247" y="315623"/>
                  </a:lnTo>
                  <a:lnTo>
                    <a:pt x="1085070" y="339723"/>
                  </a:lnTo>
                  <a:lnTo>
                    <a:pt x="1122416" y="342733"/>
                  </a:lnTo>
                  <a:lnTo>
                    <a:pt x="1167072" y="338213"/>
                  </a:lnTo>
                  <a:lnTo>
                    <a:pt x="1205773" y="324653"/>
                  </a:lnTo>
                  <a:lnTo>
                    <a:pt x="1238551" y="302053"/>
                  </a:lnTo>
                  <a:lnTo>
                    <a:pt x="1254094" y="283760"/>
                  </a:lnTo>
                  <a:lnTo>
                    <a:pt x="1123389" y="283760"/>
                  </a:lnTo>
                  <a:lnTo>
                    <a:pt x="1083079" y="278135"/>
                  </a:lnTo>
                  <a:lnTo>
                    <a:pt x="1050129" y="261728"/>
                  </a:lnTo>
                  <a:lnTo>
                    <a:pt x="1026034" y="235244"/>
                  </a:lnTo>
                  <a:lnTo>
                    <a:pt x="1012293" y="199386"/>
                  </a:lnTo>
                  <a:lnTo>
                    <a:pt x="1278463" y="199386"/>
                  </a:lnTo>
                  <a:lnTo>
                    <a:pt x="1279509" y="191810"/>
                  </a:lnTo>
                  <a:lnTo>
                    <a:pt x="1280217" y="184723"/>
                  </a:lnTo>
                  <a:lnTo>
                    <a:pt x="1280619" y="178125"/>
                  </a:lnTo>
                  <a:lnTo>
                    <a:pt x="1280691" y="171366"/>
                  </a:lnTo>
                  <a:lnTo>
                    <a:pt x="1278550" y="145953"/>
                  </a:lnTo>
                  <a:lnTo>
                    <a:pt x="1011969" y="145953"/>
                  </a:lnTo>
                  <a:lnTo>
                    <a:pt x="1024662" y="109774"/>
                  </a:lnTo>
                  <a:lnTo>
                    <a:pt x="1047278" y="82267"/>
                  </a:lnTo>
                  <a:lnTo>
                    <a:pt x="1078629" y="64776"/>
                  </a:lnTo>
                  <a:lnTo>
                    <a:pt x="1117526" y="58647"/>
                  </a:lnTo>
                  <a:lnTo>
                    <a:pt x="1240994" y="58647"/>
                  </a:lnTo>
                  <a:lnTo>
                    <a:pt x="1234810" y="50501"/>
                  </a:lnTo>
                  <a:lnTo>
                    <a:pt x="1210370" y="28518"/>
                  </a:lnTo>
                  <a:lnTo>
                    <a:pt x="1182742" y="12724"/>
                  </a:lnTo>
                  <a:lnTo>
                    <a:pt x="1151909" y="3193"/>
                  </a:lnTo>
                  <a:lnTo>
                    <a:pt x="1117850" y="0"/>
                  </a:lnTo>
                  <a:close/>
                </a:path>
                <a:path w="1676400" h="441960">
                  <a:moveTo>
                    <a:pt x="1212329" y="239783"/>
                  </a:moveTo>
                  <a:lnTo>
                    <a:pt x="1195957" y="259023"/>
                  </a:lnTo>
                  <a:lnTo>
                    <a:pt x="1175677" y="272766"/>
                  </a:lnTo>
                  <a:lnTo>
                    <a:pt x="1151488" y="281012"/>
                  </a:lnTo>
                  <a:lnTo>
                    <a:pt x="1123389" y="283760"/>
                  </a:lnTo>
                  <a:lnTo>
                    <a:pt x="1254094" y="283760"/>
                  </a:lnTo>
                  <a:lnTo>
                    <a:pt x="1265437" y="270410"/>
                  </a:lnTo>
                  <a:lnTo>
                    <a:pt x="1212329" y="239783"/>
                  </a:lnTo>
                  <a:close/>
                </a:path>
                <a:path w="1676400" h="441960">
                  <a:moveTo>
                    <a:pt x="1240994" y="58647"/>
                  </a:moveTo>
                  <a:lnTo>
                    <a:pt x="1117526" y="58647"/>
                  </a:lnTo>
                  <a:lnTo>
                    <a:pt x="1152379" y="64225"/>
                  </a:lnTo>
                  <a:lnTo>
                    <a:pt x="1181826" y="80798"/>
                  </a:lnTo>
                  <a:lnTo>
                    <a:pt x="1203882" y="108122"/>
                  </a:lnTo>
                  <a:lnTo>
                    <a:pt x="1216559" y="145953"/>
                  </a:lnTo>
                  <a:lnTo>
                    <a:pt x="1278550" y="145953"/>
                  </a:lnTo>
                  <a:lnTo>
                    <a:pt x="1277852" y="137659"/>
                  </a:lnTo>
                  <a:lnTo>
                    <a:pt x="1269200" y="105941"/>
                  </a:lnTo>
                  <a:lnTo>
                    <a:pt x="1254838" y="76882"/>
                  </a:lnTo>
                  <a:lnTo>
                    <a:pt x="1240994" y="58647"/>
                  </a:lnTo>
                  <a:close/>
                </a:path>
                <a:path w="1676400" h="441960">
                  <a:moveTo>
                    <a:pt x="894716" y="8470"/>
                  </a:moveTo>
                  <a:lnTo>
                    <a:pt x="608683" y="8470"/>
                  </a:lnTo>
                  <a:lnTo>
                    <a:pt x="608683" y="334262"/>
                  </a:lnTo>
                  <a:lnTo>
                    <a:pt x="672209" y="334262"/>
                  </a:lnTo>
                  <a:lnTo>
                    <a:pt x="672209" y="68741"/>
                  </a:lnTo>
                  <a:lnTo>
                    <a:pt x="894716" y="68741"/>
                  </a:lnTo>
                  <a:lnTo>
                    <a:pt x="894716" y="8470"/>
                  </a:lnTo>
                  <a:close/>
                </a:path>
                <a:path w="1676400" h="441960">
                  <a:moveTo>
                    <a:pt x="894716" y="68741"/>
                  </a:moveTo>
                  <a:lnTo>
                    <a:pt x="831189" y="68741"/>
                  </a:lnTo>
                  <a:lnTo>
                    <a:pt x="831189" y="334262"/>
                  </a:lnTo>
                  <a:lnTo>
                    <a:pt x="894716" y="334262"/>
                  </a:lnTo>
                  <a:lnTo>
                    <a:pt x="894716" y="68741"/>
                  </a:lnTo>
                  <a:close/>
                </a:path>
                <a:path w="1676400" h="441960">
                  <a:moveTo>
                    <a:pt x="315173" y="8470"/>
                  </a:moveTo>
                  <a:lnTo>
                    <a:pt x="252620" y="8470"/>
                  </a:lnTo>
                  <a:lnTo>
                    <a:pt x="252620" y="334262"/>
                  </a:lnTo>
                  <a:lnTo>
                    <a:pt x="302461" y="334262"/>
                  </a:lnTo>
                  <a:lnTo>
                    <a:pt x="388640" y="226097"/>
                  </a:lnTo>
                  <a:lnTo>
                    <a:pt x="315173" y="226097"/>
                  </a:lnTo>
                  <a:lnTo>
                    <a:pt x="315173" y="8470"/>
                  </a:lnTo>
                  <a:close/>
                </a:path>
                <a:path w="1676400" h="441960">
                  <a:moveTo>
                    <a:pt x="538653" y="116310"/>
                  </a:moveTo>
                  <a:lnTo>
                    <a:pt x="476111" y="116310"/>
                  </a:lnTo>
                  <a:lnTo>
                    <a:pt x="476111" y="334262"/>
                  </a:lnTo>
                  <a:lnTo>
                    <a:pt x="538653" y="334262"/>
                  </a:lnTo>
                  <a:lnTo>
                    <a:pt x="538653" y="116310"/>
                  </a:lnTo>
                  <a:close/>
                </a:path>
                <a:path w="1676400" h="441960">
                  <a:moveTo>
                    <a:pt x="538653" y="8470"/>
                  </a:moveTo>
                  <a:lnTo>
                    <a:pt x="488812" y="8470"/>
                  </a:lnTo>
                  <a:lnTo>
                    <a:pt x="315173" y="226097"/>
                  </a:lnTo>
                  <a:lnTo>
                    <a:pt x="388640" y="226097"/>
                  </a:lnTo>
                  <a:lnTo>
                    <a:pt x="476111" y="116310"/>
                  </a:lnTo>
                  <a:lnTo>
                    <a:pt x="538653" y="116310"/>
                  </a:lnTo>
                  <a:lnTo>
                    <a:pt x="538653" y="8470"/>
                  </a:lnTo>
                  <a:close/>
                </a:path>
                <a:path w="1676400" h="441960">
                  <a:moveTo>
                    <a:pt x="215993" y="8470"/>
                  </a:moveTo>
                  <a:lnTo>
                    <a:pt x="0" y="8470"/>
                  </a:lnTo>
                  <a:lnTo>
                    <a:pt x="0" y="334262"/>
                  </a:lnTo>
                  <a:lnTo>
                    <a:pt x="63526" y="334262"/>
                  </a:lnTo>
                  <a:lnTo>
                    <a:pt x="63526" y="69725"/>
                  </a:lnTo>
                  <a:lnTo>
                    <a:pt x="215993" y="69725"/>
                  </a:lnTo>
                  <a:lnTo>
                    <a:pt x="215993" y="8470"/>
                  </a:lnTo>
                  <a:close/>
                </a:path>
              </a:pathLst>
            </a:custGeom>
            <a:solidFill>
              <a:srgbClr val="FFB9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87872348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txBox="1">
            <a:spLocks noChangeArrowheads="1"/>
          </p:cNvSpPr>
          <p:nvPr/>
        </p:nvSpPr>
        <p:spPr>
          <a:xfrm>
            <a:off x="290832" y="4457012"/>
            <a:ext cx="3449064" cy="330142"/>
          </a:xfrm>
          <a:prstGeom prst="rect">
            <a:avLst/>
          </a:prstGeom>
        </p:spPr>
        <p:txBody>
          <a:bodyPr anchor="ctr"/>
          <a:lstStyle/>
          <a:p>
            <a:pPr>
              <a:defRPr/>
            </a:pPr>
            <a:r>
              <a:rPr lang="ru-RU" sz="120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В полной версии – 8 слайдов, 16 диаграмм</a:t>
            </a:r>
          </a:p>
        </p:txBody>
      </p:sp>
      <p:sp>
        <p:nvSpPr>
          <p:cNvPr id="17" name="Прямоугольник 16"/>
          <p:cNvSpPr/>
          <p:nvPr/>
        </p:nvSpPr>
        <p:spPr>
          <a:xfrm>
            <a:off x="2227595" y="1402302"/>
            <a:ext cx="4572000" cy="369332"/>
          </a:xfrm>
          <a:prstGeom prst="rect">
            <a:avLst/>
          </a:prstGeom>
        </p:spPr>
        <p:txBody>
          <a:bodyPr>
            <a:spAutoFit/>
          </a:bodyPr>
          <a:lstStyle/>
          <a:p>
            <a:pPr marL="342900" indent="-342900">
              <a:buClr>
                <a:srgbClr val="1F497D"/>
              </a:buClr>
              <a:defRPr/>
            </a:pPr>
            <a:endPar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8" name="TextBox 17"/>
          <p:cNvSpPr txBox="1"/>
          <p:nvPr/>
        </p:nvSpPr>
        <p:spPr>
          <a:xfrm>
            <a:off x="351992" y="648298"/>
            <a:ext cx="5926050" cy="249988"/>
          </a:xfrm>
          <a:prstGeom prst="rect">
            <a:avLst/>
          </a:prstGeom>
          <a:noFill/>
        </p:spPr>
        <p:txBody>
          <a:bodyPr wrap="square" lIns="49451" tIns="24725" rIns="49451" bIns="24725" rtlCol="0">
            <a:spAutoFit/>
          </a:bodyPr>
          <a:lstStyle/>
          <a:p>
            <a:r>
              <a:rPr lang="ru-RU" sz="1300" dirty="0">
                <a:solidFill>
                  <a:srgbClr val="E1001A"/>
                </a:solidFill>
                <a:latin typeface="Roboto Condensed"/>
                <a:cs typeface="Roboto Condensed"/>
              </a:rPr>
              <a:t>ЧАСТЬ </a:t>
            </a:r>
            <a:r>
              <a:rPr lang="en-US" sz="1300" dirty="0">
                <a:solidFill>
                  <a:srgbClr val="E1001A"/>
                </a:solidFill>
                <a:latin typeface="Roboto Condensed"/>
                <a:cs typeface="Roboto Condensed"/>
              </a:rPr>
              <a:t>II. </a:t>
            </a:r>
            <a:r>
              <a:rPr lang="ru-RU" sz="1300" dirty="0">
                <a:solidFill>
                  <a:srgbClr val="E1001A"/>
                </a:solidFill>
                <a:latin typeface="Roboto Condensed"/>
                <a:cs typeface="Roboto Condensed"/>
              </a:rPr>
              <a:t>КАНАЛЫ РОЗНИЧНОЙ ТОРГОВЛИ И ФОРМАТЫ СЕТЕЙ FMCG</a:t>
            </a:r>
          </a:p>
        </p:txBody>
      </p:sp>
      <p:graphicFrame>
        <p:nvGraphicFramePr>
          <p:cNvPr id="19" name="Таблица 18"/>
          <p:cNvGraphicFramePr>
            <a:graphicFrameLocks noGrp="1"/>
          </p:cNvGraphicFramePr>
          <p:nvPr>
            <p:extLst>
              <p:ext uri="{D42A27DB-BD31-4B8C-83A1-F6EECF244321}">
                <p14:modId xmlns:p14="http://schemas.microsoft.com/office/powerpoint/2010/main" val="296955479"/>
              </p:ext>
            </p:extLst>
          </p:nvPr>
        </p:nvGraphicFramePr>
        <p:xfrm>
          <a:off x="100453" y="912465"/>
          <a:ext cx="3043828" cy="375105"/>
        </p:xfrm>
        <a:graphic>
          <a:graphicData uri="http://schemas.openxmlformats.org/drawingml/2006/table">
            <a:tbl>
              <a:tblPr firstRow="1" bandRow="1">
                <a:tableStyleId>{5C22544A-7EE6-4342-B048-85BDC9FD1C3A}</a:tableStyleId>
              </a:tblPr>
              <a:tblGrid>
                <a:gridCol w="192394">
                  <a:extLst>
                    <a:ext uri="{9D8B030D-6E8A-4147-A177-3AD203B41FA5}">
                      <a16:colId xmlns:a16="http://schemas.microsoft.com/office/drawing/2014/main" val="20000"/>
                    </a:ext>
                  </a:extLst>
                </a:gridCol>
                <a:gridCol w="2851434">
                  <a:extLst>
                    <a:ext uri="{9D8B030D-6E8A-4147-A177-3AD203B41FA5}">
                      <a16:colId xmlns:a16="http://schemas.microsoft.com/office/drawing/2014/main" val="20001"/>
                    </a:ext>
                  </a:extLst>
                </a:gridCol>
              </a:tblGrid>
              <a:tr h="375105">
                <a:tc>
                  <a:txBody>
                    <a:bodyPr/>
                    <a:lstStyle/>
                    <a:p>
                      <a:pPr algn="just"/>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118"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1000" b="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полной версии раздела базы </a:t>
                      </a:r>
                      <a:br>
                        <a:rPr lang="ru-RU" sz="1000" b="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b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"ТОП-200 ТОРГОВЫХ СЕТЕЙ FMCG"</a:t>
                      </a:r>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4" name="Rectangle 2">
            <a:extLst>
              <a:ext uri="{FF2B5EF4-FFF2-40B4-BE49-F238E27FC236}">
                <a16:creationId xmlns:a16="http://schemas.microsoft.com/office/drawing/2014/main" id="{CD661D57-1959-9E03-B83C-6ABF7B025272}"/>
              </a:ext>
            </a:extLst>
          </p:cNvPr>
          <p:cNvSpPr txBox="1">
            <a:spLocks noChangeArrowheads="1"/>
          </p:cNvSpPr>
          <p:nvPr/>
        </p:nvSpPr>
        <p:spPr>
          <a:xfrm>
            <a:off x="4785274" y="920624"/>
            <a:ext cx="4036564" cy="1188228"/>
          </a:xfrm>
          <a:prstGeom prst="rect">
            <a:avLst/>
          </a:prstGeom>
        </p:spPr>
        <p:txBody>
          <a:bodyPr lIns="50400" tIns="25200" rIns="50400" bIns="25200" anchor="t" anchorCtr="0"/>
          <a:lstStyle>
            <a:defPPr>
              <a:defRPr lang="ru-RU"/>
            </a:defPPr>
            <a:lvl1pPr algn="r" fontAlgn="auto">
              <a:spcAft>
                <a:spcPts val="0"/>
              </a:spcAft>
              <a:defRPr sz="1200">
                <a:ln w="17780">
                  <a:noFill/>
                  <a:prstDash val="solid"/>
                  <a:miter lim="800000"/>
                </a:ln>
                <a:latin typeface="Roboto Condensed" panose="02000000000000000000" pitchFamily="2" charset="0"/>
                <a:ea typeface="Roboto Condensed" panose="02000000000000000000" pitchFamily="2" charset="0"/>
                <a:cs typeface="Roboto Condensed" panose="02000000000000000000" pitchFamily="2" charset="0"/>
              </a:defRPr>
            </a:lvl1pPr>
          </a:lstStyle>
          <a:p>
            <a:pPr>
              <a:defRPr/>
            </a:pPr>
            <a:r>
              <a:rPr lang="ru-RU" sz="1050" dirty="0">
                <a:solidFill>
                  <a:prstClr val="black"/>
                </a:solidFill>
              </a:rPr>
              <a:t>Канал гипермаркеты и рейтинг крупнейших сетей</a:t>
            </a:r>
          </a:p>
          <a:p>
            <a:pPr>
              <a:defRPr/>
            </a:pPr>
            <a:r>
              <a:rPr lang="ru-RU" sz="1050" dirty="0">
                <a:solidFill>
                  <a:prstClr val="black"/>
                </a:solidFill>
              </a:rPr>
              <a:t>Канал супермаркеты и рейтинг крупнейших сетей</a:t>
            </a:r>
          </a:p>
          <a:p>
            <a:pPr>
              <a:defRPr/>
            </a:pPr>
            <a:r>
              <a:rPr lang="ru-RU" sz="1050" dirty="0">
                <a:solidFill>
                  <a:prstClr val="black"/>
                </a:solidFill>
              </a:rPr>
              <a:t>Канал мягкие дискаунтеры и рейтинг крупнейших сетей</a:t>
            </a:r>
          </a:p>
          <a:p>
            <a:pPr>
              <a:defRPr/>
            </a:pPr>
            <a:r>
              <a:rPr lang="ru-RU" sz="1050" dirty="0">
                <a:solidFill>
                  <a:prstClr val="black"/>
                </a:solidFill>
              </a:rPr>
              <a:t>Канал жесткие дискаунтеры и рейтинг крупнейших сетей</a:t>
            </a:r>
          </a:p>
          <a:p>
            <a:pPr>
              <a:defRPr/>
            </a:pPr>
            <a:r>
              <a:rPr lang="ru-RU" sz="1050" dirty="0">
                <a:solidFill>
                  <a:prstClr val="black"/>
                </a:solidFill>
              </a:rPr>
              <a:t>Канал магазин у дома и рейтинг крупнейших сетей</a:t>
            </a:r>
          </a:p>
          <a:p>
            <a:pPr>
              <a:defRPr/>
            </a:pPr>
            <a:r>
              <a:rPr lang="ru-RU" sz="1050" dirty="0">
                <a:solidFill>
                  <a:prstClr val="black"/>
                </a:solidFill>
              </a:rPr>
              <a:t>Специализированные сети и франчайзинг</a:t>
            </a:r>
          </a:p>
          <a:p>
            <a:pPr>
              <a:defRPr/>
            </a:pPr>
            <a:endParaRPr lang="ru-RU" sz="1050" dirty="0">
              <a:solidFill>
                <a:prstClr val="black"/>
              </a:solidFill>
            </a:endParaRPr>
          </a:p>
        </p:txBody>
      </p:sp>
      <p:pic>
        <p:nvPicPr>
          <p:cNvPr id="8" name="Рисунок 7"/>
          <p:cNvPicPr>
            <a:picLocks noChangeAspect="1"/>
          </p:cNvPicPr>
          <p:nvPr/>
        </p:nvPicPr>
        <p:blipFill>
          <a:blip r:embed="rId2"/>
          <a:srcRect/>
          <a:stretch/>
        </p:blipFill>
        <p:spPr>
          <a:xfrm>
            <a:off x="1932298" y="1378387"/>
            <a:ext cx="3597870" cy="2026800"/>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pic>
        <p:nvPicPr>
          <p:cNvPr id="7" name="Рисунок 6"/>
          <p:cNvPicPr>
            <a:picLocks noChangeAspect="1"/>
          </p:cNvPicPr>
          <p:nvPr/>
        </p:nvPicPr>
        <p:blipFill>
          <a:blip r:embed="rId3"/>
          <a:srcRect/>
          <a:stretch/>
        </p:blipFill>
        <p:spPr>
          <a:xfrm>
            <a:off x="2165843" y="1715224"/>
            <a:ext cx="3597870" cy="2026800"/>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pic>
        <p:nvPicPr>
          <p:cNvPr id="6" name="Рисунок 5"/>
          <p:cNvPicPr>
            <a:picLocks noChangeAspect="1"/>
          </p:cNvPicPr>
          <p:nvPr/>
        </p:nvPicPr>
        <p:blipFill>
          <a:blip r:embed="rId4"/>
          <a:srcRect/>
          <a:stretch/>
        </p:blipFill>
        <p:spPr>
          <a:xfrm>
            <a:off x="2621751" y="1918611"/>
            <a:ext cx="3597870" cy="2026800"/>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pic>
        <p:nvPicPr>
          <p:cNvPr id="3" name="Рисунок 2"/>
          <p:cNvPicPr>
            <a:picLocks noChangeAspect="1"/>
          </p:cNvPicPr>
          <p:nvPr/>
        </p:nvPicPr>
        <p:blipFill>
          <a:blip r:embed="rId5"/>
          <a:srcRect/>
          <a:stretch/>
        </p:blipFill>
        <p:spPr>
          <a:xfrm>
            <a:off x="3116315" y="2119598"/>
            <a:ext cx="3597870" cy="2026800"/>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pic>
        <p:nvPicPr>
          <p:cNvPr id="4" name="Рисунок 3">
            <a:extLst>
              <a:ext uri="{FF2B5EF4-FFF2-40B4-BE49-F238E27FC236}">
                <a16:creationId xmlns:a16="http://schemas.microsoft.com/office/drawing/2014/main" id="{57A58679-EFFB-44CF-BD59-FDE98007A479}"/>
              </a:ext>
            </a:extLst>
          </p:cNvPr>
          <p:cNvPicPr>
            <a:picLocks noChangeAspect="1"/>
          </p:cNvPicPr>
          <p:nvPr/>
        </p:nvPicPr>
        <p:blipFill>
          <a:blip r:embed="rId6"/>
          <a:srcRect/>
          <a:stretch/>
        </p:blipFill>
        <p:spPr>
          <a:xfrm>
            <a:off x="3696238" y="2333565"/>
            <a:ext cx="3597870" cy="2026799"/>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sp>
        <p:nvSpPr>
          <p:cNvPr id="15" name="Прямоугольник 14">
            <a:extLst>
              <a:ext uri="{FF2B5EF4-FFF2-40B4-BE49-F238E27FC236}">
                <a16:creationId xmlns:a16="http://schemas.microsoft.com/office/drawing/2014/main" id="{FF795536-EB20-4828-B88A-2F65122C54BE}"/>
              </a:ext>
            </a:extLst>
          </p:cNvPr>
          <p:cNvSpPr/>
          <p:nvPr/>
        </p:nvSpPr>
        <p:spPr>
          <a:xfrm>
            <a:off x="6459797" y="4266747"/>
            <a:ext cx="2330606" cy="338554"/>
          </a:xfrm>
          <a:prstGeom prst="rect">
            <a:avLst/>
          </a:prstGeom>
        </p:spPr>
        <p:txBody>
          <a:bodyPr wrap="square">
            <a:spAutoFit/>
          </a:bodyPr>
          <a:lstStyle/>
          <a:p>
            <a:r>
              <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 раздел частично представлен в </a:t>
            </a:r>
            <a:r>
              <a:rPr lang="ru-RU" sz="800" i="1" dirty="0" err="1">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ДЕМОверсии</a:t>
            </a:r>
            <a:endPar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a:p>
            <a:r>
              <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 раздел полностью представлен в </a:t>
            </a:r>
            <a:r>
              <a:rPr lang="ru-RU" sz="800" i="1" dirty="0" err="1">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ДЕМОверсии</a:t>
            </a:r>
            <a:endPar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6" name="Группа 15">
            <a:extLst>
              <a:ext uri="{FF2B5EF4-FFF2-40B4-BE49-F238E27FC236}">
                <a16:creationId xmlns:a16="http://schemas.microsoft.com/office/drawing/2014/main" id="{0B21B054-3AC5-4343-80A9-33E68E960436}"/>
              </a:ext>
            </a:extLst>
          </p:cNvPr>
          <p:cNvGrpSpPr/>
          <p:nvPr/>
        </p:nvGrpSpPr>
        <p:grpSpPr>
          <a:xfrm>
            <a:off x="6414442" y="4312868"/>
            <a:ext cx="118268" cy="118268"/>
            <a:chOff x="1775538" y="2563415"/>
            <a:chExt cx="118268" cy="118268"/>
          </a:xfrm>
        </p:grpSpPr>
        <p:pic>
          <p:nvPicPr>
            <p:cNvPr id="20" name="Picture 2" descr="Картинки по запросу звездочка png">
              <a:extLst>
                <a:ext uri="{FF2B5EF4-FFF2-40B4-BE49-F238E27FC236}">
                  <a16:creationId xmlns:a16="http://schemas.microsoft.com/office/drawing/2014/main" id="{CAC02BEB-3A3D-4537-B55C-9134843A3875}"/>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5538" y="2563415"/>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Картинки по запросу звездочка png">
              <a:extLst>
                <a:ext uri="{FF2B5EF4-FFF2-40B4-BE49-F238E27FC236}">
                  <a16:creationId xmlns:a16="http://schemas.microsoft.com/office/drawing/2014/main" id="{AA5E155E-D331-4124-ABE6-5CD3421AC0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a:stretch/>
          </p:blipFill>
          <p:spPr bwMode="auto">
            <a:xfrm>
              <a:off x="1775538" y="2563415"/>
              <a:ext cx="59134" cy="118268"/>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 descr="Картинки по запросу звездочка png">
            <a:extLst>
              <a:ext uri="{FF2B5EF4-FFF2-40B4-BE49-F238E27FC236}">
                <a16:creationId xmlns:a16="http://schemas.microsoft.com/office/drawing/2014/main" id="{AF1A60AB-149D-44E6-A729-F56E092BF3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4442" y="4449405"/>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Картинки по запросу звездочка png">
            <a:extLst>
              <a:ext uri="{FF2B5EF4-FFF2-40B4-BE49-F238E27FC236}">
                <a16:creationId xmlns:a16="http://schemas.microsoft.com/office/drawing/2014/main" id="{D8632D25-89DE-4E98-ABBC-D52CE21764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1960" y="946135"/>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27" name="Рисунок 26">
            <a:extLst>
              <a:ext uri="{FF2B5EF4-FFF2-40B4-BE49-F238E27FC236}">
                <a16:creationId xmlns:a16="http://schemas.microsoft.com/office/drawing/2014/main" id="{95A0F967-47BA-4671-982A-327E891A2C9D}"/>
              </a:ext>
            </a:extLst>
          </p:cNvPr>
          <p:cNvPicPr>
            <a:picLocks noChangeAspect="1"/>
          </p:cNvPicPr>
          <p:nvPr/>
        </p:nvPicPr>
        <p:blipFill>
          <a:blip r:embed="rId8"/>
          <a:stretch>
            <a:fillRect/>
          </a:stretch>
        </p:blipFill>
        <p:spPr>
          <a:xfrm>
            <a:off x="262382" y="1346793"/>
            <a:ext cx="1941119" cy="1505908"/>
          </a:xfrm>
          <a:prstGeom prst="rect">
            <a:avLst/>
          </a:prstGeom>
        </p:spPr>
      </p:pic>
    </p:spTree>
    <p:extLst>
      <p:ext uri="{BB962C8B-B14F-4D97-AF65-F5344CB8AC3E}">
        <p14:creationId xmlns:p14="http://schemas.microsoft.com/office/powerpoint/2010/main" val="1522013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Диаграмма 15">
            <a:extLst>
              <a:ext uri="{FF2B5EF4-FFF2-40B4-BE49-F238E27FC236}">
                <a16:creationId xmlns:a16="http://schemas.microsoft.com/office/drawing/2014/main" id="{A7057528-B8A7-473D-A71E-46CBCBC968F8}"/>
              </a:ext>
            </a:extLst>
          </p:cNvPr>
          <p:cNvGraphicFramePr>
            <a:graphicFrameLocks/>
          </p:cNvGraphicFramePr>
          <p:nvPr/>
        </p:nvGraphicFramePr>
        <p:xfrm>
          <a:off x="278325" y="2571750"/>
          <a:ext cx="4318409" cy="2220913"/>
        </p:xfrm>
        <a:graphic>
          <a:graphicData uri="http://schemas.openxmlformats.org/drawingml/2006/chart">
            <c:chart xmlns:c="http://schemas.openxmlformats.org/drawingml/2006/chart" xmlns:r="http://schemas.openxmlformats.org/officeDocument/2006/relationships" r:id="rId3"/>
          </a:graphicData>
        </a:graphic>
      </p:graphicFrame>
      <p:pic>
        <p:nvPicPr>
          <p:cNvPr id="6" name="Рисунок 5">
            <a:hlinkClick r:id="" action="ppaction://noaction"/>
          </p:cNvPr>
          <p:cNvPicPr>
            <a:picLocks noChangeAspect="1"/>
          </p:cNvPicPr>
          <p:nvPr/>
        </p:nvPicPr>
        <p:blipFill rotWithShape="1">
          <a:blip r:embed="rId4">
            <a:extLst>
              <a:ext uri="{28A0092B-C50C-407E-A947-70E740481C1C}">
                <a14:useLocalDpi xmlns:a14="http://schemas.microsoft.com/office/drawing/2010/main" val="0"/>
              </a:ext>
            </a:extLst>
          </a:blip>
          <a:srcRect l="10383" t="72169" r="62381"/>
          <a:stretch/>
        </p:blipFill>
        <p:spPr>
          <a:xfrm>
            <a:off x="8098665" y="73861"/>
            <a:ext cx="1044198" cy="307358"/>
          </a:xfrm>
          <a:prstGeom prst="rect">
            <a:avLst/>
          </a:prstGeom>
        </p:spPr>
      </p:pic>
      <p:sp>
        <p:nvSpPr>
          <p:cNvPr id="1030" name="Rectangle 6"/>
          <p:cNvSpPr>
            <a:spLocks noChangeArrowheads="1"/>
          </p:cNvSpPr>
          <p:nvPr/>
        </p:nvSpPr>
        <p:spPr bwMode="auto">
          <a:xfrm>
            <a:off x="1" y="-184662"/>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45707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34" name="Rectangle 10"/>
          <p:cNvSpPr>
            <a:spLocks noChangeArrowheads="1"/>
          </p:cNvSpPr>
          <p:nvPr/>
        </p:nvSpPr>
        <p:spPr bwMode="auto">
          <a:xfrm>
            <a:off x="1" y="-184662"/>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45707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36" name="Rectangle 12"/>
          <p:cNvSpPr>
            <a:spLocks noChangeArrowheads="1"/>
          </p:cNvSpPr>
          <p:nvPr/>
        </p:nvSpPr>
        <p:spPr bwMode="auto">
          <a:xfrm>
            <a:off x="1" y="-184662"/>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45707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Текст 4"/>
          <p:cNvSpPr txBox="1">
            <a:spLocks/>
          </p:cNvSpPr>
          <p:nvPr/>
        </p:nvSpPr>
        <p:spPr>
          <a:xfrm>
            <a:off x="688912" y="2546275"/>
            <a:ext cx="3563937" cy="401209"/>
          </a:xfrm>
          <a:prstGeom prst="rect">
            <a:avLst/>
          </a:prstGeom>
        </p:spPr>
        <p:txBody>
          <a:bodyPr vert="horz" lIns="0" tIns="0" rIns="0" bIns="0" rtlCol="0" anchor="ctr">
            <a:noAutofit/>
          </a:bodyPr>
          <a:lstStyle>
            <a:defPPr>
              <a:defRPr lang="ru-RU"/>
            </a:defPPr>
            <a:lvl1pPr algn="ctr">
              <a:spcBef>
                <a:spcPct val="0"/>
              </a:spcBef>
              <a:buNone/>
              <a:defRPr sz="1000">
                <a:latin typeface="Roboto Condensed" panose="02000000000000000000" pitchFamily="2" charset="0"/>
                <a:ea typeface="Roboto Condensed" panose="02000000000000000000" pitchFamily="2" charset="0"/>
                <a:cs typeface="Roboto Condensed" panose="02000000000000000000" pitchFamily="2" charset="0"/>
              </a:defRPr>
            </a:lvl1pPr>
          </a:lstStyle>
          <a:p>
            <a:pPr marL="0" marR="0" lvl="0" indent="0" algn="ctr" defTabSz="457058" rtl="0" eaLnBrk="1" fontAlgn="auto" latinLnBrk="0" hangingPunct="1">
              <a:lnSpc>
                <a:spcPct val="100000"/>
              </a:lnSpc>
              <a:spcBef>
                <a:spcPct val="0"/>
              </a:spcBef>
              <a:spcAft>
                <a:spcPts val="0"/>
              </a:spcAft>
              <a:buClrTx/>
              <a:buSzTx/>
              <a:buFontTx/>
              <a:buNone/>
              <a:tabLst/>
              <a:defRPr/>
            </a:pP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Динамика рынка online-продаж продовольственных товаров по миссиям и срокам доставки по годам</a:t>
            </a:r>
          </a:p>
        </p:txBody>
      </p:sp>
      <p:sp>
        <p:nvSpPr>
          <p:cNvPr id="22" name="Текст 6"/>
          <p:cNvSpPr txBox="1">
            <a:spLocks/>
          </p:cNvSpPr>
          <p:nvPr/>
        </p:nvSpPr>
        <p:spPr>
          <a:xfrm>
            <a:off x="4706492" y="4637329"/>
            <a:ext cx="4042911" cy="122815"/>
          </a:xfrm>
          <a:prstGeom prst="rect">
            <a:avLst/>
          </a:prstGeom>
        </p:spPr>
        <p:txBody>
          <a:bodyPr vert="horz" lIns="0" tIns="45720" rIns="91440" bIns="45720" rtlCol="0" anchor="ctr">
            <a:noAutofit/>
          </a:bodyPr>
          <a:lstStyle>
            <a:defPPr>
              <a:defRPr lang="ru-RU"/>
            </a:defPPr>
            <a:lvl1pPr indent="0" algn="r" defTabSz="845262">
              <a:spcBef>
                <a:spcPct val="20000"/>
              </a:spcBef>
              <a:buFont typeface="Arial"/>
              <a:buNone/>
              <a:defRPr sz="600" i="1">
                <a:solidFill>
                  <a:schemeClr val="bg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816" indent="-285699">
              <a:spcBef>
                <a:spcPct val="20000"/>
              </a:spcBef>
              <a:buFont typeface="Arial"/>
              <a:buChar char="–"/>
              <a:defRPr sz="2800"/>
            </a:lvl2pPr>
            <a:lvl3pPr marL="1142795" indent="-228559">
              <a:spcBef>
                <a:spcPct val="20000"/>
              </a:spcBef>
              <a:buFont typeface="Arial"/>
              <a:buChar char="•"/>
              <a:defRPr sz="2400"/>
            </a:lvl3pPr>
            <a:lvl4pPr marL="1599913" indent="-228559">
              <a:spcBef>
                <a:spcPct val="20000"/>
              </a:spcBef>
              <a:buFont typeface="Arial"/>
              <a:buChar char="–"/>
              <a:defRPr sz="2100"/>
            </a:lvl4pPr>
            <a:lvl5pPr marL="2057031" indent="-228559">
              <a:spcBef>
                <a:spcPct val="20000"/>
              </a:spcBef>
              <a:buFont typeface="Arial"/>
              <a:buChar char="»"/>
              <a:defRPr sz="2100"/>
            </a:lvl5pPr>
            <a:lvl6pPr marL="2514149" indent="-228559">
              <a:spcBef>
                <a:spcPct val="20000"/>
              </a:spcBef>
              <a:buFont typeface="Arial"/>
              <a:buChar char="•"/>
              <a:defRPr sz="2100"/>
            </a:lvl6pPr>
            <a:lvl7pPr marL="2971267" indent="-228559">
              <a:spcBef>
                <a:spcPct val="20000"/>
              </a:spcBef>
              <a:buFont typeface="Arial"/>
              <a:buChar char="•"/>
              <a:defRPr sz="2100"/>
            </a:lvl7pPr>
            <a:lvl8pPr marL="3428386" indent="-228559">
              <a:spcBef>
                <a:spcPct val="20000"/>
              </a:spcBef>
              <a:buFont typeface="Arial"/>
              <a:buChar char="•"/>
              <a:defRPr sz="2100"/>
            </a:lvl8pPr>
            <a:lvl9pPr marL="3885504" indent="-228559">
              <a:spcBef>
                <a:spcPct val="20000"/>
              </a:spcBef>
              <a:buFont typeface="Arial"/>
              <a:buChar char="•"/>
              <a:defRPr sz="2100"/>
            </a:lvl9pPr>
          </a:lstStyle>
          <a:p>
            <a:pPr marL="0" marR="0" lvl="0" indent="0" algn="r" defTabSz="845157" rtl="0" eaLnBrk="1" fontAlgn="auto" latinLnBrk="0" hangingPunct="1">
              <a:lnSpc>
                <a:spcPct val="100000"/>
              </a:lnSpc>
              <a:spcBef>
                <a:spcPts val="0"/>
              </a:spcBef>
              <a:spcAft>
                <a:spcPts val="0"/>
              </a:spcAft>
              <a:buClrTx/>
              <a:buSzTx/>
              <a:buFont typeface="Arial"/>
              <a:buNone/>
              <a:tabLst/>
              <a:defRPr/>
            </a:pP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Источник</a:t>
            </a:r>
            <a:r>
              <a:rPr kumimoji="0" lang="ru-RU" sz="600" b="0" i="1"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600" b="0" i="1"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600" b="0" i="1"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5"/>
              </a:rPr>
              <a:t>Рейтинг </a:t>
            </a:r>
            <a:r>
              <a:rPr kumimoji="0" lang="en-US" sz="600" b="0" i="1"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5"/>
              </a:rPr>
              <a:t>INFOLine E-grocery Russia TOP</a:t>
            </a:r>
            <a:r>
              <a:rPr kumimoji="0" lang="ru-RU" sz="600" b="0" i="1"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endParaRPr kumimoji="0" lang="ru-RU" sz="600" b="0" i="1"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r" defTabSz="845157" rtl="0" eaLnBrk="1" fontAlgn="auto" latinLnBrk="0" hangingPunct="1">
              <a:lnSpc>
                <a:spcPct val="100000"/>
              </a:lnSpc>
              <a:spcBef>
                <a:spcPts val="0"/>
              </a:spcBef>
              <a:spcAft>
                <a:spcPts val="0"/>
              </a:spcAft>
              <a:buClrTx/>
              <a:buSzTx/>
              <a:buFont typeface="Arial"/>
              <a:buNone/>
              <a:tabLst/>
              <a:defRPr/>
            </a:pPr>
            <a:r>
              <a:rPr kumimoji="0" lang="ru-RU" sz="600" b="0" i="1"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Под экспресс-доставкой подразумевается доставка до 2 часов</a:t>
            </a:r>
          </a:p>
        </p:txBody>
      </p:sp>
      <p:sp>
        <p:nvSpPr>
          <p:cNvPr id="24" name="TextBox 23"/>
          <p:cNvSpPr txBox="1"/>
          <p:nvPr/>
        </p:nvSpPr>
        <p:spPr>
          <a:xfrm>
            <a:off x="365491" y="664544"/>
            <a:ext cx="8384479" cy="249988"/>
          </a:xfrm>
          <a:prstGeom prst="rect">
            <a:avLst/>
          </a:prstGeom>
          <a:noFill/>
        </p:spPr>
        <p:txBody>
          <a:bodyPr wrap="square" lIns="49451" tIns="24725" rIns="49451" bIns="24725" rtlCol="0">
            <a:spAutoFit/>
          </a:bodyPr>
          <a:lstStyle/>
          <a:p>
            <a:pPr marL="0" marR="0" lvl="0" indent="0" algn="l" defTabSz="457070" rtl="0" eaLnBrk="1" fontAlgn="auto" latinLnBrk="0" hangingPunct="1">
              <a:lnSpc>
                <a:spcPct val="100000"/>
              </a:lnSpc>
              <a:spcBef>
                <a:spcPts val="0"/>
              </a:spcBef>
              <a:spcAft>
                <a:spcPts val="0"/>
              </a:spcAft>
              <a:buClrTx/>
              <a:buSzTx/>
              <a:buFontTx/>
              <a:buNone/>
              <a:tabLst/>
              <a:defRPr/>
            </a:pPr>
            <a:r>
              <a:rPr lang="ru-RU" sz="1300" noProof="0" dirty="0">
                <a:solidFill>
                  <a:srgbClr val="E1001A"/>
                </a:solidFill>
                <a:latin typeface="Roboto Condensed"/>
                <a:cs typeface="Roboto Condensed"/>
              </a:rPr>
              <a:t>3</a:t>
            </a:r>
            <a:r>
              <a:rPr kumimoji="0" lang="ru-RU" sz="1300" b="0" i="0" u="none" strike="noStrike" kern="1200" cap="none" spc="0" normalizeH="0" baseline="0" noProof="0" dirty="0">
                <a:ln>
                  <a:noFill/>
                </a:ln>
                <a:solidFill>
                  <a:srgbClr val="E1001A"/>
                </a:solidFill>
                <a:effectLst/>
                <a:uLnTx/>
                <a:uFillTx/>
                <a:latin typeface="Roboto Condensed"/>
                <a:ea typeface="+mn-ea"/>
                <a:cs typeface="Roboto Condensed"/>
              </a:rPr>
              <a:t>.</a:t>
            </a:r>
            <a:r>
              <a:rPr kumimoji="0" lang="en-US" sz="1300" b="0" i="0" u="none" strike="noStrike" kern="1200" cap="none" spc="0" normalizeH="0" baseline="0" noProof="0" dirty="0">
                <a:ln>
                  <a:noFill/>
                </a:ln>
                <a:solidFill>
                  <a:srgbClr val="E1001A"/>
                </a:solidFill>
                <a:effectLst/>
                <a:uLnTx/>
                <a:uFillTx/>
                <a:latin typeface="Roboto Condensed"/>
                <a:ea typeface="+mn-ea"/>
                <a:cs typeface="Roboto Condensed"/>
              </a:rPr>
              <a:t>1</a:t>
            </a:r>
            <a:r>
              <a:rPr kumimoji="0" lang="ru-RU" sz="1300" b="0" i="0" u="none" strike="noStrike" kern="1200" cap="none" spc="0" normalizeH="0" baseline="0" noProof="0" dirty="0">
                <a:ln>
                  <a:noFill/>
                </a:ln>
                <a:solidFill>
                  <a:srgbClr val="E1001A"/>
                </a:solidFill>
                <a:effectLst/>
                <a:uLnTx/>
                <a:uFillTx/>
                <a:latin typeface="Roboto Condensed"/>
                <a:ea typeface="+mn-ea"/>
                <a:cs typeface="Roboto Condensed"/>
              </a:rPr>
              <a:t>. ДИНАМИКА РЫНКА </a:t>
            </a:r>
            <a:r>
              <a:rPr kumimoji="0" lang="en-US" sz="1300" b="0" i="0" u="none" strike="noStrike" kern="1200" cap="none" spc="0" normalizeH="0" baseline="0" noProof="0" dirty="0">
                <a:ln>
                  <a:noFill/>
                </a:ln>
                <a:solidFill>
                  <a:srgbClr val="E1001A"/>
                </a:solidFill>
                <a:effectLst/>
                <a:uLnTx/>
                <a:uFillTx/>
                <a:latin typeface="Roboto Condensed"/>
                <a:ea typeface="+mn-ea"/>
                <a:cs typeface="Roboto Condensed"/>
              </a:rPr>
              <a:t>E-GROCERY </a:t>
            </a:r>
          </a:p>
        </p:txBody>
      </p:sp>
      <p:sp>
        <p:nvSpPr>
          <p:cNvPr id="4" name="Текст 6">
            <a:extLst>
              <a:ext uri="{FF2B5EF4-FFF2-40B4-BE49-F238E27FC236}">
                <a16:creationId xmlns:a16="http://schemas.microsoft.com/office/drawing/2014/main" id="{DF661831-3913-46A9-97B3-5F370EC01C95}"/>
              </a:ext>
            </a:extLst>
          </p:cNvPr>
          <p:cNvSpPr txBox="1">
            <a:spLocks/>
          </p:cNvSpPr>
          <p:nvPr/>
        </p:nvSpPr>
        <p:spPr>
          <a:xfrm>
            <a:off x="240542" y="4637329"/>
            <a:ext cx="4042911" cy="122815"/>
          </a:xfrm>
          <a:prstGeom prst="rect">
            <a:avLst/>
          </a:prstGeom>
        </p:spPr>
        <p:txBody>
          <a:bodyPr vert="horz" lIns="0" tIns="45720" rIns="91440" bIns="45720" rtlCol="0" anchor="ctr">
            <a:noAutofit/>
          </a:bodyPr>
          <a:lstStyle>
            <a:defPPr>
              <a:defRPr lang="ru-RU"/>
            </a:defPPr>
            <a:lvl1pPr indent="0" algn="r" defTabSz="845262">
              <a:spcBef>
                <a:spcPct val="20000"/>
              </a:spcBef>
              <a:buFont typeface="Arial"/>
              <a:buNone/>
              <a:defRPr sz="600" i="1">
                <a:solidFill>
                  <a:schemeClr val="bg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816" indent="-285699">
              <a:spcBef>
                <a:spcPct val="20000"/>
              </a:spcBef>
              <a:buFont typeface="Arial"/>
              <a:buChar char="–"/>
              <a:defRPr sz="2800"/>
            </a:lvl2pPr>
            <a:lvl3pPr marL="1142795" indent="-228559">
              <a:spcBef>
                <a:spcPct val="20000"/>
              </a:spcBef>
              <a:buFont typeface="Arial"/>
              <a:buChar char="•"/>
              <a:defRPr sz="2400"/>
            </a:lvl3pPr>
            <a:lvl4pPr marL="1599913" indent="-228559">
              <a:spcBef>
                <a:spcPct val="20000"/>
              </a:spcBef>
              <a:buFont typeface="Arial"/>
              <a:buChar char="–"/>
              <a:defRPr sz="2100"/>
            </a:lvl4pPr>
            <a:lvl5pPr marL="2057031" indent="-228559">
              <a:spcBef>
                <a:spcPct val="20000"/>
              </a:spcBef>
              <a:buFont typeface="Arial"/>
              <a:buChar char="»"/>
              <a:defRPr sz="2100"/>
            </a:lvl5pPr>
            <a:lvl6pPr marL="2514149" indent="-228559">
              <a:spcBef>
                <a:spcPct val="20000"/>
              </a:spcBef>
              <a:buFont typeface="Arial"/>
              <a:buChar char="•"/>
              <a:defRPr sz="2100"/>
            </a:lvl6pPr>
            <a:lvl7pPr marL="2971267" indent="-228559">
              <a:spcBef>
                <a:spcPct val="20000"/>
              </a:spcBef>
              <a:buFont typeface="Arial"/>
              <a:buChar char="•"/>
              <a:defRPr sz="2100"/>
            </a:lvl7pPr>
            <a:lvl8pPr marL="3428386" indent="-228559">
              <a:spcBef>
                <a:spcPct val="20000"/>
              </a:spcBef>
              <a:buFont typeface="Arial"/>
              <a:buChar char="•"/>
              <a:defRPr sz="2100"/>
            </a:lvl8pPr>
            <a:lvl9pPr marL="3885504" indent="-228559">
              <a:spcBef>
                <a:spcPct val="20000"/>
              </a:spcBef>
              <a:buFont typeface="Arial"/>
              <a:buChar char="•"/>
              <a:defRPr sz="2100"/>
            </a:lvl9pPr>
          </a:lstStyle>
          <a:p>
            <a:pPr marL="0" marR="0" lvl="0" indent="0" algn="r" defTabSz="845157" rtl="0" eaLnBrk="1" fontAlgn="auto" latinLnBrk="0" hangingPunct="1">
              <a:lnSpc>
                <a:spcPct val="100000"/>
              </a:lnSpc>
              <a:spcBef>
                <a:spcPts val="0"/>
              </a:spcBef>
              <a:spcAft>
                <a:spcPts val="0"/>
              </a:spcAft>
              <a:buClrTx/>
              <a:buSzTx/>
              <a:buFont typeface="Arial"/>
              <a:buNone/>
              <a:tabLst/>
              <a:defRPr/>
            </a:pP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Источник</a:t>
            </a:r>
            <a:r>
              <a:rPr kumimoji="0" lang="ru-RU" sz="600" b="0" i="1"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600" b="0" i="1"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600" b="0" i="1"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5"/>
              </a:rPr>
              <a:t>Рейтинг </a:t>
            </a:r>
            <a:r>
              <a:rPr kumimoji="0" lang="en-US" sz="600" b="0" i="1"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5"/>
              </a:rPr>
              <a:t>INFOLine E-grocery Russia TOP</a:t>
            </a:r>
            <a:r>
              <a:rPr kumimoji="0" lang="ru-RU" sz="600" b="0" i="1"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600" b="0" i="1"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p>
          <a:p>
            <a:pPr marL="0" marR="0" lvl="0" indent="0" algn="r" defTabSz="845157" rtl="0" eaLnBrk="1" fontAlgn="auto" latinLnBrk="0" hangingPunct="1">
              <a:lnSpc>
                <a:spcPct val="100000"/>
              </a:lnSpc>
              <a:spcBef>
                <a:spcPts val="0"/>
              </a:spcBef>
              <a:spcAft>
                <a:spcPts val="0"/>
              </a:spcAft>
              <a:buClrTx/>
              <a:buSzTx/>
              <a:buFont typeface="Arial"/>
              <a:buNone/>
              <a:tabLst/>
              <a:defRPr/>
            </a:pPr>
            <a:r>
              <a:rPr kumimoji="0" lang="ru-RU" sz="600" b="0" i="1" u="none" strike="noStrike" kern="1200" cap="none" spc="0" normalizeH="0" baseline="0" noProof="0" dirty="0">
                <a:ln>
                  <a:noFill/>
                </a:ln>
                <a:solidFill>
                  <a:prstClr val="black">
                    <a:lumMod val="50000"/>
                    <a:lumOff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Под экспресс-доставкой подразумевается доставка до 2 часов</a:t>
            </a:r>
          </a:p>
        </p:txBody>
      </p:sp>
      <p:sp>
        <p:nvSpPr>
          <p:cNvPr id="2" name="Текст 4">
            <a:extLst>
              <a:ext uri="{FF2B5EF4-FFF2-40B4-BE49-F238E27FC236}">
                <a16:creationId xmlns:a16="http://schemas.microsoft.com/office/drawing/2014/main" id="{843A6F37-F13C-E63C-24E0-49A627AC7C02}"/>
              </a:ext>
            </a:extLst>
          </p:cNvPr>
          <p:cNvSpPr txBox="1">
            <a:spLocks/>
          </p:cNvSpPr>
          <p:nvPr/>
        </p:nvSpPr>
        <p:spPr>
          <a:xfrm>
            <a:off x="4893945" y="2573505"/>
            <a:ext cx="3563937" cy="401209"/>
          </a:xfrm>
          <a:prstGeom prst="rect">
            <a:avLst/>
          </a:prstGeom>
        </p:spPr>
        <p:txBody>
          <a:bodyPr vert="horz" lIns="0" tIns="0" rIns="0" bIns="0" rtlCol="0" anchor="ctr">
            <a:noAutofit/>
          </a:bodyPr>
          <a:lstStyle>
            <a:defPPr>
              <a:defRPr lang="ru-RU"/>
            </a:defPPr>
            <a:lvl1pPr algn="ctr">
              <a:spcBef>
                <a:spcPct val="0"/>
              </a:spcBef>
              <a:buNone/>
              <a:defRPr sz="1000">
                <a:latin typeface="Roboto Condensed" panose="02000000000000000000" pitchFamily="2" charset="0"/>
                <a:ea typeface="Roboto Condensed" panose="02000000000000000000" pitchFamily="2" charset="0"/>
                <a:cs typeface="Roboto Condensed" panose="02000000000000000000" pitchFamily="2" charset="0"/>
              </a:defRPr>
            </a:lvl1pPr>
          </a:lstStyle>
          <a:p>
            <a:pPr marL="0" marR="0" lvl="0" indent="0" algn="ctr" defTabSz="457058" rtl="0" eaLnBrk="1" fontAlgn="auto" latinLnBrk="0" hangingPunct="1">
              <a:lnSpc>
                <a:spcPct val="100000"/>
              </a:lnSpc>
              <a:spcBef>
                <a:spcPct val="0"/>
              </a:spcBef>
              <a:spcAft>
                <a:spcPts val="0"/>
              </a:spcAft>
              <a:buClrTx/>
              <a:buSzTx/>
              <a:buFontTx/>
              <a:buNone/>
              <a:tabLst/>
              <a:defRPr/>
            </a:pP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Динамика рынка online-продаж продовольственных товаров по миссиям и срокам доставки по кварталам</a:t>
            </a:r>
          </a:p>
        </p:txBody>
      </p:sp>
      <p:graphicFrame>
        <p:nvGraphicFramePr>
          <p:cNvPr id="17" name="Диаграмма 16">
            <a:extLst>
              <a:ext uri="{FF2B5EF4-FFF2-40B4-BE49-F238E27FC236}">
                <a16:creationId xmlns:a16="http://schemas.microsoft.com/office/drawing/2014/main" id="{0E0516CB-6E7C-4879-AD27-E74557CE93FF}"/>
              </a:ext>
            </a:extLst>
          </p:cNvPr>
          <p:cNvGraphicFramePr>
            <a:graphicFrameLocks/>
          </p:cNvGraphicFramePr>
          <p:nvPr/>
        </p:nvGraphicFramePr>
        <p:xfrm>
          <a:off x="4533583" y="2579421"/>
          <a:ext cx="4178875" cy="208212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Таблица 28"/>
          <p:cNvGraphicFramePr>
            <a:graphicFrameLocks noGrp="1"/>
          </p:cNvGraphicFramePr>
          <p:nvPr>
            <p:extLst>
              <p:ext uri="{D42A27DB-BD31-4B8C-83A1-F6EECF244321}">
                <p14:modId xmlns:p14="http://schemas.microsoft.com/office/powerpoint/2010/main" val="2552471839"/>
              </p:ext>
            </p:extLst>
          </p:nvPr>
        </p:nvGraphicFramePr>
        <p:xfrm>
          <a:off x="1870076" y="853186"/>
          <a:ext cx="6964362" cy="1738122"/>
        </p:xfrm>
        <a:graphic>
          <a:graphicData uri="http://schemas.openxmlformats.org/drawingml/2006/table">
            <a:tbl>
              <a:tblPr firstRow="1" bandRow="1">
                <a:tableStyleId>{5C22544A-7EE6-4342-B048-85BDC9FD1C3A}</a:tableStyleId>
              </a:tblPr>
              <a:tblGrid>
                <a:gridCol w="162923">
                  <a:extLst>
                    <a:ext uri="{9D8B030D-6E8A-4147-A177-3AD203B41FA5}">
                      <a16:colId xmlns:a16="http://schemas.microsoft.com/office/drawing/2014/main" val="20000"/>
                    </a:ext>
                  </a:extLst>
                </a:gridCol>
                <a:gridCol w="6801439">
                  <a:extLst>
                    <a:ext uri="{9D8B030D-6E8A-4147-A177-3AD203B41FA5}">
                      <a16:colId xmlns:a16="http://schemas.microsoft.com/office/drawing/2014/main" val="20001"/>
                    </a:ext>
                  </a:extLst>
                </a:gridCol>
              </a:tblGrid>
              <a:tr h="1738122">
                <a:tc>
                  <a:txBody>
                    <a:bodyPr/>
                    <a:lstStyle/>
                    <a:p>
                      <a:pPr algn="just"/>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 оценке INFOLine, во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II</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кв. 202</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5</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г. оборот экспресс-доставки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Food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вырос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млрд руб.</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ее доля на рынке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online-</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продаж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food</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п.п.</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Экспресс-доставка более востребована у покупателей и является более эффективной моделью для ритейлеров и сервисов, так как позволяет минимизировать затраты на хранение и сборку.</a:t>
                      </a: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Сегмент доставки впрок, плановой доставки и самовывоза во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II</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кв. 2025 г.</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вырос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млрд руб.</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по сравнению с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кв. 2025 г. сократился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При этом сохраняется переориентация клиентов на экспресс-доставку.</a:t>
                      </a: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Доля "</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ction="ppaction://hlinkfile">
                            <a:extLst>
                              <a:ext uri="{A12FA001-AC4F-418D-AE19-62706E023703}">
                                <ahyp:hlinkClr xmlns:ahyp="http://schemas.microsoft.com/office/drawing/2018/hyperlinkcolor" val="tx"/>
                              </a:ext>
                            </a:extLst>
                          </a:hlinkClick>
                        </a:rPr>
                        <a:t>Купера</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во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II</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кв. 2025 г. в сегменте доставки впрок, плановой доставки и самовывоза на фоне высокой базы начала 2024 г. сократилась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п.п.</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доля прочих ритейлеров и поставщиков FMCG –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п.п.</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Во II кв. 2025 г. маркетплейсы нарастили долю на рынке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online</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-продаж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food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п.п.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Однако, сохраняются признаки исчерпания роста модели плановой доставки через ПВЗ, особенно с учетом дефицита складских площадей у маркетплейсов и увеличения комиссий для селлеров. Драйвером роста является открытие ПВЗ в малых населенных пунктах. По итогам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II</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кв. 2025 г. доставка заказов осуществляется в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ПВЗ </a:t>
                      </a:r>
                      <a:r>
                        <a:rPr lang="en-US"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8" action="ppaction://hlinkfile">
                            <a:extLst>
                              <a:ext uri="{A12FA001-AC4F-418D-AE19-62706E023703}">
                                <ahyp:hlinkClr xmlns:ahyp="http://schemas.microsoft.com/office/drawing/2018/hyperlinkcolor" val="tx"/>
                              </a:ext>
                            </a:extLst>
                          </a:hlinkClick>
                        </a:rPr>
                        <a:t>Ozon</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и более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ПВЗ </a:t>
                      </a:r>
                      <a:r>
                        <a:rPr lang="en-US"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9" action="ppaction://hlinkfile">
                            <a:extLst>
                              <a:ext uri="{A12FA001-AC4F-418D-AE19-62706E023703}">
                                <ahyp:hlinkClr xmlns:ahyp="http://schemas.microsoft.com/office/drawing/2018/hyperlinkcolor" val="tx"/>
                              </a:ext>
                            </a:extLst>
                          </a:hlinkClick>
                        </a:rPr>
                        <a:t>Wildberries</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8310729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DBAC1692-70B8-4ED8-8820-BB1853085F16}"/>
              </a:ext>
            </a:extLst>
          </p:cNvPr>
          <p:cNvPicPr>
            <a:picLocks noChangeAspect="1"/>
          </p:cNvPicPr>
          <p:nvPr/>
        </p:nvPicPr>
        <p:blipFill>
          <a:blip r:embed="rId2"/>
          <a:srcRect/>
          <a:stretch/>
        </p:blipFill>
        <p:spPr>
          <a:xfrm>
            <a:off x="2015364" y="1530771"/>
            <a:ext cx="3597870" cy="2026799"/>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pic>
        <p:nvPicPr>
          <p:cNvPr id="10" name="Рисунок 9">
            <a:extLst>
              <a:ext uri="{FF2B5EF4-FFF2-40B4-BE49-F238E27FC236}">
                <a16:creationId xmlns:a16="http://schemas.microsoft.com/office/drawing/2014/main" id="{60D9EE12-1344-4FB4-9A14-852D1D9A3511}"/>
              </a:ext>
            </a:extLst>
          </p:cNvPr>
          <p:cNvPicPr>
            <a:picLocks noChangeAspect="1"/>
          </p:cNvPicPr>
          <p:nvPr/>
        </p:nvPicPr>
        <p:blipFill>
          <a:blip r:embed="rId3"/>
          <a:srcRect/>
          <a:stretch/>
        </p:blipFill>
        <p:spPr>
          <a:xfrm>
            <a:off x="2466206" y="1718895"/>
            <a:ext cx="3597870" cy="2026799"/>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pic>
        <p:nvPicPr>
          <p:cNvPr id="9" name="Рисунок 8">
            <a:extLst>
              <a:ext uri="{FF2B5EF4-FFF2-40B4-BE49-F238E27FC236}">
                <a16:creationId xmlns:a16="http://schemas.microsoft.com/office/drawing/2014/main" id="{7977DA95-5C42-49BB-BA6E-6FDA06EEA20D}"/>
              </a:ext>
            </a:extLst>
          </p:cNvPr>
          <p:cNvPicPr>
            <a:picLocks noChangeAspect="1"/>
          </p:cNvPicPr>
          <p:nvPr/>
        </p:nvPicPr>
        <p:blipFill>
          <a:blip r:embed="rId4"/>
          <a:srcRect/>
          <a:stretch/>
        </p:blipFill>
        <p:spPr>
          <a:xfrm>
            <a:off x="3097136" y="1902729"/>
            <a:ext cx="3597870" cy="2026799"/>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pic>
        <p:nvPicPr>
          <p:cNvPr id="5" name="Рисунок 4">
            <a:extLst>
              <a:ext uri="{FF2B5EF4-FFF2-40B4-BE49-F238E27FC236}">
                <a16:creationId xmlns:a16="http://schemas.microsoft.com/office/drawing/2014/main" id="{C90E68C8-5740-4F70-BD2B-508692AAB209}"/>
              </a:ext>
            </a:extLst>
          </p:cNvPr>
          <p:cNvPicPr>
            <a:picLocks noChangeAspect="1"/>
          </p:cNvPicPr>
          <p:nvPr/>
        </p:nvPicPr>
        <p:blipFill>
          <a:blip r:embed="rId5"/>
          <a:srcRect/>
          <a:stretch/>
        </p:blipFill>
        <p:spPr>
          <a:xfrm>
            <a:off x="3611719" y="2118455"/>
            <a:ext cx="3597870" cy="2026799"/>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sp>
        <p:nvSpPr>
          <p:cNvPr id="21" name="Rectangle 2"/>
          <p:cNvSpPr txBox="1">
            <a:spLocks noChangeArrowheads="1"/>
          </p:cNvSpPr>
          <p:nvPr/>
        </p:nvSpPr>
        <p:spPr>
          <a:xfrm>
            <a:off x="290832" y="4457012"/>
            <a:ext cx="3449064" cy="330142"/>
          </a:xfrm>
          <a:prstGeom prst="rect">
            <a:avLst/>
          </a:prstGeom>
        </p:spPr>
        <p:txBody>
          <a:bodyPr anchor="ctr"/>
          <a:lstStyle/>
          <a:p>
            <a:pPr>
              <a:defRPr/>
            </a:pPr>
            <a:r>
              <a:rPr lang="ru-RU" sz="120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В полной версии – 7 слайдов, 14 диаграмм</a:t>
            </a:r>
          </a:p>
        </p:txBody>
      </p:sp>
      <p:sp>
        <p:nvSpPr>
          <p:cNvPr id="17" name="Прямоугольник 16"/>
          <p:cNvSpPr/>
          <p:nvPr/>
        </p:nvSpPr>
        <p:spPr>
          <a:xfrm>
            <a:off x="2227595" y="1402302"/>
            <a:ext cx="4572000" cy="369332"/>
          </a:xfrm>
          <a:prstGeom prst="rect">
            <a:avLst/>
          </a:prstGeom>
        </p:spPr>
        <p:txBody>
          <a:bodyPr>
            <a:spAutoFit/>
          </a:bodyPr>
          <a:lstStyle/>
          <a:p>
            <a:pPr marL="342900" indent="-342900">
              <a:buClr>
                <a:srgbClr val="1F497D"/>
              </a:buClr>
              <a:defRPr/>
            </a:pPr>
            <a:endPar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8" name="TextBox 17"/>
          <p:cNvSpPr txBox="1"/>
          <p:nvPr/>
        </p:nvSpPr>
        <p:spPr>
          <a:xfrm>
            <a:off x="351992" y="648298"/>
            <a:ext cx="5926050" cy="249988"/>
          </a:xfrm>
          <a:prstGeom prst="rect">
            <a:avLst/>
          </a:prstGeom>
          <a:noFill/>
        </p:spPr>
        <p:txBody>
          <a:bodyPr wrap="square" lIns="49451" tIns="24725" rIns="49451" bIns="24725" rtlCol="0">
            <a:spAutoFit/>
          </a:bodyPr>
          <a:lstStyle/>
          <a:p>
            <a:r>
              <a:rPr lang="ru-RU" sz="1300" dirty="0">
                <a:solidFill>
                  <a:srgbClr val="E1001A"/>
                </a:solidFill>
                <a:latin typeface="Roboto Condensed"/>
                <a:cs typeface="Roboto Condensed"/>
              </a:rPr>
              <a:t>ЧАСТЬ </a:t>
            </a:r>
            <a:r>
              <a:rPr lang="en-US" sz="1300" dirty="0">
                <a:solidFill>
                  <a:srgbClr val="E1001A"/>
                </a:solidFill>
                <a:latin typeface="Roboto Condensed"/>
                <a:cs typeface="Roboto Condensed"/>
              </a:rPr>
              <a:t>II. </a:t>
            </a:r>
            <a:r>
              <a:rPr lang="ru-RU" sz="1300" dirty="0">
                <a:solidFill>
                  <a:srgbClr val="E1001A"/>
                </a:solidFill>
                <a:latin typeface="Roboto Condensed"/>
                <a:cs typeface="Roboto Condensed"/>
              </a:rPr>
              <a:t>КАНАЛЫ РОЗНИЧНОЙ ТОРГОВЛИ И ФОРМАТЫ СЕТЕЙ FMCG</a:t>
            </a:r>
          </a:p>
        </p:txBody>
      </p:sp>
      <p:graphicFrame>
        <p:nvGraphicFramePr>
          <p:cNvPr id="19" name="Таблица 18"/>
          <p:cNvGraphicFramePr>
            <a:graphicFrameLocks noGrp="1"/>
          </p:cNvGraphicFramePr>
          <p:nvPr>
            <p:extLst>
              <p:ext uri="{D42A27DB-BD31-4B8C-83A1-F6EECF244321}">
                <p14:modId xmlns:p14="http://schemas.microsoft.com/office/powerpoint/2010/main" val="1117455711"/>
              </p:ext>
            </p:extLst>
          </p:nvPr>
        </p:nvGraphicFramePr>
        <p:xfrm>
          <a:off x="100453" y="912465"/>
          <a:ext cx="3043828" cy="375105"/>
        </p:xfrm>
        <a:graphic>
          <a:graphicData uri="http://schemas.openxmlformats.org/drawingml/2006/table">
            <a:tbl>
              <a:tblPr firstRow="1" bandRow="1">
                <a:tableStyleId>{5C22544A-7EE6-4342-B048-85BDC9FD1C3A}</a:tableStyleId>
              </a:tblPr>
              <a:tblGrid>
                <a:gridCol w="192394">
                  <a:extLst>
                    <a:ext uri="{9D8B030D-6E8A-4147-A177-3AD203B41FA5}">
                      <a16:colId xmlns:a16="http://schemas.microsoft.com/office/drawing/2014/main" val="20000"/>
                    </a:ext>
                  </a:extLst>
                </a:gridCol>
                <a:gridCol w="2851434">
                  <a:extLst>
                    <a:ext uri="{9D8B030D-6E8A-4147-A177-3AD203B41FA5}">
                      <a16:colId xmlns:a16="http://schemas.microsoft.com/office/drawing/2014/main" val="20001"/>
                    </a:ext>
                  </a:extLst>
                </a:gridCol>
              </a:tblGrid>
              <a:tr h="375105">
                <a:tc>
                  <a:txBody>
                    <a:bodyPr/>
                    <a:lstStyle/>
                    <a:p>
                      <a:pPr algn="just"/>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118"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1000" b="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полной версии раздела базы </a:t>
                      </a:r>
                      <a:br>
                        <a:rPr lang="ru-RU" sz="1000" b="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b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"ТОП-200 ТОРГОВЫХ СЕТЕЙ </a:t>
                      </a:r>
                      <a:r>
                        <a:rPr lang="en-US"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FMCG"</a:t>
                      </a:r>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4" name="Rectangle 2">
            <a:extLst>
              <a:ext uri="{FF2B5EF4-FFF2-40B4-BE49-F238E27FC236}">
                <a16:creationId xmlns:a16="http://schemas.microsoft.com/office/drawing/2014/main" id="{CD661D57-1959-9E03-B83C-6ABF7B025272}"/>
              </a:ext>
            </a:extLst>
          </p:cNvPr>
          <p:cNvSpPr txBox="1">
            <a:spLocks noChangeArrowheads="1"/>
          </p:cNvSpPr>
          <p:nvPr/>
        </p:nvSpPr>
        <p:spPr>
          <a:xfrm>
            <a:off x="3346515" y="920624"/>
            <a:ext cx="5475323" cy="1188228"/>
          </a:xfrm>
          <a:prstGeom prst="rect">
            <a:avLst/>
          </a:prstGeom>
        </p:spPr>
        <p:txBody>
          <a:bodyPr lIns="50400" tIns="25200" rIns="50400" bIns="25200" anchor="t" anchorCtr="0"/>
          <a:lstStyle>
            <a:defPPr>
              <a:defRPr lang="ru-RU"/>
            </a:defPPr>
            <a:lvl1pPr algn="r" fontAlgn="auto">
              <a:spcAft>
                <a:spcPts val="0"/>
              </a:spcAft>
              <a:defRPr sz="1200">
                <a:ln w="17780">
                  <a:noFill/>
                  <a:prstDash val="solid"/>
                  <a:miter lim="800000"/>
                </a:ln>
                <a:latin typeface="Roboto Condensed" panose="02000000000000000000" pitchFamily="2" charset="0"/>
                <a:ea typeface="Roboto Condensed" panose="02000000000000000000" pitchFamily="2" charset="0"/>
                <a:cs typeface="Roboto Condensed" panose="02000000000000000000" pitchFamily="2" charset="0"/>
              </a:defRPr>
            </a:lvl1pPr>
          </a:lstStyle>
          <a:p>
            <a:pPr marL="806450" marR="0" lvl="1" indent="0" algn="r" defTabSz="457118" rtl="0" eaLnBrk="1" fontAlgn="auto" latinLnBrk="0" hangingPunct="1">
              <a:lnSpc>
                <a:spcPct val="90000"/>
              </a:lnSpc>
              <a:spcBef>
                <a:spcPts val="0"/>
              </a:spcBef>
              <a:spcAft>
                <a:spcPts val="0"/>
              </a:spcAft>
              <a:buClr>
                <a:schemeClr val="tx2"/>
              </a:buClr>
              <a:buSzTx/>
              <a:buFont typeface="+mj-lt"/>
              <a:buNone/>
              <a:tabLst/>
              <a:defRPr/>
            </a:pPr>
            <a:r>
              <a:rPr lang="ru-RU" sz="105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Динамика рынка </a:t>
            </a:r>
            <a:r>
              <a:rPr lang="en-US" sz="105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E-grocery</a:t>
            </a:r>
            <a:endParaRPr lang="ru-RU" sz="105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r" defTabSz="457118" rtl="0" eaLnBrk="1" fontAlgn="auto" latinLnBrk="0" hangingPunct="1">
              <a:lnSpc>
                <a:spcPct val="90000"/>
              </a:lnSpc>
              <a:spcBef>
                <a:spcPts val="0"/>
              </a:spcBef>
              <a:spcAft>
                <a:spcPts val="0"/>
              </a:spcAft>
              <a:buClr>
                <a:schemeClr val="tx2"/>
              </a:buClr>
              <a:buSzTx/>
              <a:buFont typeface="+mj-lt"/>
              <a:buNone/>
              <a:tabLst/>
              <a:defRPr/>
            </a:pPr>
            <a:r>
              <a:rPr lang="ru-RU" sz="105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Рейтинг </a:t>
            </a:r>
            <a:r>
              <a:rPr lang="en-US" sz="105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INFOLine E-grocery Russia TOP</a:t>
            </a:r>
            <a:endParaRPr lang="ru-RU" sz="105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r" defTabSz="457118" rtl="0" eaLnBrk="1" fontAlgn="auto" latinLnBrk="0" hangingPunct="1">
              <a:lnSpc>
                <a:spcPct val="90000"/>
              </a:lnSpc>
              <a:spcBef>
                <a:spcPts val="0"/>
              </a:spcBef>
              <a:spcAft>
                <a:spcPts val="0"/>
              </a:spcAft>
              <a:buClr>
                <a:schemeClr val="tx2"/>
              </a:buClr>
              <a:buSzTx/>
              <a:buFont typeface="+mj-lt"/>
              <a:buNone/>
              <a:tabLst/>
              <a:defRPr/>
            </a:pPr>
            <a:r>
              <a:rPr lang="ru-RU" sz="105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Структура рынка online-продаж food</a:t>
            </a:r>
            <a:endParaRPr lang="ru-RU" sz="105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r" defTabSz="457118" rtl="0" eaLnBrk="1" fontAlgn="auto" latinLnBrk="0" hangingPunct="1">
              <a:lnSpc>
                <a:spcPct val="90000"/>
              </a:lnSpc>
              <a:spcBef>
                <a:spcPts val="0"/>
              </a:spcBef>
              <a:spcAft>
                <a:spcPts val="0"/>
              </a:spcAft>
              <a:buClr>
                <a:schemeClr val="tx2"/>
              </a:buClr>
              <a:buSzTx/>
              <a:buFont typeface="+mj-lt"/>
              <a:buNone/>
              <a:tabLst/>
              <a:defRPr/>
            </a:pPr>
            <a:r>
              <a:rPr lang="ru-RU" sz="105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Омниканальные стратегии развития крупнейших сетей FMCG</a:t>
            </a:r>
            <a:endParaRPr lang="en-US" sz="105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r" defTabSz="457118" rtl="0" eaLnBrk="1" fontAlgn="auto" latinLnBrk="0" hangingPunct="1">
              <a:lnSpc>
                <a:spcPct val="90000"/>
              </a:lnSpc>
              <a:spcBef>
                <a:spcPts val="0"/>
              </a:spcBef>
              <a:spcAft>
                <a:spcPts val="0"/>
              </a:spcAft>
              <a:buClr>
                <a:schemeClr val="tx2"/>
              </a:buClr>
              <a:buSzTx/>
              <a:buFont typeface="+mj-lt"/>
              <a:buNone/>
              <a:tabLst/>
              <a:defRPr/>
            </a:pPr>
            <a:r>
              <a:rPr lang="ru-RU" sz="105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Развитие доставки из dark store крупнейшими игроками на рынке E-</a:t>
            </a:r>
            <a:r>
              <a:rPr lang="ru-RU" sz="1050" dirty="0" err="1">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grocery</a:t>
            </a:r>
            <a:endParaRPr lang="ru-RU" sz="105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a:p>
            <a:pPr>
              <a:defRPr/>
            </a:pPr>
            <a:endParaRPr lang="ru-RU" sz="1050" dirty="0">
              <a:solidFill>
                <a:prstClr val="black"/>
              </a:solidFill>
            </a:endParaRPr>
          </a:p>
        </p:txBody>
      </p:sp>
      <p:sp>
        <p:nvSpPr>
          <p:cNvPr id="15" name="Прямоугольник 14">
            <a:extLst>
              <a:ext uri="{FF2B5EF4-FFF2-40B4-BE49-F238E27FC236}">
                <a16:creationId xmlns:a16="http://schemas.microsoft.com/office/drawing/2014/main" id="{FF795536-EB20-4828-B88A-2F65122C54BE}"/>
              </a:ext>
            </a:extLst>
          </p:cNvPr>
          <p:cNvSpPr/>
          <p:nvPr/>
        </p:nvSpPr>
        <p:spPr>
          <a:xfrm>
            <a:off x="6459797" y="4266747"/>
            <a:ext cx="2330606" cy="338554"/>
          </a:xfrm>
          <a:prstGeom prst="rect">
            <a:avLst/>
          </a:prstGeom>
        </p:spPr>
        <p:txBody>
          <a:bodyPr wrap="square">
            <a:spAutoFit/>
          </a:bodyPr>
          <a:lstStyle/>
          <a:p>
            <a:r>
              <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 раздел частично представлен в </a:t>
            </a:r>
            <a:r>
              <a:rPr lang="ru-RU" sz="800" i="1" dirty="0" err="1">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ДЕМОверсии</a:t>
            </a:r>
            <a:endPar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a:p>
            <a:r>
              <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 раздел полностью представлен в </a:t>
            </a:r>
            <a:r>
              <a:rPr lang="ru-RU" sz="800" i="1" dirty="0" err="1">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ДЕМОверсии</a:t>
            </a:r>
            <a:endPar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16" name="Группа 15">
            <a:extLst>
              <a:ext uri="{FF2B5EF4-FFF2-40B4-BE49-F238E27FC236}">
                <a16:creationId xmlns:a16="http://schemas.microsoft.com/office/drawing/2014/main" id="{0B21B054-3AC5-4343-80A9-33E68E960436}"/>
              </a:ext>
            </a:extLst>
          </p:cNvPr>
          <p:cNvGrpSpPr/>
          <p:nvPr/>
        </p:nvGrpSpPr>
        <p:grpSpPr>
          <a:xfrm>
            <a:off x="6414442" y="4312868"/>
            <a:ext cx="118268" cy="118268"/>
            <a:chOff x="1775538" y="2563415"/>
            <a:chExt cx="118268" cy="118268"/>
          </a:xfrm>
        </p:grpSpPr>
        <p:pic>
          <p:nvPicPr>
            <p:cNvPr id="20" name="Picture 2" descr="Картинки по запросу звездочка png">
              <a:extLst>
                <a:ext uri="{FF2B5EF4-FFF2-40B4-BE49-F238E27FC236}">
                  <a16:creationId xmlns:a16="http://schemas.microsoft.com/office/drawing/2014/main" id="{CAC02BEB-3A3D-4537-B55C-9134843A3875}"/>
                </a:ext>
              </a:extLst>
            </p:cNvPr>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5538" y="2563415"/>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Картинки по запросу звездочка png">
              <a:extLst>
                <a:ext uri="{FF2B5EF4-FFF2-40B4-BE49-F238E27FC236}">
                  <a16:creationId xmlns:a16="http://schemas.microsoft.com/office/drawing/2014/main" id="{AA5E155E-D331-4124-ABE6-5CD3421AC0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0000"/>
            <a:stretch/>
          </p:blipFill>
          <p:spPr bwMode="auto">
            <a:xfrm>
              <a:off x="1775538" y="2563415"/>
              <a:ext cx="59134" cy="118268"/>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 descr="Картинки по запросу звездочка png">
            <a:extLst>
              <a:ext uri="{FF2B5EF4-FFF2-40B4-BE49-F238E27FC236}">
                <a16:creationId xmlns:a16="http://schemas.microsoft.com/office/drawing/2014/main" id="{AF1A60AB-149D-44E6-A729-F56E092BF3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4442" y="4449405"/>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Картинки по запросу звездочка png">
            <a:extLst>
              <a:ext uri="{FF2B5EF4-FFF2-40B4-BE49-F238E27FC236}">
                <a16:creationId xmlns:a16="http://schemas.microsoft.com/office/drawing/2014/main" id="{188BA8F1-01FB-44E7-A66D-76DFE6DB5E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7036" y="942664"/>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a:extLst>
              <a:ext uri="{FF2B5EF4-FFF2-40B4-BE49-F238E27FC236}">
                <a16:creationId xmlns:a16="http://schemas.microsoft.com/office/drawing/2014/main" id="{9BB05C42-517F-487E-950C-8A17C54BFC4A}"/>
              </a:ext>
            </a:extLst>
          </p:cNvPr>
          <p:cNvPicPr>
            <a:picLocks noChangeAspect="1"/>
          </p:cNvPicPr>
          <p:nvPr/>
        </p:nvPicPr>
        <p:blipFill>
          <a:blip r:embed="rId7"/>
          <a:srcRect/>
          <a:stretch/>
        </p:blipFill>
        <p:spPr>
          <a:xfrm>
            <a:off x="4163368" y="2334181"/>
            <a:ext cx="3597870" cy="2026799"/>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pic>
        <p:nvPicPr>
          <p:cNvPr id="25" name="Рисунок 24">
            <a:extLst>
              <a:ext uri="{FF2B5EF4-FFF2-40B4-BE49-F238E27FC236}">
                <a16:creationId xmlns:a16="http://schemas.microsoft.com/office/drawing/2014/main" id="{ADB94B56-529F-4AC3-8461-A5E519436802}"/>
              </a:ext>
            </a:extLst>
          </p:cNvPr>
          <p:cNvPicPr>
            <a:picLocks noChangeAspect="1"/>
          </p:cNvPicPr>
          <p:nvPr/>
        </p:nvPicPr>
        <p:blipFill>
          <a:blip r:embed="rId8"/>
          <a:stretch>
            <a:fillRect/>
          </a:stretch>
        </p:blipFill>
        <p:spPr>
          <a:xfrm>
            <a:off x="262382" y="1346793"/>
            <a:ext cx="1941119" cy="1505908"/>
          </a:xfrm>
          <a:prstGeom prst="rect">
            <a:avLst/>
          </a:prstGeom>
        </p:spPr>
      </p:pic>
    </p:spTree>
    <p:extLst>
      <p:ext uri="{BB962C8B-B14F-4D97-AF65-F5344CB8AC3E}">
        <p14:creationId xmlns:p14="http://schemas.microsoft.com/office/powerpoint/2010/main" val="406805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Похожее изображени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2151" y="3339003"/>
            <a:ext cx="623358" cy="4095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Схема 7"/>
          <p:cNvGraphicFramePr>
            <a:graphicFrameLocks noChangeAspect="1"/>
          </p:cNvGraphicFramePr>
          <p:nvPr/>
        </p:nvGraphicFramePr>
        <p:xfrm>
          <a:off x="4500656" y="821762"/>
          <a:ext cx="4292823" cy="3556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Прямоугольник 10"/>
          <p:cNvSpPr/>
          <p:nvPr/>
        </p:nvSpPr>
        <p:spPr>
          <a:xfrm>
            <a:off x="358777" y="3336395"/>
            <a:ext cx="3884612" cy="1169551"/>
          </a:xfrm>
          <a:prstGeom prst="rect">
            <a:avLst/>
          </a:prstGeom>
        </p:spPr>
        <p:txBody>
          <a:bodyPr wrap="square">
            <a:spAutoFit/>
          </a:bodyPr>
          <a:lstStyle/>
          <a:p>
            <a:pPr lvl="0" fontAlgn="b">
              <a:defRPr/>
            </a:pPr>
            <a:r>
              <a:rPr lang="ru-RU" sz="1400" dirty="0">
                <a:solidFill>
                  <a:srgbClr val="303030"/>
                </a:solidFill>
                <a:latin typeface="Roboto Condensed" charset="0"/>
                <a:ea typeface="Roboto Condensed" charset="0"/>
                <a:cs typeface="Roboto Condensed" charset="0"/>
              </a:rPr>
              <a:t>Дата выхода: </a:t>
            </a:r>
            <a:r>
              <a:rPr lang="ru-RU" sz="1400" b="1" dirty="0">
                <a:solidFill>
                  <a:srgbClr val="4274B0"/>
                </a:solidFill>
                <a:latin typeface="Roboto Condensed" charset="0"/>
                <a:ea typeface="Roboto Condensed" charset="0"/>
                <a:cs typeface="Roboto Condensed" charset="0"/>
              </a:rPr>
              <a:t>Июль 2025</a:t>
            </a:r>
          </a:p>
          <a:p>
            <a:pPr defTabSz="457106" fontAlgn="b">
              <a:defRPr/>
            </a:pPr>
            <a:r>
              <a:rPr lang="ru-RU" sz="1400" dirty="0">
                <a:solidFill>
                  <a:srgbClr val="303030"/>
                </a:solidFill>
                <a:latin typeface="Roboto Condensed" charset="0"/>
                <a:ea typeface="Roboto Condensed" charset="0"/>
                <a:cs typeface="Roboto Condensed" charset="0"/>
              </a:rPr>
              <a:t>Кол-во слайдов: </a:t>
            </a:r>
            <a:r>
              <a:rPr lang="ru-RU" sz="1400" b="1" dirty="0">
                <a:solidFill>
                  <a:srgbClr val="4274B0"/>
                </a:solidFill>
                <a:latin typeface="Roboto Condensed" charset="0"/>
                <a:ea typeface="Roboto Condensed" charset="0"/>
                <a:cs typeface="Roboto Condensed" charset="0"/>
              </a:rPr>
              <a:t>350</a:t>
            </a:r>
          </a:p>
          <a:p>
            <a:pPr defTabSz="457106" fontAlgn="b">
              <a:defRPr/>
            </a:pPr>
            <a:r>
              <a:rPr lang="ru-RU" sz="1400" dirty="0">
                <a:solidFill>
                  <a:srgbClr val="303030"/>
                </a:solidFill>
                <a:latin typeface="Roboto Condensed" charset="0"/>
                <a:ea typeface="Roboto Condensed" charset="0"/>
                <a:cs typeface="Roboto Condensed" charset="0"/>
              </a:rPr>
              <a:t>Язык отчета: </a:t>
            </a:r>
            <a:r>
              <a:rPr lang="ru-RU" sz="1400" b="1" dirty="0">
                <a:solidFill>
                  <a:srgbClr val="4274B0"/>
                </a:solidFill>
                <a:latin typeface="Roboto Condensed" charset="0"/>
                <a:ea typeface="Roboto Condensed" charset="0"/>
                <a:cs typeface="Roboto Condensed" charset="0"/>
              </a:rPr>
              <a:t>Русский / Английский</a:t>
            </a:r>
            <a:endParaRPr lang="ru-RU" sz="1400" dirty="0">
              <a:solidFill>
                <a:srgbClr val="4274B0"/>
              </a:solidFill>
              <a:latin typeface="Roboto Condensed" charset="0"/>
              <a:ea typeface="Roboto Condensed" charset="0"/>
              <a:cs typeface="Roboto Condensed" charset="0"/>
            </a:endParaRPr>
          </a:p>
          <a:p>
            <a:pPr lvl="0" fontAlgn="b">
              <a:defRPr/>
            </a:pPr>
            <a:r>
              <a:rPr lang="ru-RU" sz="1400" dirty="0">
                <a:solidFill>
                  <a:srgbClr val="303030"/>
                </a:solidFill>
                <a:latin typeface="Roboto Condensed" charset="0"/>
                <a:ea typeface="Roboto Condensed" charset="0"/>
                <a:cs typeface="Roboto Condensed" charset="0"/>
              </a:rPr>
              <a:t>Формат предоставления: </a:t>
            </a:r>
            <a:r>
              <a:rPr lang="ru-RU" sz="1400" b="1" dirty="0">
                <a:solidFill>
                  <a:srgbClr val="486DAA"/>
                </a:solidFill>
                <a:latin typeface="Roboto Condensed" charset="0"/>
                <a:ea typeface="Roboto Condensed" charset="0"/>
                <a:cs typeface="Roboto Condensed" charset="0"/>
              </a:rPr>
              <a:t>Презентация</a:t>
            </a:r>
            <a:endParaRPr lang="ru-RU" sz="1400" dirty="0">
              <a:solidFill>
                <a:srgbClr val="303030"/>
              </a:solidFill>
              <a:latin typeface="Roboto Condensed" charset="0"/>
              <a:ea typeface="Roboto Condensed" charset="0"/>
              <a:cs typeface="Roboto Condensed" charset="0"/>
            </a:endParaRPr>
          </a:p>
          <a:p>
            <a:pPr defTabSz="457106" fontAlgn="b">
              <a:defRPr/>
            </a:pPr>
            <a:r>
              <a:rPr lang="ru-RU" sz="1400" dirty="0">
                <a:solidFill>
                  <a:srgbClr val="303030"/>
                </a:solidFill>
                <a:latin typeface="Roboto Condensed" charset="0"/>
                <a:ea typeface="Roboto Condensed" charset="0"/>
                <a:cs typeface="Roboto Condensed" charset="0"/>
              </a:rPr>
              <a:t>Стоимость: </a:t>
            </a:r>
            <a:r>
              <a:rPr lang="ru-RU" sz="1400" b="1" dirty="0">
                <a:solidFill>
                  <a:srgbClr val="DA1F18"/>
                </a:solidFill>
                <a:latin typeface="Roboto Condensed" charset="0"/>
                <a:ea typeface="Roboto Condensed" charset="0"/>
                <a:cs typeface="Roboto Condensed" charset="0"/>
              </a:rPr>
              <a:t>180 000 руб.</a:t>
            </a:r>
            <a:r>
              <a:rPr lang="ru-RU" sz="1400" b="1" dirty="0">
                <a:solidFill>
                  <a:srgbClr val="9F9F9F"/>
                </a:solidFill>
                <a:latin typeface="Roboto Condensed" charset="0"/>
                <a:ea typeface="Roboto Condensed" charset="0"/>
                <a:cs typeface="Roboto Condensed" charset="0"/>
              </a:rPr>
              <a:t> </a:t>
            </a:r>
          </a:p>
        </p:txBody>
      </p:sp>
      <p:sp>
        <p:nvSpPr>
          <p:cNvPr id="12" name="TextBox 11"/>
          <p:cNvSpPr txBox="1"/>
          <p:nvPr/>
        </p:nvSpPr>
        <p:spPr>
          <a:xfrm>
            <a:off x="358775" y="621455"/>
            <a:ext cx="8434705" cy="234599"/>
          </a:xfrm>
          <a:prstGeom prst="rect">
            <a:avLst/>
          </a:prstGeom>
          <a:noFill/>
        </p:spPr>
        <p:txBody>
          <a:bodyPr wrap="square" lIns="49451" tIns="24725" rIns="49451" bIns="24725" rtlCol="0">
            <a:spAutoFit/>
          </a:bodyPr>
          <a:lstStyle/>
          <a:p>
            <a:pPr lvl="0">
              <a:defRPr/>
            </a:pPr>
            <a:r>
              <a:rPr lang="ru-RU" sz="1200" dirty="0">
                <a:solidFill>
                  <a:srgbClr val="E1001A"/>
                </a:solidFill>
                <a:latin typeface="Roboto Condensed"/>
                <a:cs typeface="Roboto Condensed"/>
              </a:rPr>
              <a:t>ИССЛЕДОВАНИЕ "РОЗНИЧНАЯ ТОРГОВЛЯ </a:t>
            </a:r>
            <a:r>
              <a:rPr lang="en-US" sz="1200" dirty="0">
                <a:solidFill>
                  <a:srgbClr val="E1001A"/>
                </a:solidFill>
                <a:latin typeface="Roboto Condensed"/>
                <a:cs typeface="Roboto Condensed"/>
              </a:rPr>
              <a:t>FOOD </a:t>
            </a:r>
            <a:r>
              <a:rPr lang="ru-RU" sz="1200" dirty="0">
                <a:solidFill>
                  <a:srgbClr val="E1001A"/>
                </a:solidFill>
                <a:latin typeface="Roboto Condensed"/>
                <a:cs typeface="Roboto Condensed"/>
              </a:rPr>
              <a:t>И ПОТРЕБИТЕЛЬСКИЙ РЫНОК 2025 ГОДА"</a:t>
            </a:r>
            <a:endParaRPr lang="ru-RU" sz="12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4098" name="Picture 2">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281" y="1077185"/>
            <a:ext cx="2816902" cy="2189702"/>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a:extLst>
              <a:ext uri="{FF2B5EF4-FFF2-40B4-BE49-F238E27FC236}">
                <a16:creationId xmlns:a16="http://schemas.microsoft.com/office/drawing/2014/main" id="{AAB49A3F-06A6-4FCE-92F0-425FA01075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13623" y="3854933"/>
            <a:ext cx="487671" cy="487671"/>
          </a:xfrm>
          <a:prstGeom prst="rect">
            <a:avLst/>
          </a:prstGeom>
        </p:spPr>
      </p:pic>
      <p:sp>
        <p:nvSpPr>
          <p:cNvPr id="15" name="Прямоугольник 14"/>
          <p:cNvSpPr/>
          <p:nvPr/>
        </p:nvSpPr>
        <p:spPr>
          <a:xfrm>
            <a:off x="4419325" y="1140879"/>
            <a:ext cx="4466840" cy="3216265"/>
          </a:xfrm>
          <a:prstGeom prst="rect">
            <a:avLst/>
          </a:prstGeom>
        </p:spPr>
        <p:txBody>
          <a:bodyPr wrap="square">
            <a:spAutoFit/>
          </a:bodyPr>
          <a:lstStyle/>
          <a:p>
            <a:pPr lvl="0"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Показатели розничной торговли</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(13</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слайдов)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Макроэкономические показатели розничной торговли: динамика оборота и денежной массы. Структура оборота розничной торговли по видам товаров и организаций. Инфляция на рынке продовольственных товаров. Доходы и расходы населения. Денежно-кредитная политика. </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Потребительская уверенность населения. </a:t>
            </a:r>
          </a:p>
          <a:p>
            <a:pPr lvl="0" indent="9525"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II.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Ключевые события розничной торговли (20</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слайдов)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Государственное регулирование розничной торговли. Отставки и назначения в государственном секторе. </a:t>
            </a:r>
            <a:endPar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endParaRPr>
          </a:p>
          <a:p>
            <a:pPr lvl="0" indent="9525"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III.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Показатели розничной торговли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a:t>
            </a: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2 слайда) </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Структура розничного рынка России. Структура оборота розничной торговли продовольственными товарами. Сделки M&amp;A.</a:t>
            </a:r>
          </a:p>
          <a:p>
            <a:pPr lvl="0"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a:t>
            </a:r>
            <a:r>
              <a:rPr kumimoji="0" lang="ru-RU" alt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alt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IV</a:t>
            </a:r>
            <a:r>
              <a:rPr kumimoji="0" lang="ru-RU" alt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Показатели развития крупнейших ритейлеров </a:t>
            </a:r>
            <a:r>
              <a:rPr kumimoji="0" lang="en-US" alt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4</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6 слайдов)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Количество объектов и торговых площадей ритейлеров, динамика инвестиционной активности. Рейтинги сетей по выручке, торговой площади, в разрезе форматов торговли.</a:t>
            </a:r>
            <a:r>
              <a:rPr kumimoji="0" lang="ru-RU" sz="700" b="0" i="0" u="none" strike="noStrike" kern="1200" cap="none" spc="0" normalizeH="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В</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вод РЦ, СТМ, отставки и </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назначения. К</a:t>
            </a:r>
            <a:r>
              <a:rPr lang="ru-RU" alt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апитализация публичных сетей, финансовые показатели публичных компаний, рейтинг по прибыли и рентабельности</a:t>
            </a:r>
          </a:p>
          <a:p>
            <a:pPr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 </a:t>
            </a:r>
            <a:r>
              <a:rPr lang="en-US"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VI.</a:t>
            </a: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Кейсы о развитии розничной торговли</a:t>
            </a:r>
            <a:endParaRPr lang="ru-RU" alt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endParaRPr>
          </a:p>
          <a:p>
            <a:pPr lvl="0"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V. ONLINE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E-GROCERY</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33</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слайда)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Рейтинг</a:t>
            </a:r>
            <a:r>
              <a:rPr kumimoji="0" lang="en-US"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online</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-ритейлеров </a:t>
            </a:r>
            <a:r>
              <a:rPr kumimoji="0" lang="en-US"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Ключевые события, развитие </a:t>
            </a:r>
            <a:r>
              <a:rPr kumimoji="0" lang="en-US"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Online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 </a:t>
            </a:r>
            <a:r>
              <a:rPr kumimoji="0" lang="en-US"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Foodtech</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торговыми сетями </a:t>
            </a:r>
            <a:r>
              <a:rPr kumimoji="0" lang="en-US"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Бизнес-справки по ключевым игрокам</a:t>
            </a:r>
            <a:endPar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algn="just" defTabSz="609475">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 V</a:t>
            </a:r>
            <a:r>
              <a:rPr lang="en-US"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II</a:t>
            </a: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Крупнейшие сети FMCG России (100 слайдов).</a:t>
            </a:r>
            <a:r>
              <a:rPr lang="ru-RU" sz="11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Операционные, финансовые показатели, региональная представленность, ключевые события и планы развития </a:t>
            </a:r>
            <a:r>
              <a:rPr lang="en-US"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TOP-</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40 сетей FMCG России </a:t>
            </a:r>
          </a:p>
          <a:p>
            <a:pPr algn="just" defTabSz="609475">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VIII.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Региональное развитие розничной торговли FMCG (11 слайдов) </a:t>
            </a:r>
          </a:p>
          <a:p>
            <a:pPr algn="just" defTabSz="609475">
              <a:defRPr/>
            </a:pPr>
            <a:endPar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endParaRPr>
          </a:p>
          <a:p>
            <a:pPr algn="just" defTabSz="609475">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 </a:t>
            </a:r>
            <a:r>
              <a:rPr lang="en-US"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IX</a:t>
            </a: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Тренды развития розничной торговли</a:t>
            </a:r>
            <a:endPar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lvl="0" algn="just">
              <a:defRPr/>
            </a:pPr>
            <a:endPar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endParaRPr>
          </a:p>
          <a:p>
            <a:pPr lvl="0"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lang="en-US"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X</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Состояние рынка торговых центров (3 слайда).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Основные показатели рынка ТЦ. </a:t>
            </a:r>
          </a:p>
          <a:p>
            <a:pPr lvl="0"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lang="en-US"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XI</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Прогноз развития розничной торговли Food (11 слайдов).</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Сценарные условия и показатели экономического развития России в 2025-2026 гг., прогноз доходов и расходов населения, оборота розничной торговли и структуры продаж Food по каналам продаж</a:t>
            </a:r>
          </a:p>
        </p:txBody>
      </p:sp>
      <p:sp>
        <p:nvSpPr>
          <p:cNvPr id="18" name="Полилиния 4">
            <a:extLst>
              <a:ext uri="{FF2B5EF4-FFF2-40B4-BE49-F238E27FC236}">
                <a16:creationId xmlns:a16="http://schemas.microsoft.com/office/drawing/2014/main" id="{1EA031B8-F921-4E81-B2DB-B2F357B95EEF}"/>
              </a:ext>
            </a:extLst>
          </p:cNvPr>
          <p:cNvSpPr/>
          <p:nvPr/>
        </p:nvSpPr>
        <p:spPr>
          <a:xfrm>
            <a:off x="2182932" y="-21946"/>
            <a:ext cx="541085" cy="464632"/>
          </a:xfrm>
          <a:custGeom>
            <a:avLst/>
            <a:gdLst>
              <a:gd name="connsiteX0" fmla="*/ 0 w 2165350"/>
              <a:gd name="connsiteY0" fmla="*/ 0 h 361950"/>
              <a:gd name="connsiteX1" fmla="*/ 0 w 2165350"/>
              <a:gd name="connsiteY1" fmla="*/ 292100 h 361950"/>
              <a:gd name="connsiteX2" fmla="*/ 1073150 w 2165350"/>
              <a:gd name="connsiteY2" fmla="*/ 361950 h 361950"/>
              <a:gd name="connsiteX3" fmla="*/ 2165350 w 2165350"/>
              <a:gd name="connsiteY3" fmla="*/ 292100 h 361950"/>
              <a:gd name="connsiteX4" fmla="*/ 2159000 w 2165350"/>
              <a:gd name="connsiteY4" fmla="*/ 6350 h 361950"/>
              <a:gd name="connsiteX5" fmla="*/ 0 w 2165350"/>
              <a:gd name="connsiteY5"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5350" h="361950">
                <a:moveTo>
                  <a:pt x="0" y="0"/>
                </a:moveTo>
                <a:lnTo>
                  <a:pt x="0" y="292100"/>
                </a:lnTo>
                <a:lnTo>
                  <a:pt x="1073150" y="361950"/>
                </a:lnTo>
                <a:lnTo>
                  <a:pt x="2165350" y="292100"/>
                </a:lnTo>
                <a:lnTo>
                  <a:pt x="2159000" y="6350"/>
                </a:lnTo>
                <a:lnTo>
                  <a:pt x="0" y="0"/>
                </a:lnTo>
                <a:close/>
              </a:path>
            </a:pathLst>
          </a:cu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106" rtl="0" eaLnBrk="1" fontAlgn="auto" latinLnBrk="0" hangingPunct="1">
              <a:lnSpc>
                <a:spcPts val="1000"/>
              </a:lnSpc>
              <a:spcBef>
                <a:spcPts val="0"/>
              </a:spcBef>
              <a:spcAft>
                <a:spcPts val="0"/>
              </a:spcAft>
              <a:buClrTx/>
              <a:buSzTx/>
              <a:buFontTx/>
              <a:buNone/>
              <a:tabLst/>
              <a:defRPr/>
            </a:pPr>
            <a:r>
              <a:rPr kumimoji="0" lang="ru-RU" sz="135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ХИТ</a:t>
            </a:r>
          </a:p>
        </p:txBody>
      </p:sp>
    </p:spTree>
    <p:extLst>
      <p:ext uri="{BB962C8B-B14F-4D97-AF65-F5344CB8AC3E}">
        <p14:creationId xmlns:p14="http://schemas.microsoft.com/office/powerpoint/2010/main" val="1719241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Схема 7"/>
          <p:cNvGraphicFramePr>
            <a:graphicFrameLocks noChangeAspect="1"/>
          </p:cNvGraphicFramePr>
          <p:nvPr/>
        </p:nvGraphicFramePr>
        <p:xfrm>
          <a:off x="4251849" y="921284"/>
          <a:ext cx="4292823" cy="355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Прямоугольник 10"/>
          <p:cNvSpPr/>
          <p:nvPr/>
        </p:nvSpPr>
        <p:spPr>
          <a:xfrm>
            <a:off x="47810" y="3438763"/>
            <a:ext cx="4452471" cy="1169551"/>
          </a:xfrm>
          <a:prstGeom prst="rect">
            <a:avLst/>
          </a:prstGeom>
        </p:spPr>
        <p:txBody>
          <a:bodyPr wrap="square">
            <a:spAutoFit/>
          </a:bodyPr>
          <a:lstStyle/>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 Дата выхода: </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Ежеквартально</a:t>
            </a:r>
          </a:p>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 Кол-во слайдов: </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230 / 70</a:t>
            </a:r>
          </a:p>
          <a:p>
            <a:pPr fontAlgn="b">
              <a:defRPr/>
            </a:pPr>
            <a:r>
              <a:rPr kumimoji="0" lang="ru-RU" sz="1400" b="1" i="0" u="none" strike="noStrike" kern="1200" cap="none" spc="0" normalizeH="0" baseline="0" noProof="0" dirty="0">
                <a:ln>
                  <a:noFill/>
                </a:ln>
                <a:solidFill>
                  <a:srgbClr val="666666"/>
                </a:solidFill>
                <a:effectLst/>
                <a:uLnTx/>
                <a:uFillTx/>
                <a:latin typeface="Roboto Condensed" charset="0"/>
                <a:ea typeface="Roboto Condensed" charset="0"/>
                <a:cs typeface="Roboto Condensed" charset="0"/>
              </a:rPr>
              <a:t> </a:t>
            </a: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Язык отчета: </a:t>
            </a:r>
            <a:r>
              <a:rPr lang="ru-RU" sz="1400" b="1" dirty="0">
                <a:solidFill>
                  <a:srgbClr val="4274B0"/>
                </a:solidFill>
                <a:latin typeface="Roboto Condensed" charset="0"/>
                <a:ea typeface="Roboto Condensed" charset="0"/>
                <a:cs typeface="Roboto Condensed" charset="0"/>
              </a:rPr>
              <a:t>Русский / Английский </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(по запросу)</a:t>
            </a:r>
            <a:endParaRPr lang="ru-RU" sz="1400" b="1" dirty="0">
              <a:solidFill>
                <a:srgbClr val="4274B0"/>
              </a:solidFill>
              <a:latin typeface="Roboto Condensed" charset="0"/>
              <a:ea typeface="Roboto Condensed" charset="0"/>
              <a:cs typeface="Roboto Condensed" charset="0"/>
            </a:endParaRPr>
          </a:p>
          <a:p>
            <a:pPr marR="0" lvl="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Формат предоставления: </a:t>
            </a:r>
            <a:r>
              <a:rPr lang="ru-RU" sz="1400" b="1" dirty="0">
                <a:solidFill>
                  <a:srgbClr val="486DAA"/>
                </a:solidFill>
                <a:latin typeface="Roboto Condensed" charset="0"/>
                <a:ea typeface="Roboto Condensed" charset="0"/>
                <a:cs typeface="Roboto Condensed" charset="0"/>
              </a:rPr>
              <a:t>Презентация</a:t>
            </a:r>
            <a:endPar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endParaRPr>
          </a:p>
          <a:p>
            <a:pPr marL="0" marR="0" lvl="0" indent="0" algn="l" defTabSz="457118" rtl="0" eaLnBrk="1" fontAlgn="b"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 </a:t>
            </a: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Стоимость годовой</a:t>
            </a:r>
            <a:r>
              <a:rPr kumimoji="0" lang="ru-RU" sz="1400" b="0" i="0" u="none" strike="noStrike" kern="1200" cap="none" spc="0" normalizeH="0" noProof="0" dirty="0">
                <a:ln>
                  <a:noFill/>
                </a:ln>
                <a:solidFill>
                  <a:srgbClr val="303030"/>
                </a:solidFill>
                <a:effectLst/>
                <a:uLnTx/>
                <a:uFillTx/>
                <a:latin typeface="Roboto Condensed" charset="0"/>
                <a:ea typeface="Roboto Condensed" charset="0"/>
                <a:cs typeface="Roboto Condensed" charset="0"/>
              </a:rPr>
              <a:t> подписки</a:t>
            </a: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 </a:t>
            </a:r>
            <a:r>
              <a:rPr kumimoji="0" lang="ru-RU"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rPr>
              <a:t>160 000 руб.</a:t>
            </a:r>
            <a:endParaRPr kumimoji="0" lang="ru-RU" sz="1400" b="1" i="0" u="none" strike="noStrike" kern="1200" cap="none" spc="0" normalizeH="0" baseline="0" noProof="0" dirty="0">
              <a:ln>
                <a:noFill/>
              </a:ln>
              <a:solidFill>
                <a:srgbClr val="9F9F9F"/>
              </a:solidFill>
              <a:effectLst/>
              <a:uLnTx/>
              <a:uFillTx/>
              <a:latin typeface="Roboto Condensed" charset="0"/>
              <a:ea typeface="Roboto Condensed" charset="0"/>
              <a:cs typeface="Roboto Condensed" charset="0"/>
            </a:endParaRPr>
          </a:p>
        </p:txBody>
      </p:sp>
      <p:sp>
        <p:nvSpPr>
          <p:cNvPr id="12" name="TextBox 11"/>
          <p:cNvSpPr txBox="1"/>
          <p:nvPr/>
        </p:nvSpPr>
        <p:spPr>
          <a:xfrm>
            <a:off x="358774" y="621455"/>
            <a:ext cx="8434705" cy="234599"/>
          </a:xfrm>
          <a:prstGeom prst="rect">
            <a:avLst/>
          </a:prstGeom>
          <a:noFill/>
        </p:spPr>
        <p:txBody>
          <a:bodyPr wrap="square" lIns="49451" tIns="24725" rIns="49451" bIns="24725" rtlCol="0">
            <a:spAutoFit/>
          </a:bodyPr>
          <a:lstStyle/>
          <a:p>
            <a:pPr lvl="0">
              <a:defRPr/>
            </a:pP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ЕЖЕКВАРТАЛЬНЫЙ ОБЗОР "РОЗНИЧНАЯ ТОРГОВЛЯ </a:t>
            </a:r>
            <a:r>
              <a:rPr kumimoji="0" lang="en-US" sz="1200" b="0" i="0" u="none" strike="noStrike" kern="1200" cap="none" spc="0" normalizeH="0" baseline="0" noProof="0" dirty="0">
                <a:ln>
                  <a:noFill/>
                </a:ln>
                <a:solidFill>
                  <a:srgbClr val="E1001A"/>
                </a:solidFill>
                <a:effectLst/>
                <a:uLnTx/>
                <a:uFillTx/>
                <a:latin typeface="Roboto Condensed"/>
                <a:ea typeface="+mn-ea"/>
                <a:cs typeface="Roboto Condensed"/>
              </a:rPr>
              <a:t>FOOD </a:t>
            </a: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И ПОТРЕБИТЕЛЬСКИЙ РЫНОК"</a:t>
            </a:r>
            <a:endParaRPr kumimoji="0" lang="ru-RU" sz="12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3" name="Рисунок 12">
            <a:extLst>
              <a:ext uri="{FF2B5EF4-FFF2-40B4-BE49-F238E27FC236}">
                <a16:creationId xmlns:a16="http://schemas.microsoft.com/office/drawing/2014/main" id="{AAB49A3F-06A6-4FCE-92F0-425FA01075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4178" y="4120643"/>
            <a:ext cx="487671" cy="487671"/>
          </a:xfrm>
          <a:prstGeom prst="rect">
            <a:avLst/>
          </a:prstGeom>
        </p:spPr>
      </p:pic>
      <p:sp>
        <p:nvSpPr>
          <p:cNvPr id="9" name="Прямоугольник 8"/>
          <p:cNvSpPr/>
          <p:nvPr/>
        </p:nvSpPr>
        <p:spPr>
          <a:xfrm>
            <a:off x="4294294" y="1447080"/>
            <a:ext cx="4243605" cy="2923877"/>
          </a:xfrm>
          <a:prstGeom prst="rect">
            <a:avLst/>
          </a:prstGeom>
        </p:spPr>
        <p:txBody>
          <a:bodyPr wrap="square">
            <a:spAutoFit/>
          </a:bodyPr>
          <a:lstStyle/>
          <a:p>
            <a:pPr lvl="0"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Показатели розничной торговли </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Макроэкономические показатели розничной торговли: динамика оборота и денежной массы. Структура оборота розничной торговли по видам товаров и организаций. Инфляция на рынке продовольственных товаров. Доходы и расходы населения. Денежно-кредитная политика. </a:t>
            </a:r>
          </a:p>
          <a:p>
            <a:pPr lvl="0"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II.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Государственное регулирование торговой деятельности</a:t>
            </a:r>
            <a:endPar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lvl="0"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 III. Показатели розничной торговли FMCG </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Классификация торговых объектов по форматам, Структура оборота розничной торговли продовольственными товарами, Количество и площадь TOP-200 сетей FMCG, Структура и прирост площадей TOP-200 сетей FMCG,  Структура торговых площадей TOP-200 сетей FMCG по форматам, Структура розничного рынка Food, Рейтинг TOP-10 торговых сетей FMCG, Рейтинг и показатели публичных торговых сетей FMCG, Сопоставимые продажи публичных торговых сетей FMCG, Финансовые показатели и инвестиции публичных торговых сетей FMCG, Курсы акций и капитализация публичных сетей FMCG, Развитие логистики и ввод РЦ сетями FMCG, Отставки и назначения: корпоративный сектор, Сделки M&amp;A, </a:t>
            </a:r>
            <a:r>
              <a:rPr lang="en-US" sz="700" b="1"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NEW! </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Цифровизация торговых сетей</a:t>
            </a:r>
          </a:p>
          <a:p>
            <a:pPr lvl="0"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 </a:t>
            </a:r>
            <a:r>
              <a:rPr lang="en-US"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IV</a:t>
            </a: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Кейсы о развитии розничной торговли </a:t>
            </a:r>
          </a:p>
          <a:p>
            <a:pPr lvl="0"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 </a:t>
            </a:r>
            <a:r>
              <a:rPr lang="en-US"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V. Online </a:t>
            </a: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и </a:t>
            </a:r>
            <a:r>
              <a:rPr lang="en-US"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E-grocery</a:t>
            </a: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Динамика рынка и рейтинга E-</a:t>
            </a:r>
            <a:r>
              <a:rPr lang="en-US"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G</a:t>
            </a:r>
            <a:r>
              <a:rPr lang="ru-RU" sz="700" dirty="0" err="1">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rocery</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 Ключевые события, бизнес-справки по компаниям Самокат, Яндекс Лавка, </a:t>
            </a:r>
            <a:r>
              <a:rPr lang="en-US"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Ozon, Wildberries</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700" b="1"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NEW!</a:t>
            </a:r>
            <a:r>
              <a:rPr lang="en-US"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Развитие доставки из dark store крупнейшими игроками e-</a:t>
            </a:r>
            <a:r>
              <a:rPr lang="ru-RU" sz="700" dirty="0" err="1">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grocery</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700" b="1"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NEW! </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Инновации в доставке на рынке E-</a:t>
            </a:r>
            <a:r>
              <a:rPr lang="ru-RU" sz="700" dirty="0" err="1">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Grocery</a:t>
            </a:r>
            <a:endPar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endParaRPr>
          </a:p>
          <a:p>
            <a:pPr lvl="0"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V</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Крупнейшие сети FMCG России.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Операционные, финансовые показатели, региональная представленность, ключевые события и планы развития </a:t>
            </a:r>
            <a:r>
              <a:rPr kumimoji="0" lang="en-US"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TOP-</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сетей FMCG России: X5; Магнит, в т.ч. Дикси, Невада, Азбука Вкуса; </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Меркурий Ритейл Холдинг (КБ и Бристоль); Лента, в т.ч. Монетка, </a:t>
            </a:r>
            <a:r>
              <a:rPr lang="en-US" sz="700" b="1"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NEW! </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Реми; Светофор, АШАН Ритейл Россия; Fix Price, METRO, ОКЕЙ, ВкусВилл, Гиперглобус, Мария-Ра, Сладкая жизнь, Верный, Доброцен, </a:t>
            </a:r>
            <a:r>
              <a:rPr lang="ru-RU" sz="700" dirty="0" err="1">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Винлаб</a:t>
            </a:r>
            <a:r>
              <a:rPr lang="ru-RU" sz="700" dirty="0">
                <a:solidFill>
                  <a:srgbClr val="1F497D"/>
                </a:solidFill>
                <a:latin typeface="Roboto Condensed" panose="02000000000000000000" pitchFamily="2" charset="0"/>
                <a:ea typeface="Roboto Condensed" panose="02000000000000000000" pitchFamily="2" charset="0"/>
                <a:cs typeface="Roboto Condensed" panose="02000000000000000000" pitchFamily="2" charset="0"/>
              </a:rPr>
              <a:t>, Ярче!, Ермолино, Командор, Победа, Гулливер, Хороший выбор. </a:t>
            </a:r>
          </a:p>
          <a:p>
            <a:pPr lvl="0"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VII.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Региональное развитие розничной торговли FMCG </a:t>
            </a:r>
            <a:endPar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lvl="0" algn="just">
              <a:defRPr/>
            </a:pPr>
            <a:r>
              <a:rPr lang="ru-RU" sz="9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Часть</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V</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III</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Состояние рынка торговых центров </a:t>
            </a:r>
            <a:endPar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4" name="Picture 6" descr="Ежеквартальный обзор &quot;Розничная торговля Food и потребительский рынок России: Итоги 2025-2026 гг.&quot; (готовится к выходу)">
            <a:extLst>
              <a:ext uri="{FF2B5EF4-FFF2-40B4-BE49-F238E27FC236}">
                <a16:creationId xmlns:a16="http://schemas.microsoft.com/office/drawing/2014/main" id="{D83D9A51-F3D7-4C3B-8036-8CCCC811A1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807" y="1276907"/>
            <a:ext cx="2328357" cy="180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073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a:hlinkClick r:id="rId3"/>
          </p:cNvPr>
          <p:cNvSpPr/>
          <p:nvPr/>
        </p:nvSpPr>
        <p:spPr>
          <a:xfrm>
            <a:off x="753089" y="939919"/>
            <a:ext cx="1771450" cy="282964"/>
          </a:xfrm>
          <a:prstGeom prst="round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8" rtl="0" eaLnBrk="1" fontAlgn="auto" latinLnBrk="0" hangingPunct="1">
              <a:lnSpc>
                <a:spcPct val="100000"/>
              </a:lnSpc>
              <a:spcBef>
                <a:spcPts val="0"/>
              </a:spcBef>
              <a:spcAft>
                <a:spcPts val="600"/>
              </a:spcAft>
              <a:buClrTx/>
              <a:buSzTx/>
              <a:buFontTx/>
              <a:buNone/>
              <a:tabLst/>
              <a:defRPr/>
            </a:pPr>
            <a:r>
              <a:rPr kumimoji="0" lang="ru-RU" sz="12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Ежеквартальный обзор</a:t>
            </a:r>
            <a:endParaRPr kumimoji="0" lang="en-US" sz="12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7" name="Скругленный прямоугольник 16"/>
          <p:cNvSpPr/>
          <p:nvPr/>
        </p:nvSpPr>
        <p:spPr>
          <a:xfrm>
            <a:off x="4229100" y="842688"/>
            <a:ext cx="4738452" cy="289194"/>
          </a:xfrm>
          <a:prstGeom prst="roundRect">
            <a:avLst>
              <a:gd name="adj" fmla="val 16896"/>
            </a:avLst>
          </a:prstGeom>
          <a:solidFill>
            <a:schemeClr val="accent4">
              <a:lumMod val="75000"/>
            </a:schemeClr>
          </a:solidFill>
          <a:ln w="28575" cap="flat" cmpd="sng" algn="ctr">
            <a:solidFill>
              <a:sysClr val="window" lastClr="FFFFFF"/>
            </a:solidFill>
            <a:prstDash val="solid"/>
          </a:ln>
          <a:effectLst/>
        </p:spPr>
        <p:txBody>
          <a:bodyPr anchor="ct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ru-RU" sz="1400" b="1" i="0" u="none" strike="noStrike" kern="0" cap="none" spc="0" normalizeH="0" baseline="0" noProof="0" dirty="0">
                <a:ln>
                  <a:noFill/>
                </a:ln>
                <a:solidFill>
                  <a:sysClr val="window" lastClr="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Разделы, представленные только в годовом обзоре </a:t>
            </a:r>
            <a:r>
              <a:rPr kumimoji="0" lang="en-US" sz="1400" b="1" i="0" u="none" strike="noStrike" kern="0" cap="none" spc="0" normalizeH="0" baseline="0" noProof="0" dirty="0">
                <a:ln>
                  <a:noFill/>
                </a:ln>
                <a:solidFill>
                  <a:sysClr val="window" lastClr="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Food</a:t>
            </a:r>
            <a:endParaRPr kumimoji="0" lang="ru-RU" sz="1400" b="1" i="0" u="none" strike="noStrike" kern="0" cap="none" spc="0" normalizeH="0" baseline="0" noProof="0" dirty="0">
              <a:ln>
                <a:noFill/>
              </a:ln>
              <a:solidFill>
                <a:sysClr val="window" lastClr="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9" name="Скругленный прямоугольник 18">
            <a:hlinkClick r:id="rId4"/>
          </p:cNvPr>
          <p:cNvSpPr/>
          <p:nvPr/>
        </p:nvSpPr>
        <p:spPr>
          <a:xfrm>
            <a:off x="2484237" y="2661811"/>
            <a:ext cx="1194040" cy="291490"/>
          </a:xfrm>
          <a:prstGeom prst="roundRect">
            <a:avLst/>
          </a:prstGeom>
          <a:solidFill>
            <a:srgbClr val="8064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8" rtl="0" eaLnBrk="1" fontAlgn="auto" latinLnBrk="0" hangingPunct="1">
              <a:lnSpc>
                <a:spcPct val="100000"/>
              </a:lnSpc>
              <a:spcBef>
                <a:spcPts val="0"/>
              </a:spcBef>
              <a:spcAft>
                <a:spcPts val="600"/>
              </a:spcAft>
              <a:buClrTx/>
              <a:buSzTx/>
              <a:buFontTx/>
              <a:buNone/>
              <a:tabLst/>
              <a:defRPr/>
            </a:pPr>
            <a:r>
              <a:rPr kumimoji="0" lang="ru-RU" sz="12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Годовой обзор</a:t>
            </a:r>
            <a:endParaRPr kumimoji="0" lang="en-US" sz="12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2" name="Скругленный прямоугольник 11">
            <a:hlinkClick r:id="rId3"/>
          </p:cNvPr>
          <p:cNvSpPr/>
          <p:nvPr/>
        </p:nvSpPr>
        <p:spPr>
          <a:xfrm>
            <a:off x="371475" y="3148838"/>
            <a:ext cx="1299063" cy="40325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8"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+150 </a:t>
            </a:r>
            <a:r>
              <a:rPr kumimoji="0" lang="ru-RU" sz="11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слайдов</a:t>
            </a:r>
            <a:endParaRPr kumimoji="0" lang="en-US" sz="11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Скругленный прямоугольник 13">
            <a:hlinkClick r:id="rId3"/>
          </p:cNvPr>
          <p:cNvSpPr/>
          <p:nvPr/>
        </p:nvSpPr>
        <p:spPr>
          <a:xfrm>
            <a:off x="371475" y="3887392"/>
            <a:ext cx="1299063" cy="40325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8" rtl="0" eaLnBrk="1" fontAlgn="auto" latinLnBrk="0" hangingPunct="1">
              <a:lnSpc>
                <a:spcPct val="100000"/>
              </a:lnSpc>
              <a:spcBef>
                <a:spcPts val="0"/>
              </a:spcBef>
              <a:spcAft>
                <a:spcPts val="600"/>
              </a:spcAft>
              <a:buClrTx/>
              <a:buSzTx/>
              <a:buFontTx/>
              <a:buNone/>
              <a:tabLst/>
              <a:defRPr/>
            </a:pPr>
            <a:r>
              <a:rPr kumimoji="0" lang="ru-RU" sz="14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en-US" sz="14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1</a:t>
            </a:r>
            <a:r>
              <a:rPr kumimoji="0" lang="ru-RU" sz="14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50 </a:t>
            </a:r>
            <a:r>
              <a:rPr kumimoji="0" lang="ru-RU" sz="11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диаграмм</a:t>
            </a:r>
            <a:endParaRPr kumimoji="0" lang="en-US" sz="11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8" name="Прямоугольник 17"/>
          <p:cNvSpPr/>
          <p:nvPr/>
        </p:nvSpPr>
        <p:spPr>
          <a:xfrm>
            <a:off x="2803346" y="1265199"/>
            <a:ext cx="1330504" cy="1169551"/>
          </a:xfrm>
          <a:prstGeom prst="rect">
            <a:avLst/>
          </a:prstGeom>
        </p:spPr>
        <p:txBody>
          <a:bodyPr wrap="square">
            <a:spAutoFit/>
          </a:bodyPr>
          <a:lstStyle/>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700" b="1" i="0" u="none" strike="noStrike" kern="1200" cap="none" spc="0" normalizeH="0" baseline="0" noProof="0" dirty="0">
              <a:ln>
                <a:noFill/>
              </a:ln>
              <a:solidFill>
                <a:srgbClr val="E1001A"/>
              </a:solidFill>
              <a:effectLst/>
              <a:uLnTx/>
              <a:uFillTx/>
              <a:latin typeface="Roboto Condensed"/>
              <a:ea typeface="+mn-ea"/>
              <a:cs typeface="Roboto Condensed"/>
            </a:endParaRPr>
          </a:p>
          <a:p>
            <a:pPr marL="0" marR="0" lvl="0" indent="0" algn="ctr" defTabSz="457118" rtl="0" eaLnBrk="1" fontAlgn="auto" latinLnBrk="0" hangingPunct="1">
              <a:lnSpc>
                <a:spcPct val="100000"/>
              </a:lnSpc>
              <a:spcBef>
                <a:spcPts val="0"/>
              </a:spcBef>
              <a:spcAft>
                <a:spcPts val="0"/>
              </a:spcAft>
              <a:buClrTx/>
              <a:buSzTx/>
              <a:buFontTx/>
              <a:buNone/>
              <a:tabLst/>
              <a:defRPr/>
            </a:pPr>
            <a:endParaRPr kumimoji="0" lang="ru-RU" sz="700" b="1" i="0" u="none" strike="noStrike" kern="1200" cap="none" spc="0" normalizeH="0" baseline="0" noProof="0" dirty="0">
              <a:ln>
                <a:noFill/>
              </a:ln>
              <a:solidFill>
                <a:srgbClr val="E1001A"/>
              </a:solidFill>
              <a:effectLst/>
              <a:uLnTx/>
              <a:uFillTx/>
              <a:latin typeface="Roboto Condensed"/>
              <a:ea typeface="+mn-ea"/>
              <a:cs typeface="Roboto Condensed"/>
            </a:endParaRPr>
          </a:p>
          <a:p>
            <a:pPr marL="0" marR="0" lvl="0" indent="0" algn="l" defTabSz="457118"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Roboto Condensed"/>
                <a:ea typeface="+mn-ea"/>
                <a:cs typeface="Roboto Condensed"/>
              </a:rPr>
              <a:t>I </a:t>
            </a:r>
            <a:r>
              <a:rPr kumimoji="0" lang="ru-RU" sz="700" b="1" i="0" u="none" strike="noStrike" kern="1200" cap="none" spc="0" normalizeH="0" baseline="0" noProof="0" dirty="0">
                <a:ln>
                  <a:noFill/>
                </a:ln>
                <a:solidFill>
                  <a:prstClr val="black"/>
                </a:solidFill>
                <a:effectLst/>
                <a:uLnTx/>
                <a:uFillTx/>
                <a:latin typeface="Roboto Condensed"/>
                <a:ea typeface="+mn-ea"/>
                <a:cs typeface="Roboto Condensed"/>
              </a:rPr>
              <a:t>КВАРТАЛ – </a:t>
            </a:r>
            <a:r>
              <a:rPr kumimoji="0" lang="ru-RU" sz="700" b="1" i="0" u="none" strike="noStrike" kern="1200" cap="none" spc="0" normalizeH="0" baseline="0" noProof="0" dirty="0">
                <a:ln>
                  <a:noFill/>
                </a:ln>
                <a:solidFill>
                  <a:srgbClr val="E1001A"/>
                </a:solidFill>
                <a:effectLst/>
                <a:uLnTx/>
                <a:uFillTx/>
                <a:latin typeface="Roboto Condensed"/>
                <a:ea typeface="+mn-ea"/>
                <a:cs typeface="Roboto Condensed"/>
              </a:rPr>
              <a:t>МАЙ</a:t>
            </a:r>
          </a:p>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700" b="1" i="0" u="none" strike="noStrike" kern="1200" cap="none" spc="0" normalizeH="0" baseline="0" noProof="0" dirty="0">
              <a:ln>
                <a:noFill/>
              </a:ln>
              <a:solidFill>
                <a:srgbClr val="E1001A"/>
              </a:solidFill>
              <a:effectLst/>
              <a:uLnTx/>
              <a:uFillTx/>
              <a:latin typeface="Roboto Condensed"/>
              <a:ea typeface="+mn-ea"/>
              <a:cs typeface="Roboto Condensed"/>
            </a:endParaRPr>
          </a:p>
          <a:p>
            <a:pPr marL="0" marR="0" lvl="0" indent="0" algn="l" defTabSz="457118"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Roboto Condensed"/>
                <a:ea typeface="+mn-ea"/>
                <a:cs typeface="Roboto Condensed"/>
              </a:rPr>
              <a:t>II </a:t>
            </a:r>
            <a:r>
              <a:rPr kumimoji="0" lang="ru-RU" sz="700" b="1" i="0" u="none" strike="noStrike" kern="1200" cap="none" spc="0" normalizeH="0" baseline="0" noProof="0" dirty="0">
                <a:ln>
                  <a:noFill/>
                </a:ln>
                <a:solidFill>
                  <a:prstClr val="black"/>
                </a:solidFill>
                <a:effectLst/>
                <a:uLnTx/>
                <a:uFillTx/>
                <a:latin typeface="Roboto Condensed"/>
                <a:ea typeface="+mn-ea"/>
                <a:cs typeface="Roboto Condensed"/>
              </a:rPr>
              <a:t>КВАРТАЛ – </a:t>
            </a:r>
            <a:r>
              <a:rPr kumimoji="0" lang="ru-RU" sz="700" b="1" i="0" u="none" strike="noStrike" kern="1200" cap="none" spc="0" normalizeH="0" baseline="0" noProof="0" dirty="0">
                <a:ln>
                  <a:noFill/>
                </a:ln>
                <a:solidFill>
                  <a:srgbClr val="E1001A"/>
                </a:solidFill>
                <a:effectLst/>
                <a:uLnTx/>
                <a:uFillTx/>
                <a:latin typeface="Roboto Condensed"/>
                <a:ea typeface="+mn-ea"/>
                <a:cs typeface="Roboto Condensed"/>
              </a:rPr>
              <a:t>АВГУСТ</a:t>
            </a:r>
          </a:p>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700" b="1" i="0" u="none" strike="noStrike" kern="1200" cap="none" spc="0" normalizeH="0" baseline="0" noProof="0" dirty="0">
              <a:ln>
                <a:noFill/>
              </a:ln>
              <a:solidFill>
                <a:srgbClr val="E1001A"/>
              </a:solidFill>
              <a:effectLst/>
              <a:uLnTx/>
              <a:uFillTx/>
              <a:latin typeface="Roboto Condensed"/>
              <a:ea typeface="+mn-ea"/>
              <a:cs typeface="Roboto Condensed"/>
            </a:endParaRPr>
          </a:p>
          <a:p>
            <a:pPr marL="0" marR="0" lvl="0" indent="0" algn="l" defTabSz="457118"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Roboto Condensed"/>
                <a:ea typeface="+mn-ea"/>
                <a:cs typeface="Roboto Condensed"/>
              </a:rPr>
              <a:t>III </a:t>
            </a:r>
            <a:r>
              <a:rPr kumimoji="0" lang="ru-RU" sz="700" b="1" i="0" u="none" strike="noStrike" kern="1200" cap="none" spc="0" normalizeH="0" baseline="0" noProof="0" dirty="0">
                <a:ln>
                  <a:noFill/>
                </a:ln>
                <a:solidFill>
                  <a:prstClr val="black"/>
                </a:solidFill>
                <a:effectLst/>
                <a:uLnTx/>
                <a:uFillTx/>
                <a:latin typeface="Roboto Condensed"/>
                <a:ea typeface="+mn-ea"/>
                <a:cs typeface="Roboto Condensed"/>
              </a:rPr>
              <a:t>КВАРТАЛ – </a:t>
            </a:r>
            <a:r>
              <a:rPr kumimoji="0" lang="ru-RU" sz="700" b="1" i="0" u="none" strike="noStrike" kern="1200" cap="none" spc="0" normalizeH="0" baseline="0" noProof="0" dirty="0">
                <a:ln>
                  <a:noFill/>
                </a:ln>
                <a:solidFill>
                  <a:srgbClr val="E1001A"/>
                </a:solidFill>
                <a:effectLst/>
                <a:uLnTx/>
                <a:uFillTx/>
                <a:latin typeface="Roboto Condensed"/>
                <a:ea typeface="+mn-ea"/>
                <a:cs typeface="Roboto Condensed"/>
              </a:rPr>
              <a:t>НОЯБРЬ</a:t>
            </a:r>
          </a:p>
          <a:p>
            <a:pPr marL="0" marR="0" lvl="0" indent="0" algn="l" defTabSz="457118" rtl="0" eaLnBrk="1" fontAlgn="auto" latinLnBrk="0" hangingPunct="1">
              <a:lnSpc>
                <a:spcPct val="100000"/>
              </a:lnSpc>
              <a:spcBef>
                <a:spcPts val="0"/>
              </a:spcBef>
              <a:spcAft>
                <a:spcPts val="0"/>
              </a:spcAft>
              <a:buClrTx/>
              <a:buSzTx/>
              <a:buFontTx/>
              <a:buNone/>
              <a:tabLst/>
              <a:defRPr/>
            </a:pPr>
            <a:endParaRPr kumimoji="0" lang="ru-RU" sz="700" b="1" i="0" u="none" strike="noStrike" kern="1200" cap="none" spc="0" normalizeH="0" baseline="0" noProof="0" dirty="0">
              <a:ln>
                <a:noFill/>
              </a:ln>
              <a:solidFill>
                <a:srgbClr val="E1001A"/>
              </a:solidFill>
              <a:effectLst/>
              <a:uLnTx/>
              <a:uFillTx/>
              <a:latin typeface="Roboto Condensed"/>
              <a:ea typeface="+mn-ea"/>
              <a:cs typeface="Roboto Condensed"/>
            </a:endParaRPr>
          </a:p>
          <a:p>
            <a:pPr marL="0" marR="0" lvl="0" indent="0" algn="l" defTabSz="457118"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Roboto Condensed"/>
                <a:ea typeface="+mn-ea"/>
                <a:cs typeface="Roboto Condensed"/>
              </a:rPr>
              <a:t>IV </a:t>
            </a:r>
            <a:r>
              <a:rPr kumimoji="0" lang="ru-RU" sz="700" b="1" i="0" u="none" strike="noStrike" kern="1200" cap="none" spc="0" normalizeH="0" baseline="0" noProof="0" dirty="0">
                <a:ln>
                  <a:noFill/>
                </a:ln>
                <a:solidFill>
                  <a:prstClr val="black"/>
                </a:solidFill>
                <a:effectLst/>
                <a:uLnTx/>
                <a:uFillTx/>
                <a:latin typeface="Roboto Condensed"/>
                <a:ea typeface="+mn-ea"/>
                <a:cs typeface="Roboto Condensed"/>
              </a:rPr>
              <a:t>КВАРТАЛ – </a:t>
            </a:r>
            <a:r>
              <a:rPr kumimoji="0" lang="ru-RU" sz="700" b="1" i="0" u="none" strike="noStrike" kern="1200" cap="none" spc="0" normalizeH="0" baseline="0" noProof="0" dirty="0">
                <a:ln>
                  <a:noFill/>
                </a:ln>
                <a:solidFill>
                  <a:srgbClr val="E1001A"/>
                </a:solidFill>
                <a:effectLst/>
                <a:uLnTx/>
                <a:uFillTx/>
                <a:latin typeface="Roboto Condensed"/>
                <a:ea typeface="+mn-ea"/>
                <a:cs typeface="Roboto Condensed"/>
              </a:rPr>
              <a:t>ФЕВРАЛЬ (года, следующего за отчетным)</a:t>
            </a:r>
            <a:endParaRPr kumimoji="0" lang="ru-RU" sz="700" b="1"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Скругленный прямоугольник 19">
            <a:hlinkClick r:id="rId3"/>
          </p:cNvPr>
          <p:cNvSpPr/>
          <p:nvPr/>
        </p:nvSpPr>
        <p:spPr>
          <a:xfrm>
            <a:off x="2886672" y="1257788"/>
            <a:ext cx="1224135" cy="191050"/>
          </a:xfrm>
          <a:prstGeom prst="roundRect">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8" rtl="0" eaLnBrk="1" fontAlgn="auto" latinLnBrk="0" hangingPunct="1">
              <a:lnSpc>
                <a:spcPct val="100000"/>
              </a:lnSpc>
              <a:spcBef>
                <a:spcPts val="0"/>
              </a:spcBef>
              <a:spcAft>
                <a:spcPts val="600"/>
              </a:spcAft>
              <a:buClrTx/>
              <a:buSzTx/>
              <a:buFontTx/>
              <a:buNone/>
              <a:tabLst/>
              <a:defRPr/>
            </a:pPr>
            <a:r>
              <a:rPr kumimoji="0" lang="ru-RU" sz="12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Периодичность</a:t>
            </a:r>
            <a:endParaRPr kumimoji="0" lang="en-US" sz="1200" b="1" i="0" u="none" strike="noStrike" kern="1200" cap="none" spc="0" normalizeH="0" baseline="0" noProof="0" dirty="0">
              <a:ln>
                <a:noFill/>
              </a:ln>
              <a:solidFill>
                <a:srgbClr val="FFFFF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6" name="TextBox 15">
            <a:extLst>
              <a:ext uri="{FF2B5EF4-FFF2-40B4-BE49-F238E27FC236}">
                <a16:creationId xmlns:a16="http://schemas.microsoft.com/office/drawing/2014/main" id="{9507D4BF-D5CD-494D-8094-ACC0C4F9B308}"/>
              </a:ext>
            </a:extLst>
          </p:cNvPr>
          <p:cNvSpPr txBox="1"/>
          <p:nvPr/>
        </p:nvSpPr>
        <p:spPr>
          <a:xfrm>
            <a:off x="358774" y="621455"/>
            <a:ext cx="8434705" cy="234599"/>
          </a:xfrm>
          <a:prstGeom prst="rect">
            <a:avLst/>
          </a:prstGeom>
          <a:noFill/>
        </p:spPr>
        <p:txBody>
          <a:bodyPr wrap="square" lIns="49451" tIns="24725" rIns="49451" bIns="24725" rtlCol="0">
            <a:spAutoFit/>
          </a:bodyPr>
          <a:lstStyle/>
          <a:p>
            <a:pPr marL="0" marR="0" lvl="0" indent="0" algn="l" defTabSz="457118"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ЕЖЕКВАРТАЛЬНЫЙ И ГОДОВОЙ ОБЗОР "РОЗНИЧНАЯ ТОРГОВЛЯ </a:t>
            </a:r>
            <a:r>
              <a:rPr kumimoji="0" lang="en-US" sz="1200" b="0" i="0" u="none" strike="noStrike" kern="1200" cap="none" spc="0" normalizeH="0" baseline="0" noProof="0" dirty="0">
                <a:ln>
                  <a:noFill/>
                </a:ln>
                <a:solidFill>
                  <a:srgbClr val="E1001A"/>
                </a:solidFill>
                <a:effectLst/>
                <a:uLnTx/>
                <a:uFillTx/>
                <a:latin typeface="Roboto Condensed"/>
                <a:ea typeface="+mn-ea"/>
                <a:cs typeface="Roboto Condensed"/>
              </a:rPr>
              <a:t>FOOD </a:t>
            </a: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И ПОТРЕБИТЕЛЬСКИЙ РЫНОК"</a:t>
            </a:r>
            <a:endParaRPr kumimoji="0" lang="ru-RU" sz="12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graphicFrame>
        <p:nvGraphicFramePr>
          <p:cNvPr id="22" name="Таблица 21"/>
          <p:cNvGraphicFramePr>
            <a:graphicFrameLocks noGrp="1"/>
          </p:cNvGraphicFramePr>
          <p:nvPr/>
        </p:nvGraphicFramePr>
        <p:xfrm>
          <a:off x="4229100" y="1165142"/>
          <a:ext cx="4738452" cy="3573314"/>
        </p:xfrm>
        <a:graphic>
          <a:graphicData uri="http://schemas.openxmlformats.org/drawingml/2006/table">
            <a:tbl>
              <a:tblPr firstRow="1" bandRow="1">
                <a:tableStyleId>{5C22544A-7EE6-4342-B048-85BDC9FD1C3A}</a:tableStyleId>
              </a:tblPr>
              <a:tblGrid>
                <a:gridCol w="271361">
                  <a:extLst>
                    <a:ext uri="{9D8B030D-6E8A-4147-A177-3AD203B41FA5}">
                      <a16:colId xmlns:a16="http://schemas.microsoft.com/office/drawing/2014/main" val="20000"/>
                    </a:ext>
                  </a:extLst>
                </a:gridCol>
                <a:gridCol w="4467091">
                  <a:extLst>
                    <a:ext uri="{9D8B030D-6E8A-4147-A177-3AD203B41FA5}">
                      <a16:colId xmlns:a16="http://schemas.microsoft.com/office/drawing/2014/main" val="20001"/>
                    </a:ext>
                  </a:extLst>
                </a:gridCol>
              </a:tblGrid>
              <a:tr h="3573314">
                <a:tc>
                  <a:txBody>
                    <a:bodyPr/>
                    <a:lstStyle/>
                    <a:p>
                      <a:pPr algn="l"/>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87313" marR="0" lvl="0" indent="-87313"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800" b="1"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Раздел</a:t>
                      </a:r>
                      <a:r>
                        <a:rPr kumimoji="0" lang="ru-RU" sz="8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8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III. </a:t>
                      </a:r>
                      <a:r>
                        <a:rPr kumimoji="0" lang="ru-RU" sz="8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Показатели розничной торговли </a:t>
                      </a:r>
                      <a:r>
                        <a:rPr kumimoji="0" lang="en-US" sz="8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a:t>
                      </a:r>
                      <a:endParaRPr kumimoji="0" lang="ru-RU" sz="8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176213" marR="0" lvl="0" indent="0" algn="just" defTabSz="457118" rtl="0" eaLnBrk="1" fontAlgn="auto" latinLnBrk="0" hangingPunct="1">
                        <a:lnSpc>
                          <a:spcPct val="100000"/>
                        </a:lnSpc>
                        <a:spcBef>
                          <a:spcPts val="0"/>
                        </a:spcBef>
                        <a:spcAft>
                          <a:spcPts val="0"/>
                        </a:spcAft>
                        <a:buClr>
                          <a:schemeClr val="tx2"/>
                        </a:buClr>
                        <a:buSzTx/>
                        <a:buFontTx/>
                        <a:buNone/>
                        <a:tabLst/>
                        <a:defRPr/>
                      </a:pPr>
                      <a:r>
                        <a:rPr lang="ru-RU" sz="800" b="0" i="0" kern="1200" noProof="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Структура оборота розничной торговли по категориям товаров</a:t>
                      </a:r>
                    </a:p>
                    <a:p>
                      <a:pPr marL="176213" marR="0" lvl="0" indent="0" algn="just" defTabSz="457118" rtl="0" eaLnBrk="1" fontAlgn="auto" latinLnBrk="0" hangingPunct="1">
                        <a:lnSpc>
                          <a:spcPct val="100000"/>
                        </a:lnSpc>
                        <a:spcBef>
                          <a:spcPts val="0"/>
                        </a:spcBef>
                        <a:spcAft>
                          <a:spcPts val="0"/>
                        </a:spcAft>
                        <a:buClr>
                          <a:schemeClr val="tx2"/>
                        </a:buClr>
                        <a:buSzTx/>
                        <a:buFontTx/>
                        <a:buNone/>
                        <a:tabLst/>
                        <a:defRPr/>
                      </a:pPr>
                      <a:r>
                        <a:rPr lang="en-US" sz="800" b="0" i="0" kern="1200" noProof="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INFOLINE RETAIL RUSSIA TOP-10</a:t>
                      </a:r>
                      <a:endParaRPr lang="ru-RU" sz="800" b="0" i="0" kern="12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endParaRPr>
                    </a:p>
                    <a:p>
                      <a:pPr marL="87313" marR="0" lvl="0" indent="-87313"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8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Раздел</a:t>
                      </a:r>
                      <a:r>
                        <a:rPr lang="ru-RU" sz="800" b="1" i="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I</a:t>
                      </a:r>
                      <a:r>
                        <a:rPr lang="en-US" sz="800" b="1" i="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V</a:t>
                      </a:r>
                      <a:r>
                        <a:rPr lang="ru-RU" sz="800" b="1" i="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Показатели развития</a:t>
                      </a:r>
                      <a:r>
                        <a:rPr lang="ru-RU" sz="800" b="1" i="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крупнейших ритейлеров </a:t>
                      </a:r>
                      <a:r>
                        <a:rPr lang="ru-RU" sz="800" b="1" i="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FMCG</a:t>
                      </a:r>
                    </a:p>
                    <a:p>
                      <a:pPr marL="176213" marR="0" lvl="0" indent="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800" b="0" i="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Рейтинг торговых сетей FMCG по форматам</a:t>
                      </a:r>
                    </a:p>
                    <a:p>
                      <a:pPr marL="176213" marR="0" lvl="0" indent="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800" b="0" i="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Рейтинг специализированных торговых сетей FMCG</a:t>
                      </a:r>
                    </a:p>
                    <a:p>
                      <a:pPr marL="176213" marR="0" lvl="0" indent="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800" b="0" i="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Развитие СТМ розничными сетями FMCG</a:t>
                      </a:r>
                    </a:p>
                    <a:p>
                      <a:pPr marL="92075" marR="0" lvl="0" indent="-92075"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800" b="1" i="0" kern="12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Раздел</a:t>
                      </a:r>
                      <a:r>
                        <a:rPr lang="ru-RU" sz="800" b="1" i="0" kern="1200" noProof="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800" b="1" i="0" kern="1200" noProof="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V. ONLINE </a:t>
                      </a:r>
                      <a:r>
                        <a:rPr lang="ru-RU" sz="800" b="1" i="0" kern="1200" noProof="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И </a:t>
                      </a:r>
                      <a:r>
                        <a:rPr lang="en-US" sz="800" b="1" i="0" kern="1200" noProof="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E-GROCERY</a:t>
                      </a:r>
                      <a:r>
                        <a:rPr lang="ru-RU" sz="800" b="1" i="0" kern="1200" noProof="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p>
                    <a:p>
                      <a:pPr marL="176213" marR="0" lvl="0" indent="0" algn="just" defTabSz="457118" rtl="0" eaLnBrk="1" fontAlgn="auto" latinLnBrk="0" hangingPunct="1">
                        <a:lnSpc>
                          <a:spcPct val="100000"/>
                        </a:lnSpc>
                        <a:spcBef>
                          <a:spcPts val="0"/>
                        </a:spcBef>
                        <a:spcAft>
                          <a:spcPts val="0"/>
                        </a:spcAft>
                        <a:buClr>
                          <a:schemeClr val="tx2"/>
                        </a:buClr>
                        <a:buSzTx/>
                        <a:buFontTx/>
                        <a:buNone/>
                        <a:tabLst/>
                        <a:defRPr/>
                      </a:pPr>
                      <a:r>
                        <a:rPr lang="ru-RU" sz="800" b="0" i="0" kern="1200" noProof="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Структура </a:t>
                      </a:r>
                      <a:r>
                        <a:rPr lang="en-US" sz="800" b="0" i="0" kern="1200" noProof="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online</a:t>
                      </a:r>
                      <a:r>
                        <a:rPr lang="ru-RU" sz="800" b="0" i="0" kern="1200" noProof="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-торговли</a:t>
                      </a:r>
                    </a:p>
                    <a:p>
                      <a:pPr marL="176213" marR="0" lvl="0" indent="0" algn="just" defTabSz="457118" rtl="0" eaLnBrk="1" fontAlgn="auto" latinLnBrk="0" hangingPunct="1">
                        <a:lnSpc>
                          <a:spcPct val="100000"/>
                        </a:lnSpc>
                        <a:spcBef>
                          <a:spcPts val="0"/>
                        </a:spcBef>
                        <a:spcAft>
                          <a:spcPts val="0"/>
                        </a:spcAft>
                        <a:buClr>
                          <a:schemeClr val="tx2"/>
                        </a:buClr>
                        <a:buSzTx/>
                        <a:buFontTx/>
                        <a:buNone/>
                        <a:tabLst/>
                        <a:defRPr/>
                      </a:pPr>
                      <a:r>
                        <a:rPr lang="ru-RU" sz="800" b="0" i="0" kern="1200" noProof="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Динамика и структура рынка ритейла в </a:t>
                      </a:r>
                      <a:r>
                        <a:rPr lang="en-US" sz="800" b="0" i="0" kern="1200" noProof="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online-</a:t>
                      </a:r>
                      <a:r>
                        <a:rPr lang="ru-RU" sz="800" b="0" i="0" kern="1200" noProof="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сегменте</a:t>
                      </a:r>
                    </a:p>
                    <a:p>
                      <a:pPr marL="176213" marR="0" lvl="0" indent="0" algn="just" defTabSz="457118" rtl="0" eaLnBrk="1" fontAlgn="auto" latinLnBrk="0" hangingPunct="1">
                        <a:lnSpc>
                          <a:spcPct val="100000"/>
                        </a:lnSpc>
                        <a:spcBef>
                          <a:spcPts val="0"/>
                        </a:spcBef>
                        <a:spcAft>
                          <a:spcPts val="0"/>
                        </a:spcAft>
                        <a:buClr>
                          <a:schemeClr val="tx2"/>
                        </a:buClr>
                        <a:buSzTx/>
                        <a:buFontTx/>
                        <a:buNone/>
                        <a:tabLst/>
                        <a:defRPr/>
                      </a:pPr>
                      <a:r>
                        <a:rPr lang="ru-RU" sz="800" b="0" i="0" kern="1200" noProof="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Рейтинг крупнейших игроков на рынке электронной коммерции</a:t>
                      </a:r>
                    </a:p>
                    <a:p>
                      <a:pPr marL="176213" marR="0" lvl="0" indent="0" algn="just" defTabSz="457118" rtl="0" eaLnBrk="1" fontAlgn="auto" latinLnBrk="0" hangingPunct="1">
                        <a:lnSpc>
                          <a:spcPct val="100000"/>
                        </a:lnSpc>
                        <a:spcBef>
                          <a:spcPts val="0"/>
                        </a:spcBef>
                        <a:spcAft>
                          <a:spcPts val="0"/>
                        </a:spcAft>
                        <a:buClr>
                          <a:schemeClr val="tx2"/>
                        </a:buClr>
                        <a:buSzTx/>
                        <a:buFontTx/>
                        <a:buNone/>
                        <a:tabLst/>
                        <a:defRPr/>
                      </a:pPr>
                      <a:r>
                        <a:rPr lang="ru-RU" sz="800" b="0" i="0" kern="1200" noProof="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Динамика и структура крупнейших игроков на рынке ритейла в </a:t>
                      </a:r>
                      <a:r>
                        <a:rPr lang="en-US" sz="800" b="0" i="0" kern="1200" noProof="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online-</a:t>
                      </a:r>
                      <a:r>
                        <a:rPr lang="ru-RU" sz="800" b="0" i="0" kern="1200" noProof="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сегменте</a:t>
                      </a:r>
                      <a:endParaRPr lang="ru-RU" sz="800" b="0" i="0" kern="12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endParaRPr>
                    </a:p>
                    <a:p>
                      <a:pPr marL="88900" marR="0" lvl="0" indent="-8890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8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Раздел</a:t>
                      </a:r>
                      <a:r>
                        <a:rPr lang="ru-RU" sz="800" b="1" i="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800" b="1" i="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IX</a:t>
                      </a:r>
                      <a:r>
                        <a:rPr lang="ru-RU" sz="800" b="1" i="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Тренды развития розничной</a:t>
                      </a:r>
                      <a:r>
                        <a:rPr lang="ru-RU" sz="800" b="1" i="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торговли</a:t>
                      </a:r>
                      <a:endParaRPr lang="en-US" sz="800" b="1" i="0" baseline="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endParaRPr>
                    </a:p>
                    <a:p>
                      <a:pPr marL="87313" marR="0" lvl="0" indent="-87313"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8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Раздел</a:t>
                      </a:r>
                      <a:r>
                        <a:rPr lang="ru-RU" sz="800" b="1" i="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800" b="1" i="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XI</a:t>
                      </a:r>
                      <a:r>
                        <a:rPr lang="ru-RU" sz="800" b="1" i="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Прогноз развития розничной торговли Food </a:t>
                      </a:r>
                    </a:p>
                    <a:p>
                      <a:pPr marL="176213" marR="0" lvl="0" indent="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800" b="0" i="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Динамика и консенсус-прогноз</a:t>
                      </a:r>
                      <a:r>
                        <a:rPr lang="ru-RU" sz="800" b="0" i="0" baseline="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800" b="0" i="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макроэкономических показателей России </a:t>
                      </a:r>
                    </a:p>
                    <a:p>
                      <a:pPr marL="176213" marR="0" lvl="0" indent="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800" b="0" i="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Сценарии социально-экономического развития России и розничной торговли</a:t>
                      </a:r>
                      <a:r>
                        <a:rPr lang="ru-RU" sz="800" b="0" i="0" baseline="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800" b="0" i="0" baseline="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Food</a:t>
                      </a:r>
                      <a:r>
                        <a:rPr lang="ru-RU" sz="800" b="0" i="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 </a:t>
                      </a:r>
                    </a:p>
                    <a:p>
                      <a:pPr marL="176213" marR="0" lvl="0" indent="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800" b="0" i="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Структура оборота розничной торговли продовольственными товарами </a:t>
                      </a:r>
                    </a:p>
                    <a:p>
                      <a:pPr marL="176213" marR="0" lvl="0" indent="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800" b="0" i="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Динамика и прогноз развития и доля TOP-10 сетей FMCG </a:t>
                      </a:r>
                    </a:p>
                    <a:p>
                      <a:pPr marL="176213" marR="0" lvl="0" indent="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800" b="0" i="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Прогноз РТО Food по каналам продаж</a:t>
                      </a:r>
                    </a:p>
                    <a:p>
                      <a:pPr marL="176213" marR="0" lvl="0" indent="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800" b="0" i="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Прогноз</a:t>
                      </a:r>
                      <a:r>
                        <a:rPr lang="ru-RU" sz="800" b="0" i="0" baseline="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800" b="0" i="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количества и площади объектов по каналам продаж продовольственных товаров</a:t>
                      </a:r>
                      <a:endParaRPr lang="ru-RU" sz="1000" b="0" i="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4" name="Рисунок 3">
            <a:extLst>
              <a:ext uri="{FF2B5EF4-FFF2-40B4-BE49-F238E27FC236}">
                <a16:creationId xmlns:a16="http://schemas.microsoft.com/office/drawing/2014/main" id="{4BEE10F0-6BC9-0ADC-E80E-CB2A70CAB2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94" y="1299913"/>
            <a:ext cx="1986745" cy="1541304"/>
          </a:xfrm>
          <a:prstGeom prst="rect">
            <a:avLst/>
          </a:prstGeom>
        </p:spPr>
      </p:pic>
      <p:pic>
        <p:nvPicPr>
          <p:cNvPr id="5" name="Picture 2">
            <a:hlinkClick r:id="rId6"/>
            <a:extLst>
              <a:ext uri="{FF2B5EF4-FFF2-40B4-BE49-F238E27FC236}">
                <a16:creationId xmlns:a16="http://schemas.microsoft.com/office/drawing/2014/main" id="{926D9709-D886-CD38-946C-5756555D4D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2008045" y="3018404"/>
            <a:ext cx="2254319" cy="174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202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306046" y="3438763"/>
            <a:ext cx="4270363" cy="1169551"/>
          </a:xfrm>
          <a:prstGeom prst="rect">
            <a:avLst/>
          </a:prstGeom>
        </p:spPr>
        <p:txBody>
          <a:bodyPr wrap="square">
            <a:spAutoFit/>
          </a:bodyPr>
          <a:lstStyle/>
          <a:p>
            <a:pPr marL="0" marR="0" lvl="0" indent="0" algn="l" defTabSz="457106"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 Обновление: </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Ежемесячно</a:t>
            </a:r>
          </a:p>
          <a:p>
            <a:pPr marL="0" marR="0" lvl="0" indent="0" algn="l" defTabSz="457106"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 Кол-во страниц: </a:t>
            </a:r>
            <a:r>
              <a:rPr lang="ru-RU" sz="1400" b="1" dirty="0">
                <a:solidFill>
                  <a:srgbClr val="4274B0"/>
                </a:solidFill>
                <a:latin typeface="Roboto Condensed" charset="0"/>
                <a:ea typeface="Roboto Condensed" charset="0"/>
                <a:cs typeface="Roboto Condensed" charset="0"/>
              </a:rPr>
              <a:t>более 400</a:t>
            </a:r>
            <a:endPar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endParaRPr>
          </a:p>
          <a:p>
            <a:pPr marL="0" marR="0" lvl="0" indent="0" algn="l" defTabSz="457106" rtl="0" eaLnBrk="1" fontAlgn="b"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666666"/>
                </a:solidFill>
                <a:effectLst/>
                <a:uLnTx/>
                <a:uFillTx/>
                <a:latin typeface="Roboto Condensed" charset="0"/>
                <a:ea typeface="Roboto Condensed" charset="0"/>
                <a:cs typeface="Roboto Condensed" charset="0"/>
              </a:rPr>
              <a:t> </a:t>
            </a: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Язык отчета: </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Русский</a:t>
            </a:r>
            <a:endParaRPr kumimoji="0" lang="ru-RU" sz="1400" b="0"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endParaRPr>
          </a:p>
          <a:p>
            <a:pPr marL="0" marR="0" lvl="0" indent="0" algn="l" defTabSz="457106"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 Формат предоставления: </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Документ</a:t>
            </a:r>
          </a:p>
          <a:p>
            <a:pPr marL="0" marR="0" lvl="0" indent="0" algn="l" defTabSz="457106"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Подписка на год (12 мес.): </a:t>
            </a:r>
            <a:r>
              <a:rPr kumimoji="0" lang="ru-RU"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rPr>
              <a:t>180 000 руб.</a:t>
            </a:r>
            <a:r>
              <a:rPr kumimoji="0" lang="ru-RU" sz="1400" b="1" i="0" u="none" strike="noStrike" kern="1200" cap="none" spc="0" normalizeH="0" baseline="0" noProof="0" dirty="0">
                <a:ln>
                  <a:noFill/>
                </a:ln>
                <a:solidFill>
                  <a:srgbClr val="9F9F9F"/>
                </a:solidFill>
                <a:effectLst/>
                <a:uLnTx/>
                <a:uFillTx/>
                <a:latin typeface="Roboto Condensed" charset="0"/>
                <a:ea typeface="Roboto Condensed" charset="0"/>
                <a:cs typeface="Roboto Condensed" charset="0"/>
              </a:rPr>
              <a:t> </a:t>
            </a:r>
            <a:endParaRPr kumimoji="0" lang="ru-RU"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endParaRPr>
          </a:p>
        </p:txBody>
      </p:sp>
      <p:graphicFrame>
        <p:nvGraphicFramePr>
          <p:cNvPr id="8" name="Схема 7"/>
          <p:cNvGraphicFramePr>
            <a:graphicFrameLocks noChangeAspect="1"/>
          </p:cNvGraphicFramePr>
          <p:nvPr/>
        </p:nvGraphicFramePr>
        <p:xfrm>
          <a:off x="4500564" y="823191"/>
          <a:ext cx="4270057" cy="3511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p:cNvSpPr txBox="1"/>
          <p:nvPr/>
        </p:nvSpPr>
        <p:spPr>
          <a:xfrm>
            <a:off x="358775" y="621455"/>
            <a:ext cx="8434705" cy="234599"/>
          </a:xfrm>
          <a:prstGeom prst="rect">
            <a:avLst/>
          </a:prstGeom>
          <a:noFill/>
        </p:spPr>
        <p:txBody>
          <a:bodyPr wrap="square" lIns="49451" tIns="24725" rIns="49451" bIns="24725" rtlCol="0">
            <a:spAutoFit/>
          </a:bodyPr>
          <a:lstStyle/>
          <a:p>
            <a:pPr marL="0" marR="0" lvl="0" indent="0" algn="l" defTabSz="457118"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ЕЖЕМЕСЯЧНЫЙ ОБЗОР "СОСТОЯНИЕ РОЗНИЧНОЙ ТОРГОВЛИ РФ И РЕЙТИНГ ТОРГОВЫХ СЕТЕЙ </a:t>
            </a:r>
            <a:r>
              <a:rPr kumimoji="0" lang="en-US" sz="1200" b="0" i="0" u="none" strike="noStrike" kern="1200" cap="none" spc="0" normalizeH="0" baseline="0" noProof="0" dirty="0">
                <a:ln>
                  <a:noFill/>
                </a:ln>
                <a:solidFill>
                  <a:srgbClr val="E1001A"/>
                </a:solidFill>
                <a:effectLst/>
                <a:uLnTx/>
                <a:uFillTx/>
                <a:latin typeface="Roboto Condensed"/>
                <a:ea typeface="+mn-ea"/>
                <a:cs typeface="Roboto Condensed"/>
              </a:rPr>
              <a:t>FMCG</a:t>
            </a: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 РОССИИ" </a:t>
            </a:r>
          </a:p>
        </p:txBody>
      </p:sp>
      <p:graphicFrame>
        <p:nvGraphicFramePr>
          <p:cNvPr id="23" name="Схема 22"/>
          <p:cNvGraphicFramePr>
            <a:graphicFrameLocks noChangeAspect="1"/>
          </p:cNvGraphicFramePr>
          <p:nvPr/>
        </p:nvGraphicFramePr>
        <p:xfrm>
          <a:off x="4500656" y="821762"/>
          <a:ext cx="4292823" cy="3556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0" name="Рисунок 19">
            <a:extLst>
              <a:ext uri="{FF2B5EF4-FFF2-40B4-BE49-F238E27FC236}">
                <a16:creationId xmlns:a16="http://schemas.microsoft.com/office/drawing/2014/main" id="{AAB49A3F-06A6-4FCE-92F0-425FA010752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41890" y="3837367"/>
            <a:ext cx="487671" cy="487671"/>
          </a:xfrm>
          <a:prstGeom prst="rect">
            <a:avLst/>
          </a:prstGeom>
        </p:spPr>
      </p:pic>
      <p:pic>
        <p:nvPicPr>
          <p:cNvPr id="16" name="Picture 2" descr="Похожее изображение"/>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9079" y="1092971"/>
            <a:ext cx="623358" cy="409571"/>
          </a:xfrm>
          <a:prstGeom prst="rect">
            <a:avLst/>
          </a:prstGeom>
          <a:noFill/>
          <a:extLst>
            <a:ext uri="{909E8E84-426E-40DD-AFC4-6F175D3DCCD1}">
              <a14:hiddenFill xmlns:a14="http://schemas.microsoft.com/office/drawing/2010/main">
                <a:solidFill>
                  <a:srgbClr val="FFFFFF"/>
                </a:solidFill>
              </a14:hiddenFill>
            </a:ext>
          </a:extLst>
        </p:spPr>
      </p:pic>
      <p:sp>
        <p:nvSpPr>
          <p:cNvPr id="27" name="Прямоугольник 26"/>
          <p:cNvSpPr/>
          <p:nvPr/>
        </p:nvSpPr>
        <p:spPr>
          <a:xfrm>
            <a:off x="4419334" y="1140880"/>
            <a:ext cx="4466840" cy="3046988"/>
          </a:xfrm>
          <a:prstGeom prst="rect">
            <a:avLst/>
          </a:prstGeom>
        </p:spPr>
        <p:txBody>
          <a:bodyPr wrap="square">
            <a:spAutoFit/>
          </a:bodyPr>
          <a:lstStyle/>
          <a:p>
            <a:pPr marL="0" marR="0" lvl="0" indent="0" algn="just" defTabSz="457106"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Рейтинг торговых сетей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России</a:t>
            </a:r>
          </a:p>
          <a:p>
            <a:pPr marL="171442" marR="0" lvl="0" indent="-171442" algn="just"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Операционные итоги </a:t>
            </a:r>
            <a:r>
              <a:rPr kumimoji="0" lang="en-US"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TOP-200 </a:t>
            </a: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торговых сетей </a:t>
            </a:r>
            <a:r>
              <a:rPr kumimoji="0" lang="en-US"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 </a:t>
            </a: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России</a:t>
            </a:r>
          </a:p>
          <a:p>
            <a:pPr marL="171442" marR="0" lvl="0" indent="-171442" algn="just"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Рейтинг торговых сетей по количеству торговых объектов</a:t>
            </a:r>
          </a:p>
          <a:p>
            <a:pPr marL="171442" marR="0" lvl="0" indent="-171442" algn="just"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Рейтинг торговых сетей по торговой площади объектов</a:t>
            </a:r>
          </a:p>
          <a:p>
            <a:pPr marL="171442" marR="0" lvl="0" indent="-171442" algn="just"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Финансовые показатели крупнейших сетей </a:t>
            </a:r>
            <a:r>
              <a:rPr kumimoji="0" lang="en-US"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a:t>
            </a:r>
            <a:r>
              <a:rPr kumimoji="0" lang="en-US" sz="8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NEW! </a:t>
            </a:r>
            <a:r>
              <a:rPr kumimoji="0" lang="ru-RU" sz="8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Выручка, прибыль и рентабельность ТОП-10 крупнейших сетей FMCG</a:t>
            </a:r>
            <a:endParaRPr kumimoji="0" lang="en-US" sz="8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171442" marR="0" lvl="0" indent="-171442" algn="just"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Капитализация публичных сетей </a:t>
            </a:r>
            <a:r>
              <a:rPr kumimoji="0" lang="en-US"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a:t>
            </a:r>
            <a:endPar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171442" marR="0" lvl="0" indent="-171442" algn="just"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Развитие TOP-200 сетей FMCG</a:t>
            </a:r>
            <a:endParaRPr kumimoji="0" lang="en-US"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just" defTabSz="457106"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I. Развитие розничной торговли в России</a:t>
            </a:r>
          </a:p>
          <a:p>
            <a:pPr marL="171442" marR="0" lvl="0" indent="-171442" algn="just"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Макроэкономические показатели 	</a:t>
            </a:r>
          </a:p>
          <a:p>
            <a:pPr marL="171442" marR="0" lvl="0" indent="-171442" algn="just"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Показатели розничной и оптовой торговли</a:t>
            </a:r>
          </a:p>
          <a:p>
            <a:pPr marL="171442" marR="0" lvl="0" indent="-171442" algn="just"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Региональная структура оборота розничной торговли</a:t>
            </a:r>
          </a:p>
          <a:p>
            <a:pPr marL="171442" marR="0" lvl="0" indent="-171442" algn="just"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Инфляция на рынке продовольственных товаров 	</a:t>
            </a:r>
          </a:p>
          <a:p>
            <a:pPr marL="171442" marR="0" lvl="0" indent="-171442" algn="just"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Доходы и расходы населения</a:t>
            </a:r>
          </a:p>
          <a:p>
            <a:pPr marL="171442" marR="0" lvl="0" indent="-171442" algn="just" defTabSz="45710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Состояние банковской системы и динамика кредитов и депозитов населения	</a:t>
            </a:r>
          </a:p>
          <a:p>
            <a:pPr marL="0" marR="0" lvl="0" indent="0" algn="just" defTabSz="457106"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II. Государственное регулирование розничной торговли</a:t>
            </a:r>
          </a:p>
          <a:p>
            <a:pPr marL="0" marR="0" lvl="0" indent="0" algn="just" defTabSz="457106"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III. Деятельность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INFOLine</a:t>
            </a:r>
          </a:p>
          <a:p>
            <a:pPr marL="0" marR="0" lvl="0" indent="0" algn="just" defTabSz="457106"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I</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V</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Кейсы о развитии российского ритейла</a:t>
            </a:r>
          </a:p>
          <a:p>
            <a:pPr marL="0" marR="0" lvl="0" indent="0" algn="just" defTabSz="457106"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V. События и планы развития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TOP-50</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торговых сетей FMCG </a:t>
            </a:r>
            <a:r>
              <a:rPr kumimoji="0" lang="ru-RU" sz="8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Развитие сети, итоги деятельности и прогнозы, online, новые форматы, отставки и назначения, сделки M&amp;A, логистика, private label, взаимодействие с потребителями/поставщиками, корпоративные события.</a:t>
            </a:r>
          </a:p>
          <a:p>
            <a:pPr marL="0" marR="0" lvl="0" indent="0" algn="just" defTabSz="457106"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VI. События и планы развития прочих торговых сетей FMCG (TOP-200)</a:t>
            </a:r>
          </a:p>
          <a:p>
            <a:pPr marL="0" marR="0" lvl="0" indent="0" algn="just" defTabSz="457106"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 т. ч. по специализированным сетям</a:t>
            </a:r>
          </a:p>
        </p:txBody>
      </p:sp>
      <p:pic>
        <p:nvPicPr>
          <p:cNvPr id="14" name="Picture 2" descr="Ежемесячный обзор &quot;Состояние потребительского рынка России и Рейтинг торговых сетей FMCG РФ: Итоги 2025-2026 годов&quot;">
            <a:extLst>
              <a:ext uri="{FF2B5EF4-FFF2-40B4-BE49-F238E27FC236}">
                <a16:creationId xmlns:a16="http://schemas.microsoft.com/office/drawing/2014/main" id="{98023AE7-9A8A-4CF9-9509-577A66F5FD8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6080" y="1174355"/>
            <a:ext cx="1503652" cy="222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357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02650" y="888519"/>
            <a:ext cx="1574405" cy="23293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58774" y="621455"/>
            <a:ext cx="8434705" cy="234599"/>
          </a:xfrm>
          <a:prstGeom prst="rect">
            <a:avLst/>
          </a:prstGeom>
          <a:noFill/>
        </p:spPr>
        <p:txBody>
          <a:bodyPr wrap="square" lIns="49451" tIns="24725" rIns="49451" bIns="24725" rtlCol="0">
            <a:spAutoFit/>
          </a:bodyPr>
          <a:lstStyle/>
          <a:p>
            <a:pPr marL="0" marR="0" lvl="0" indent="0" algn="l" defTabSz="457118"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ЕЖЕКВАРТАЛЬНЫЙ ОБЗОР "РЕЙТИНГ </a:t>
            </a:r>
            <a:r>
              <a:rPr kumimoji="0" lang="en-US" sz="1200" b="0" i="0" u="none" strike="noStrike" kern="1200" cap="none" spc="0" normalizeH="0" baseline="0" noProof="0" dirty="0">
                <a:ln>
                  <a:noFill/>
                </a:ln>
                <a:solidFill>
                  <a:srgbClr val="E1001A"/>
                </a:solidFill>
                <a:effectLst/>
                <a:uLnTx/>
                <a:uFillTx/>
                <a:latin typeface="Roboto Condensed"/>
                <a:ea typeface="+mn-ea"/>
                <a:cs typeface="Roboto Condensed"/>
              </a:rPr>
              <a:t>INFOLINE E-GROCERY RUSSIA TOP</a:t>
            </a: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a:t>
            </a:r>
            <a:endParaRPr kumimoji="0" lang="en-US" sz="1200" b="0" i="0" u="none" strike="noStrike" kern="1200" cap="none" spc="0" normalizeH="0" baseline="0" noProof="0" dirty="0">
              <a:ln>
                <a:noFill/>
              </a:ln>
              <a:solidFill>
                <a:srgbClr val="E1001A"/>
              </a:solidFill>
              <a:effectLst/>
              <a:uLnTx/>
              <a:uFillTx/>
              <a:latin typeface="Roboto Condensed"/>
              <a:ea typeface="+mn-ea"/>
              <a:cs typeface="Roboto Condensed"/>
            </a:endParaRPr>
          </a:p>
        </p:txBody>
      </p:sp>
      <p:graphicFrame>
        <p:nvGraphicFramePr>
          <p:cNvPr id="18" name="Схема 17"/>
          <p:cNvGraphicFramePr>
            <a:graphicFrameLocks noChangeAspect="1"/>
          </p:cNvGraphicFramePr>
          <p:nvPr/>
        </p:nvGraphicFramePr>
        <p:xfrm>
          <a:off x="4500656" y="875946"/>
          <a:ext cx="4292823" cy="3556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Прямоугольник 19"/>
          <p:cNvSpPr/>
          <p:nvPr/>
        </p:nvSpPr>
        <p:spPr>
          <a:xfrm>
            <a:off x="402254" y="3129534"/>
            <a:ext cx="3580466" cy="1600438"/>
          </a:xfrm>
          <a:prstGeom prst="rect">
            <a:avLst/>
          </a:prstGeom>
        </p:spPr>
        <p:txBody>
          <a:bodyPr wrap="square">
            <a:spAutoFit/>
          </a:bodyPr>
          <a:lstStyle/>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Дата выхода: </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Ежеквартально</a:t>
            </a:r>
          </a:p>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Кол-во страниц: </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350</a:t>
            </a:r>
          </a:p>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Язык отчета: </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Русский / Английский </a:t>
            </a:r>
            <a:endParaRPr kumimoji="0" lang="en-US"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endParaRPr>
          </a:p>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(перевод по запросу)</a:t>
            </a:r>
            <a:endParaRPr kumimoji="0" lang="ru-RU" sz="1400" b="0"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endParaRPr>
          </a:p>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Формат предоставления: </a:t>
            </a:r>
            <a:r>
              <a:rPr kumimoji="0" lang="en-US"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	</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Документ</a:t>
            </a:r>
            <a:endPar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endParaRPr>
          </a:p>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Стоимость: </a:t>
            </a:r>
            <a:r>
              <a:rPr kumimoji="0" lang="ru-RU"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rPr>
              <a:t>55 000 руб.</a:t>
            </a:r>
            <a:r>
              <a:rPr kumimoji="0" lang="ru-RU" sz="1400" b="1" i="0" u="none" strike="noStrike" kern="1200" cap="none" spc="0" normalizeH="0" baseline="0" noProof="0" dirty="0">
                <a:ln>
                  <a:noFill/>
                </a:ln>
                <a:solidFill>
                  <a:srgbClr val="9F9F9F"/>
                </a:solidFill>
                <a:effectLst/>
                <a:uLnTx/>
                <a:uFillTx/>
                <a:latin typeface="Roboto Condensed" charset="0"/>
                <a:ea typeface="Roboto Condensed" charset="0"/>
                <a:cs typeface="Roboto Condensed" charset="0"/>
              </a:rPr>
              <a:t> </a:t>
            </a:r>
          </a:p>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Подписка на год: </a:t>
            </a:r>
            <a:r>
              <a:rPr kumimoji="0" lang="ru-RU"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rPr>
              <a:t>160 000 руб.</a:t>
            </a:r>
            <a:r>
              <a:rPr kumimoji="0" lang="ru-RU" sz="1400" b="1" i="0" u="none" strike="noStrike" kern="1200" cap="none" spc="0" normalizeH="0" baseline="0" noProof="0" dirty="0">
                <a:ln>
                  <a:noFill/>
                </a:ln>
                <a:solidFill>
                  <a:srgbClr val="9F9F9F"/>
                </a:solidFill>
                <a:effectLst/>
                <a:uLnTx/>
                <a:uFillTx/>
                <a:latin typeface="Roboto Condensed" charset="0"/>
                <a:ea typeface="Roboto Condensed" charset="0"/>
                <a:cs typeface="Roboto Condensed" charset="0"/>
              </a:rPr>
              <a:t> </a:t>
            </a:r>
            <a:endParaRPr kumimoji="0" lang="ru-RU"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endParaRPr>
          </a:p>
        </p:txBody>
      </p:sp>
      <p:pic>
        <p:nvPicPr>
          <p:cNvPr id="13" name="Рисунок 12">
            <a:extLst>
              <a:ext uri="{FF2B5EF4-FFF2-40B4-BE49-F238E27FC236}">
                <a16:creationId xmlns:a16="http://schemas.microsoft.com/office/drawing/2014/main" id="{AAB49A3F-06A6-4FCE-92F0-425FA01075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0257" y="3898057"/>
            <a:ext cx="518618" cy="487671"/>
          </a:xfrm>
          <a:prstGeom prst="rect">
            <a:avLst/>
          </a:prstGeom>
        </p:spPr>
      </p:pic>
      <p:sp>
        <p:nvSpPr>
          <p:cNvPr id="11" name="Прямоугольник 10"/>
          <p:cNvSpPr/>
          <p:nvPr/>
        </p:nvSpPr>
        <p:spPr>
          <a:xfrm>
            <a:off x="4419334" y="1222155"/>
            <a:ext cx="4466840" cy="3701013"/>
          </a:xfrm>
          <a:prstGeom prst="rect">
            <a:avLst/>
          </a:prstGeom>
        </p:spPr>
        <p:txBody>
          <a:bodyPr wrap="square">
            <a:spAutoFit/>
          </a:bodyPr>
          <a:lstStyle/>
          <a:p>
            <a:pPr marL="0" marR="0" lvl="0" indent="0" algn="just" defTabSz="609475" rtl="0" eaLnBrk="1" fontAlgn="auto" latinLnBrk="0" hangingPunct="1">
              <a:lnSpc>
                <a:spcPct val="100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События и тренды в индустрии online-торговли</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Важнейшие события, способные оказать влияние на online-торговлю России: развитие </a:t>
            </a:r>
            <a:r>
              <a:rPr kumimoji="0" lang="ru-RU" sz="700" b="0"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вендинга</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и сетей постаматов, новые проекты online-ритейлеров, новости российских и зарубежных компаний</a:t>
            </a:r>
          </a:p>
          <a:p>
            <a:pPr marL="0" marR="0" lvl="0" indent="0" algn="just" defTabSz="609475" rtl="0" eaLnBrk="1" fontAlgn="auto" latinLnBrk="0" hangingPunct="1">
              <a:lnSpc>
                <a:spcPct val="100000"/>
              </a:lnSpc>
              <a:spcBef>
                <a:spcPts val="40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a:t>
            </a:r>
            <a:r>
              <a:rPr kumimoji="0" lang="ru-RU" sz="900" b="0" i="0" u="none" strike="noStrike" kern="1200" cap="none" spc="0" normalizeH="0" baseline="0" noProof="0" dirty="0" err="1">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аздел</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 INFOLine Russia TOP online food retail</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Динамика рынка и рейтинги крупнейших интернет-магазинов продуктов питания и продуктовых наборов, служб доставки продуктов питания России и маркетплейсов</a:t>
            </a:r>
            <a:r>
              <a:rPr kumimoji="0" lang="en-US"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p>
          <a:p>
            <a:pPr marL="0" marR="0" lvl="0" indent="0" algn="just" defTabSz="609475" rtl="0" eaLnBrk="1" fontAlgn="auto" latinLnBrk="0" hangingPunct="1">
              <a:lnSpc>
                <a:spcPct val="100000"/>
              </a:lnSpc>
              <a:spcBef>
                <a:spcPts val="40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II. </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Государственное регулирование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online</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-торговли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Важнейшие события, способные оказать влияние на online-торговлю России, новости в сфере регулирования online-торговли алкогольной продукцией, товарами повседневного спроса и лекарственными препаратами.</a:t>
            </a:r>
          </a:p>
          <a:p>
            <a:pPr marL="0" marR="0" lvl="0" indent="0" algn="just" defTabSz="609475" rtl="0" eaLnBrk="1" fontAlgn="auto" latinLnBrk="0" hangingPunct="1">
              <a:lnSpc>
                <a:spcPct val="100000"/>
              </a:lnSpc>
              <a:spcBef>
                <a:spcPts val="40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I</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II</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Кейсы о развитии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online</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-торговли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Проблемы и решения для торговых сетей на рынке E-</a:t>
            </a:r>
            <a:r>
              <a:rPr kumimoji="0" lang="ru-RU" sz="700" b="0"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grocery</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тренды и прогнозы. Кейсы – оперативная и аналитическая информация по актуальным вопросам.</a:t>
            </a:r>
          </a:p>
          <a:p>
            <a:pPr marL="0" marR="0" lvl="0" indent="0" algn="just" defTabSz="609475" rtl="0" eaLnBrk="1" fontAlgn="auto" latinLnBrk="0" hangingPunct="1">
              <a:lnSpc>
                <a:spcPct val="100000"/>
              </a:lnSpc>
              <a:spcBef>
                <a:spcPts val="40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V. Показатели и основные события интернет-магазинов TOP-20 сетей FMCG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Характеристики омниканальной стратегии и интернет-магазинов крупнейших сетей </a:t>
            </a:r>
            <a:r>
              <a:rPr kumimoji="0" lang="en-US"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a:t>
            </a:r>
          </a:p>
          <a:p>
            <a:pPr marL="0" marR="0" lvl="0" indent="0" algn="just" defTabSz="609475" rtl="0" eaLnBrk="1" fontAlgn="auto" latinLnBrk="0" hangingPunct="1">
              <a:lnSpc>
                <a:spcPct val="100000"/>
              </a:lnSpc>
              <a:spcBef>
                <a:spcPts val="40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V. Показатели и основные события служб доставки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Характеристики служб доставки: </a:t>
            </a:r>
            <a:r>
              <a:rPr kumimoji="0" lang="en-US"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iGooods</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оперативная информация о развитии: стратегия и планы развития, список партнеров, география, итоги и прогнозы и т.д.</a:t>
            </a:r>
          </a:p>
          <a:p>
            <a:pPr marL="0" marR="0" lvl="0" indent="0" algn="just" defTabSz="609475" rtl="0" eaLnBrk="1" fontAlgn="auto" latinLnBrk="0" hangingPunct="1">
              <a:lnSpc>
                <a:spcPct val="100000"/>
              </a:lnSpc>
              <a:spcBef>
                <a:spcPts val="40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V</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Крупнейшие маркетплейсы и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online</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-ритейлеры на рынке F</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MCG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Характеристики online-ритейлеров: Ozon, Wildberries, </a:t>
            </a:r>
            <a:r>
              <a:rPr kumimoji="0" lang="en-US"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AliExpress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Россия и</a:t>
            </a:r>
            <a:r>
              <a:rPr kumimoji="0" lang="en-US"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en-US" sz="700" b="0"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KazanExpress</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p>
          <a:p>
            <a:pPr marL="0" marR="0" lvl="0" indent="0" algn="just" defTabSz="609475" rtl="0" eaLnBrk="1" fontAlgn="auto" latinLnBrk="0" hangingPunct="1">
              <a:lnSpc>
                <a:spcPct val="100000"/>
              </a:lnSpc>
              <a:spcBef>
                <a:spcPts val="40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VII. Проекты компании Яндекс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Характеристика, события и планы развития проектов: "Яндекс.Маркет" (ранее "беру!"); "Яндекс.Еда"; "</a:t>
            </a:r>
            <a:r>
              <a:rPr kumimoji="0" lang="ru-RU" sz="700" b="0"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Яндекс.Лавка</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700" b="0"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Едадил</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p>
          <a:p>
            <a:pPr marL="0" marR="0" lvl="0" indent="0" algn="l" defTabSz="609475" rtl="0" eaLnBrk="1" fontAlgn="auto" latinLnBrk="0" hangingPunct="1">
              <a:lnSpc>
                <a:spcPct val="100000"/>
              </a:lnSpc>
              <a:spcBef>
                <a:spcPts val="40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VII</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Проекты "Сбера"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Характеристика, события и планы развития проектов: экосистема "</a:t>
            </a:r>
            <a:r>
              <a:rPr kumimoji="0" lang="ru-RU" sz="700" b="0"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Сбер</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"Сберлогистика", "СберМаркет", "</a:t>
            </a:r>
            <a:r>
              <a:rPr kumimoji="0" lang="ru-RU" sz="700" b="0"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СберМегаМаркет</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"Самокат".</a:t>
            </a:r>
          </a:p>
          <a:p>
            <a:pPr marL="0" marR="0" lvl="0" indent="0" algn="just" defTabSz="609475" rtl="0" eaLnBrk="1" fontAlgn="auto" latinLnBrk="0" hangingPunct="1">
              <a:lnSpc>
                <a:spcPct val="100000"/>
              </a:lnSpc>
              <a:spcBef>
                <a:spcPts val="400"/>
              </a:spcBef>
              <a:spcAft>
                <a:spcPts val="0"/>
              </a:spcAft>
              <a:buClrTx/>
              <a:buSzTx/>
              <a:buFontTx/>
              <a:buNone/>
              <a:tabLst/>
              <a:defRPr/>
            </a:pP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Раздел </a:t>
            </a:r>
            <a:r>
              <a:rPr kumimoji="0" lang="en-US"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IX</a:t>
            </a:r>
            <a:r>
              <a:rPr kumimoji="0" lang="ru-RU" sz="9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Крупнейшие интернет-магазины продуктовых наборов </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Характеристики интернет-магазинов: Grow Food, Performance Group, "</a:t>
            </a:r>
            <a:r>
              <a:rPr kumimoji="0" lang="ru-RU" sz="700" b="0" i="0" u="none" strike="noStrike" kern="1200" cap="none" spc="0" normalizeH="0" baseline="0" noProof="0" dirty="0" err="1">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ШефМаркет</a:t>
            </a:r>
            <a:r>
              <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Elementaree, "Кухня на районе". </a:t>
            </a:r>
          </a:p>
          <a:p>
            <a:pPr marL="0" marR="0" lvl="0" indent="0" algn="just" defTabSz="457118" rtl="0" eaLnBrk="1" fontAlgn="auto" latinLnBrk="0" hangingPunct="1">
              <a:lnSpc>
                <a:spcPct val="100000"/>
              </a:lnSpc>
              <a:spcBef>
                <a:spcPts val="0"/>
              </a:spcBef>
              <a:spcAft>
                <a:spcPts val="0"/>
              </a:spcAft>
              <a:buClrTx/>
              <a:buSzTx/>
              <a:buFontTx/>
              <a:buNone/>
              <a:tabLst/>
              <a:defRPr/>
            </a:pPr>
            <a:endParaRPr kumimoji="0" lang="ru-RU" sz="700" b="0" i="0" u="none" strike="noStrike" kern="1200" cap="none" spc="0" normalizeH="0" baseline="0" noProof="0" dirty="0">
              <a:ln>
                <a:noFill/>
              </a:ln>
              <a:solidFill>
                <a:srgbClr val="1F497D"/>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just" defTabSz="457118" rtl="0" eaLnBrk="1" fontAlgn="auto" latinLnBrk="0" hangingPunct="1">
              <a:lnSpc>
                <a:spcPct val="100000"/>
              </a:lnSpc>
              <a:spcBef>
                <a:spcPts val="300"/>
              </a:spcBef>
              <a:spcAft>
                <a:spcPts val="0"/>
              </a:spcAft>
              <a:buClrTx/>
              <a:buSzTx/>
              <a:buFontTx/>
              <a:buNone/>
              <a:tabLst/>
              <a:defRPr/>
            </a:pPr>
            <a:endParaRPr kumimoji="0" lang="ru-RU" sz="7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43192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extBox 168"/>
          <p:cNvSpPr txBox="1"/>
          <p:nvPr/>
        </p:nvSpPr>
        <p:spPr>
          <a:xfrm>
            <a:off x="279339" y="526918"/>
            <a:ext cx="8403962" cy="234599"/>
          </a:xfrm>
          <a:prstGeom prst="rect">
            <a:avLst/>
          </a:prstGeom>
          <a:noFill/>
        </p:spPr>
        <p:txBody>
          <a:bodyPr wrap="square" lIns="49451" tIns="24725" rIns="49451" bIns="24725" rtlCol="0">
            <a:spAutoFit/>
          </a:bodyPr>
          <a:lstStyle/>
          <a:p>
            <a:pPr lvl="0">
              <a:defRPr/>
            </a:pP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БАЗА </a:t>
            </a:r>
            <a:r>
              <a:rPr lang="ru-RU" sz="1200" dirty="0">
                <a:solidFill>
                  <a:srgbClr val="E1001A"/>
                </a:solidFill>
                <a:latin typeface="Roboto Condensed"/>
                <a:cs typeface="Roboto Condensed"/>
              </a:rPr>
              <a:t>"ТОП-200 торговых сетей FMCG России. I полугодие 2025 года"</a:t>
            </a:r>
            <a:endPar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endParaRPr>
          </a:p>
        </p:txBody>
      </p:sp>
      <p:sp>
        <p:nvSpPr>
          <p:cNvPr id="30" name="Прямоугольник 29"/>
          <p:cNvSpPr/>
          <p:nvPr/>
        </p:nvSpPr>
        <p:spPr>
          <a:xfrm>
            <a:off x="531874" y="3418178"/>
            <a:ext cx="3103212" cy="1384995"/>
          </a:xfrm>
          <a:prstGeom prst="rect">
            <a:avLst/>
          </a:prstGeom>
        </p:spPr>
        <p:txBody>
          <a:bodyPr wrap="square">
            <a:spAutoFit/>
          </a:bodyPr>
          <a:lstStyle/>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Дата выхода: </a:t>
            </a:r>
            <a:r>
              <a:rPr lang="ru-RU" sz="1400" b="1" dirty="0">
                <a:solidFill>
                  <a:srgbClr val="4274B0"/>
                </a:solidFill>
                <a:latin typeface="Roboto Condensed" charset="0"/>
                <a:ea typeface="Roboto Condensed" charset="0"/>
                <a:cs typeface="Roboto Condensed" charset="0"/>
              </a:rPr>
              <a:t>Ноябрь</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 202</a:t>
            </a:r>
            <a:r>
              <a:rPr kumimoji="0" lang="ru-RU" sz="1400" b="1" i="0" u="none" strike="noStrike" kern="1200" cap="none" spc="0" normalizeH="0" baseline="0" dirty="0">
                <a:ln>
                  <a:noFill/>
                </a:ln>
                <a:solidFill>
                  <a:srgbClr val="4274B0"/>
                </a:solidFill>
                <a:effectLst/>
                <a:uLnTx/>
                <a:uFillTx/>
                <a:latin typeface="Roboto Condensed" charset="0"/>
                <a:ea typeface="Roboto Condensed" charset="0"/>
                <a:cs typeface="Roboto Condensed" charset="0"/>
              </a:rPr>
              <a:t>5</a:t>
            </a:r>
            <a:r>
              <a:rPr lang="ru-RU" sz="1400" b="1" noProof="0" dirty="0">
                <a:solidFill>
                  <a:srgbClr val="4274B0"/>
                </a:solidFill>
                <a:latin typeface="Roboto Condensed" charset="0"/>
                <a:ea typeface="Roboto Condensed" charset="0"/>
                <a:cs typeface="Roboto Condensed" charset="0"/>
              </a:rPr>
              <a:t> </a:t>
            </a:r>
          </a:p>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Язык отчета: </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Русский</a:t>
            </a:r>
            <a:endParaRPr kumimoji="0" lang="ru-RU" sz="1400" b="0"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endParaRPr>
          </a:p>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Формат предоставления: </a:t>
            </a:r>
          </a:p>
          <a:p>
            <a:pPr marL="0" marR="0" lvl="0" indent="0" algn="r" defTabSz="457118" rtl="0" eaLnBrk="1" fontAlgn="b"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486DAA"/>
                </a:solidFill>
                <a:effectLst/>
                <a:uLnTx/>
                <a:uFillTx/>
                <a:latin typeface="Roboto Condensed" charset="0"/>
                <a:ea typeface="Roboto Condensed" charset="0"/>
                <a:cs typeface="Roboto Condensed" charset="0"/>
              </a:rPr>
              <a:t>Презентация (40 слайдов)</a:t>
            </a:r>
          </a:p>
          <a:p>
            <a:pPr marL="0" marR="0" lvl="0" indent="0" algn="r" defTabSz="457118"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86DAA"/>
                </a:solidFill>
                <a:effectLst/>
                <a:uLnTx/>
                <a:uFillTx/>
                <a:latin typeface="Roboto Condensed" charset="0"/>
                <a:ea typeface="Roboto Condensed" charset="0"/>
                <a:cs typeface="Roboto Condensed" charset="0"/>
              </a:rPr>
              <a:t>MS Excel</a:t>
            </a:r>
            <a:r>
              <a:rPr kumimoji="0" lang="ru-RU" sz="1400" b="1" i="0" u="none" strike="noStrike" kern="1200" cap="none" spc="0" normalizeH="0" baseline="0" noProof="0" dirty="0">
                <a:ln>
                  <a:noFill/>
                </a:ln>
                <a:solidFill>
                  <a:srgbClr val="486DAA"/>
                </a:solidFill>
                <a:effectLst/>
                <a:uLnTx/>
                <a:uFillTx/>
                <a:latin typeface="Roboto Condensed" charset="0"/>
                <a:ea typeface="Roboto Condensed" charset="0"/>
                <a:cs typeface="Roboto Condensed" charset="0"/>
              </a:rPr>
              <a:t> (база ТОП-200 сетей)</a:t>
            </a:r>
            <a:endParaRPr kumimoji="0" lang="en-US" sz="1400" b="1" i="0" u="none" strike="noStrike" kern="1200" cap="none" spc="0" normalizeH="0" baseline="0" noProof="0" dirty="0">
              <a:ln>
                <a:noFill/>
              </a:ln>
              <a:solidFill>
                <a:srgbClr val="486DAA"/>
              </a:solidFill>
              <a:effectLst/>
              <a:uLnTx/>
              <a:uFillTx/>
              <a:latin typeface="Roboto Condensed" charset="0"/>
              <a:ea typeface="Roboto Condensed" charset="0"/>
              <a:cs typeface="Roboto Condensed" charset="0"/>
            </a:endParaRPr>
          </a:p>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Стоимость: </a:t>
            </a:r>
            <a:r>
              <a:rPr lang="ru-RU" sz="1400" b="1" dirty="0">
                <a:solidFill>
                  <a:srgbClr val="DA1F18"/>
                </a:solidFill>
                <a:latin typeface="Roboto Condensed" charset="0"/>
                <a:ea typeface="Roboto Condensed" charset="0"/>
                <a:cs typeface="Roboto Condensed" charset="0"/>
              </a:rPr>
              <a:t>8</a:t>
            </a:r>
            <a:r>
              <a:rPr kumimoji="0" lang="en-US"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rPr>
              <a:t>5</a:t>
            </a:r>
            <a:r>
              <a:rPr kumimoji="0" lang="ru-RU"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rPr>
              <a:t> 000 руб.</a:t>
            </a:r>
            <a:endParaRPr kumimoji="0" lang="ru-RU" sz="1400" b="1" i="0" u="none" strike="noStrike" kern="1200" cap="none" spc="0" normalizeH="0" baseline="0" noProof="0" dirty="0">
              <a:ln>
                <a:noFill/>
              </a:ln>
              <a:solidFill>
                <a:srgbClr val="9F9F9F"/>
              </a:solidFill>
              <a:effectLst/>
              <a:uLnTx/>
              <a:uFillTx/>
              <a:latin typeface="Roboto Condensed" charset="0"/>
              <a:ea typeface="Roboto Condensed" charset="0"/>
              <a:cs typeface="Roboto Condensed" charset="0"/>
            </a:endParaRPr>
          </a:p>
        </p:txBody>
      </p:sp>
      <p:sp>
        <p:nvSpPr>
          <p:cNvPr id="58" name="TextBox 57">
            <a:extLst>
              <a:ext uri="{FF2B5EF4-FFF2-40B4-BE49-F238E27FC236}">
                <a16:creationId xmlns:a16="http://schemas.microsoft.com/office/drawing/2014/main" id="{4DDE1728-2F29-30FA-567A-AA4743E2BFCC}"/>
              </a:ext>
            </a:extLst>
          </p:cNvPr>
          <p:cNvSpPr txBox="1"/>
          <p:nvPr/>
        </p:nvSpPr>
        <p:spPr>
          <a:xfrm>
            <a:off x="4429964" y="974746"/>
            <a:ext cx="4714036" cy="4124206"/>
          </a:xfrm>
          <a:prstGeom prst="rect">
            <a:avLst/>
          </a:prstGeom>
          <a:noFill/>
        </p:spPr>
        <p:txBody>
          <a:bodyPr wrap="square" rtlCol="0">
            <a:spAutoFit/>
          </a:bodyPr>
          <a:lstStyle/>
          <a:p>
            <a:pPr marR="0" lvl="0" algn="l" defTabSz="457118" rtl="0" eaLnBrk="1" fontAlgn="auto" latinLnBrk="0" hangingPunct="1">
              <a:spcBef>
                <a:spcPts val="0"/>
              </a:spcBef>
              <a:spcAft>
                <a:spcPts val="0"/>
              </a:spcAft>
              <a:buClrTx/>
              <a:buSzTx/>
              <a:tabLst/>
              <a:defRPr/>
            </a:pPr>
            <a:r>
              <a:rPr lang="ru-RU" sz="900" b="1" dirty="0">
                <a:solidFill>
                  <a:srgbClr val="FF0000"/>
                </a:solidFill>
                <a:latin typeface="Roboto Condensed" charset="0"/>
                <a:ea typeface="Roboto Condensed" charset="0"/>
                <a:cs typeface="Roboto Condensed" charset="0"/>
              </a:rPr>
              <a:t>Контактная информация: </a:t>
            </a:r>
            <a:endParaRPr lang="en-US" sz="900" b="1" dirty="0">
              <a:solidFill>
                <a:srgbClr val="FF0000"/>
              </a:solidFill>
              <a:latin typeface="Roboto Condensed" charset="0"/>
              <a:ea typeface="Roboto Condensed" charset="0"/>
              <a:cs typeface="Roboto Condensed" charset="0"/>
            </a:endParaRPr>
          </a:p>
          <a:p>
            <a:pPr marL="171446" marR="0" lvl="0" indent="-171446" algn="l" defTabSz="457118" rtl="0" eaLnBrk="1" fontAlgn="auto" latinLnBrk="0" hangingPunct="1">
              <a:spcBef>
                <a:spcPts val="0"/>
              </a:spcBef>
              <a:spcAft>
                <a:spcPts val="0"/>
              </a:spcAft>
              <a:buClrTx/>
              <a:buSzTx/>
              <a:buFont typeface="Wingdings" pitchFamily="2" charset="2"/>
              <a:buChar char="Ø"/>
              <a:tabLst/>
              <a:defRPr/>
            </a:pPr>
            <a:r>
              <a:rPr kumimoji="0" lang="ru-RU" sz="9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Компания</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9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Бренд</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9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Основное операционное юридическое лицо, Тип сети, Специализация</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9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Фактический адрес, Телефон, E-mail</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9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Сайт</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9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Социальные сети (ВК, </a:t>
            </a:r>
            <a:r>
              <a:rPr kumimoji="0" lang="en-US" sz="9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Telegram</a:t>
            </a:r>
            <a:r>
              <a:rPr kumimoji="0" lang="ru-RU" sz="9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p>
          <a:p>
            <a:pPr marR="0" lvl="0" algn="l" defTabSz="457118" rtl="0" eaLnBrk="1" fontAlgn="auto" latinLnBrk="0" hangingPunct="1">
              <a:spcBef>
                <a:spcPts val="0"/>
              </a:spcBef>
              <a:spcAft>
                <a:spcPts val="0"/>
              </a:spcAft>
              <a:buClrTx/>
              <a:buSzTx/>
              <a:tabLst/>
              <a:defRPr/>
            </a:pPr>
            <a:r>
              <a:rPr lang="ru-RU" sz="900" b="1" dirty="0">
                <a:solidFill>
                  <a:srgbClr val="FF0000"/>
                </a:solidFill>
                <a:latin typeface="Roboto Condensed" charset="0"/>
                <a:ea typeface="Roboto Condensed" charset="0"/>
                <a:cs typeface="Roboto Condensed" charset="0"/>
              </a:rPr>
              <a:t>Менеджмент компании: </a:t>
            </a:r>
            <a:endParaRPr lang="en-US" sz="900" b="1" dirty="0">
              <a:solidFill>
                <a:srgbClr val="FF0000"/>
              </a:solidFill>
              <a:latin typeface="Roboto Condensed" charset="0"/>
              <a:ea typeface="Roboto Condensed" charset="0"/>
              <a:cs typeface="Roboto Condensed" charset="0"/>
            </a:endParaRPr>
          </a:p>
          <a:p>
            <a:pPr marL="171446" marR="0" lvl="0" indent="-171446" algn="l" defTabSz="457118" rtl="0" eaLnBrk="1" fontAlgn="auto" latinLnBrk="0" hangingPunct="1">
              <a:spcBef>
                <a:spcPts val="0"/>
              </a:spcBef>
              <a:spcAft>
                <a:spcPts val="0"/>
              </a:spcAft>
              <a:buClrTx/>
              <a:buSzTx/>
              <a:buFont typeface="Wingdings" pitchFamily="2" charset="2"/>
              <a:buChar char="Ø"/>
              <a:tabLst/>
              <a:defRPr/>
            </a:pPr>
            <a:r>
              <a:rPr kumimoji="0" lang="ru-RU" sz="9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Генеральный директор, Директор по закупкам, Финансовый директор, IT-директор, директор по логистике, директор по маркетингу, директор по развитию, руководитель по электронной коммерции, Директор по франчайзингу</a:t>
            </a:r>
            <a:endParaRPr kumimoji="0" lang="en-US" sz="9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algn="just">
              <a:buClr>
                <a:schemeClr val="tx2">
                  <a:lumMod val="75000"/>
                </a:schemeClr>
              </a:buClr>
            </a:pPr>
            <a:r>
              <a:rPr lang="ru-RU" sz="900" b="1" dirty="0">
                <a:solidFill>
                  <a:srgbClr val="FF0000"/>
                </a:solidFill>
                <a:latin typeface="Roboto Condensed" charset="0"/>
                <a:ea typeface="Roboto Condensed" charset="0"/>
                <a:cs typeface="Roboto Condensed" charset="0"/>
              </a:rPr>
              <a:t>Операционные показатели компании:</a:t>
            </a:r>
          </a:p>
          <a:p>
            <a:pPr marL="171450" indent="-171450" algn="just">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Количество собственных торговых объектов по форматам</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гипермаркет, дискаунтер, супермаркет, магазин у дома</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a:t>
            </a:r>
            <a:endPar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endParaRPr>
          </a:p>
          <a:p>
            <a:pPr marL="171450" indent="-171450" algn="just">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Количество франчайзинговых торговых объектов</a:t>
            </a:r>
          </a:p>
          <a:p>
            <a:pPr marL="171450" indent="-171450" algn="just">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Региональная представленность собственных и франчайзинговых объектов</a:t>
            </a:r>
          </a:p>
          <a:p>
            <a:pPr marL="171450" indent="-171450" algn="just">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Торговая площадь собственных и франчайзинговых объектов, тыс. кв. м.</a:t>
            </a:r>
          </a:p>
          <a:p>
            <a:pPr algn="just">
              <a:buClr>
                <a:schemeClr val="tx2">
                  <a:lumMod val="75000"/>
                </a:schemeClr>
              </a:buClr>
            </a:pPr>
            <a:r>
              <a:rPr lang="ru-RU" sz="900" b="1"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Логистика: </a:t>
            </a:r>
          </a:p>
          <a:p>
            <a:pPr indent="177800" algn="just">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Количество, площадь, тип и регионы логистической инфраструктуры</a:t>
            </a:r>
          </a:p>
          <a:p>
            <a:pPr algn="just">
              <a:buClr>
                <a:schemeClr val="tx2">
                  <a:lumMod val="75000"/>
                </a:schemeClr>
              </a:buClr>
            </a:pPr>
            <a:r>
              <a:rPr lang="ru-RU" sz="900" b="1" dirty="0">
                <a:solidFill>
                  <a:srgbClr val="FF0000"/>
                </a:solidFill>
                <a:latin typeface="Roboto Condensed" charset="0"/>
                <a:ea typeface="Roboto Condensed" charset="0"/>
                <a:cs typeface="Roboto Condensed" charset="0"/>
              </a:rPr>
              <a:t>Развитие </a:t>
            </a:r>
            <a:r>
              <a:rPr lang="en-US" sz="900" b="1" dirty="0">
                <a:solidFill>
                  <a:srgbClr val="FF0000"/>
                </a:solidFill>
                <a:latin typeface="Roboto Condensed" charset="0"/>
                <a:ea typeface="Roboto Condensed" charset="0"/>
                <a:cs typeface="Roboto Condensed" charset="0"/>
              </a:rPr>
              <a:t>online-</a:t>
            </a:r>
            <a:r>
              <a:rPr lang="ru-RU" sz="900" b="1" dirty="0">
                <a:solidFill>
                  <a:srgbClr val="FF0000"/>
                </a:solidFill>
                <a:latin typeface="Roboto Condensed" charset="0"/>
                <a:ea typeface="Roboto Condensed" charset="0"/>
                <a:cs typeface="Roboto Condensed" charset="0"/>
              </a:rPr>
              <a:t>продаж (</a:t>
            </a:r>
            <a:r>
              <a:rPr lang="en-US" sz="900" b="1" dirty="0">
                <a:solidFill>
                  <a:srgbClr val="FF0000"/>
                </a:solidFill>
                <a:latin typeface="Roboto Condensed" charset="0"/>
                <a:ea typeface="Roboto Condensed" charset="0"/>
                <a:cs typeface="Roboto Condensed" charset="0"/>
              </a:rPr>
              <a:t>E-Grocery)</a:t>
            </a:r>
            <a:r>
              <a:rPr lang="ru-RU" sz="900" b="1" dirty="0">
                <a:solidFill>
                  <a:srgbClr val="FF0000"/>
                </a:solidFill>
                <a:latin typeface="Roboto Condensed" charset="0"/>
                <a:ea typeface="Roboto Condensed" charset="0"/>
                <a:cs typeface="Roboto Condensed" charset="0"/>
              </a:rPr>
              <a:t>:</a:t>
            </a:r>
            <a:endParaRPr lang="en-US" sz="900" b="1" dirty="0">
              <a:solidFill>
                <a:srgbClr val="FF0000"/>
              </a:solidFill>
              <a:latin typeface="Roboto Condensed" charset="0"/>
              <a:ea typeface="Roboto Condensed" charset="0"/>
              <a:cs typeface="Roboto Condensed" charset="0"/>
            </a:endParaRPr>
          </a:p>
          <a:p>
            <a:pPr marL="171450" indent="-171450" algn="just">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Интернет-магазин и услуга </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click&amp;collect</a:t>
            </a:r>
          </a:p>
          <a:p>
            <a:pPr marL="171450" indent="-171450" algn="just">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Мобильное приложение и возможность покупки товара через него</a:t>
            </a:r>
          </a:p>
          <a:p>
            <a:pPr marL="171450" indent="-171450" algn="just">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Наличие экспресс-доставки </a:t>
            </a:r>
            <a:endPar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endParaRPr>
          </a:p>
          <a:p>
            <a:pPr marL="171450" indent="-171450" algn="just">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Количество </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dark store</a:t>
            </a:r>
          </a:p>
          <a:p>
            <a:pPr marL="171450" indent="-171450" algn="just">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Сотрудничество со службами доставки (Купер</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Яндекс</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Еда/Деливери</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a:t>
            </a:r>
          </a:p>
          <a:p>
            <a:pPr marL="171450" indent="-171450" algn="just">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Представленность на маркетплейсах (</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Ozon, Wildberries, </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Яндекс Маркет</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a:t>
            </a:r>
            <a:endPar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endParaRPr>
          </a:p>
          <a:p>
            <a:pPr marL="171450" indent="-171450" algn="just">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Финансовые показатели online (выручка млрд руб. без НДС за 2024 г. и </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I </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пол. 2025, доля online-продаж в выручке)</a:t>
            </a:r>
          </a:p>
          <a:p>
            <a:pPr>
              <a:buClr>
                <a:schemeClr val="tx2">
                  <a:lumMod val="75000"/>
                </a:schemeClr>
              </a:buClr>
            </a:pPr>
            <a:r>
              <a:rPr lang="ru-RU" sz="900" b="1" dirty="0">
                <a:solidFill>
                  <a:srgbClr val="FF0000"/>
                </a:solidFill>
                <a:latin typeface="Roboto Condensed" charset="0"/>
                <a:ea typeface="Roboto Condensed" charset="0"/>
                <a:cs typeface="Roboto Condensed" charset="0"/>
              </a:rPr>
              <a:t>Финансовые показатели: </a:t>
            </a:r>
          </a:p>
          <a:p>
            <a:pPr marL="171450" indent="-171450">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Выручка за 2023-2024 гг. и </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I </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пол. 2024-</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I </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пол. 2025, млрд руб. без НДС </a:t>
            </a:r>
          </a:p>
          <a:p>
            <a:pPr indent="177800" algn="just">
              <a:lnSpc>
                <a:spcPct val="80000"/>
              </a:lnSpc>
              <a:buClr>
                <a:srgbClr val="4274B0"/>
              </a:buClr>
              <a:buFont typeface="Wingdings" panose="05000000000000000000" pitchFamily="2" charset="2"/>
              <a:buChar char="Ø"/>
            </a:pP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Плотность продаж (выручка с кв.м) за 2023-2024 гг. и </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I </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пол. 2024-</a:t>
            </a:r>
            <a:r>
              <a:rPr lang="en-US"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I </a:t>
            </a:r>
            <a:r>
              <a:rPr lang="ru-RU" sz="9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пол. 2025, тыс. руб. без НДС </a:t>
            </a: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endParaRPr kumimoji="0" lang="ru-RU" sz="10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graphicFrame>
        <p:nvGraphicFramePr>
          <p:cNvPr id="60" name="Схема 59">
            <a:extLst>
              <a:ext uri="{FF2B5EF4-FFF2-40B4-BE49-F238E27FC236}">
                <a16:creationId xmlns:a16="http://schemas.microsoft.com/office/drawing/2014/main" id="{A9C66D08-4CA5-4A24-5F6B-151CDEE03FAB}"/>
              </a:ext>
            </a:extLst>
          </p:cNvPr>
          <p:cNvGraphicFramePr>
            <a:graphicFrameLocks noChangeAspect="1"/>
          </p:cNvGraphicFramePr>
          <p:nvPr/>
        </p:nvGraphicFramePr>
        <p:xfrm>
          <a:off x="4500656" y="703137"/>
          <a:ext cx="4292823" cy="355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Рисунок 13">
            <a:extLst>
              <a:ext uri="{FF2B5EF4-FFF2-40B4-BE49-F238E27FC236}">
                <a16:creationId xmlns:a16="http://schemas.microsoft.com/office/drawing/2014/main" id="{AAB49A3F-06A6-4FCE-92F0-425FA01075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6193" y="3816710"/>
            <a:ext cx="487671" cy="487671"/>
          </a:xfrm>
          <a:prstGeom prst="rect">
            <a:avLst/>
          </a:prstGeom>
        </p:spPr>
      </p:pic>
      <p:pic>
        <p:nvPicPr>
          <p:cNvPr id="15" name="Рисунок 14">
            <a:extLst>
              <a:ext uri="{FF2B5EF4-FFF2-40B4-BE49-F238E27FC236}">
                <a16:creationId xmlns:a16="http://schemas.microsoft.com/office/drawing/2014/main" id="{2597FEA0-F391-4EA7-9692-F07D0DB091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6192" y="4308729"/>
            <a:ext cx="487671" cy="487671"/>
          </a:xfrm>
          <a:prstGeom prst="rect">
            <a:avLst/>
          </a:prstGeom>
        </p:spPr>
      </p:pic>
      <p:pic>
        <p:nvPicPr>
          <p:cNvPr id="3" name="Рисунок 2">
            <a:extLst>
              <a:ext uri="{FF2B5EF4-FFF2-40B4-BE49-F238E27FC236}">
                <a16:creationId xmlns:a16="http://schemas.microsoft.com/office/drawing/2014/main" id="{86837B18-D3A7-43B6-9CF1-E8001FCBD330}"/>
              </a:ext>
            </a:extLst>
          </p:cNvPr>
          <p:cNvPicPr>
            <a:picLocks noChangeAspect="1"/>
          </p:cNvPicPr>
          <p:nvPr/>
        </p:nvPicPr>
        <p:blipFill>
          <a:blip r:embed="rId10"/>
          <a:stretch>
            <a:fillRect/>
          </a:stretch>
        </p:blipFill>
        <p:spPr>
          <a:xfrm>
            <a:off x="638861" y="1039450"/>
            <a:ext cx="2889237" cy="2241452"/>
          </a:xfrm>
          <a:prstGeom prst="rect">
            <a:avLst/>
          </a:prstGeom>
        </p:spPr>
      </p:pic>
      <p:sp>
        <p:nvSpPr>
          <p:cNvPr id="11" name="Полилиния 4">
            <a:extLst>
              <a:ext uri="{FF2B5EF4-FFF2-40B4-BE49-F238E27FC236}">
                <a16:creationId xmlns:a16="http://schemas.microsoft.com/office/drawing/2014/main" id="{1394CD30-C948-4B67-B2C0-9A17FFFDABC0}"/>
              </a:ext>
            </a:extLst>
          </p:cNvPr>
          <p:cNvSpPr/>
          <p:nvPr/>
        </p:nvSpPr>
        <p:spPr>
          <a:xfrm>
            <a:off x="2182932" y="-21946"/>
            <a:ext cx="541085" cy="464632"/>
          </a:xfrm>
          <a:custGeom>
            <a:avLst/>
            <a:gdLst>
              <a:gd name="connsiteX0" fmla="*/ 0 w 2165350"/>
              <a:gd name="connsiteY0" fmla="*/ 0 h 361950"/>
              <a:gd name="connsiteX1" fmla="*/ 0 w 2165350"/>
              <a:gd name="connsiteY1" fmla="*/ 292100 h 361950"/>
              <a:gd name="connsiteX2" fmla="*/ 1073150 w 2165350"/>
              <a:gd name="connsiteY2" fmla="*/ 361950 h 361950"/>
              <a:gd name="connsiteX3" fmla="*/ 2165350 w 2165350"/>
              <a:gd name="connsiteY3" fmla="*/ 292100 h 361950"/>
              <a:gd name="connsiteX4" fmla="*/ 2159000 w 2165350"/>
              <a:gd name="connsiteY4" fmla="*/ 6350 h 361950"/>
              <a:gd name="connsiteX5" fmla="*/ 0 w 2165350"/>
              <a:gd name="connsiteY5"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5350" h="361950">
                <a:moveTo>
                  <a:pt x="0" y="0"/>
                </a:moveTo>
                <a:lnTo>
                  <a:pt x="0" y="292100"/>
                </a:lnTo>
                <a:lnTo>
                  <a:pt x="1073150" y="361950"/>
                </a:lnTo>
                <a:lnTo>
                  <a:pt x="2165350" y="292100"/>
                </a:lnTo>
                <a:lnTo>
                  <a:pt x="2159000" y="6350"/>
                </a:lnTo>
                <a:lnTo>
                  <a:pt x="0" y="0"/>
                </a:lnTo>
                <a:close/>
              </a:path>
            </a:pathLst>
          </a:cu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106" rtl="0" eaLnBrk="1" fontAlgn="auto" latinLnBrk="0" hangingPunct="1">
              <a:lnSpc>
                <a:spcPts val="1000"/>
              </a:lnSpc>
              <a:spcBef>
                <a:spcPts val="0"/>
              </a:spcBef>
              <a:spcAft>
                <a:spcPts val="0"/>
              </a:spcAft>
              <a:buClrTx/>
              <a:buSzTx/>
              <a:buFontTx/>
              <a:buNone/>
              <a:tabLst/>
              <a:defRPr/>
            </a:pPr>
            <a:r>
              <a:rPr kumimoji="0" lang="ru-RU" sz="135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ХИТ</a:t>
            </a:r>
          </a:p>
        </p:txBody>
      </p:sp>
    </p:spTree>
    <p:extLst>
      <p:ext uri="{BB962C8B-B14F-4D97-AF65-F5344CB8AC3E}">
        <p14:creationId xmlns:p14="http://schemas.microsoft.com/office/powerpoint/2010/main" val="1735700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4" descr="Исследование &quot;INFOLine Retail Russia ТOP-100 2024 года&quot; (готовится к выходу)">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4702" y="1552301"/>
            <a:ext cx="1198897" cy="928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Ежеквартальный обзор &quot;Рейтинг INFOLine E-grocery Russia TOP №1 2024 год&quo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3874" y="1166386"/>
            <a:ext cx="970410" cy="14359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Тематические новости: &quot;Пищевая промышленность и рынок продуктов питания РФ&quot;">
            <a:hlinkClick r:id="rId7"/>
          </p:cNvPr>
          <p:cNvPicPr>
            <a:picLocks noChangeAspect="1" noChangeArrowheads="1"/>
          </p:cNvPicPr>
          <p:nvPr/>
        </p:nvPicPr>
        <p:blipFill>
          <a:blip r:embed="rId8"/>
          <a:srcRect/>
          <a:stretch>
            <a:fillRect/>
          </a:stretch>
        </p:blipFill>
        <p:spPr bwMode="auto">
          <a:xfrm>
            <a:off x="-2747093" y="1343270"/>
            <a:ext cx="941617" cy="1332389"/>
          </a:xfrm>
          <a:prstGeom prst="rect">
            <a:avLst/>
          </a:prstGeom>
          <a:noFill/>
        </p:spPr>
      </p:pic>
      <p:sp>
        <p:nvSpPr>
          <p:cNvPr id="15" name="TextBox 14"/>
          <p:cNvSpPr txBox="1"/>
          <p:nvPr/>
        </p:nvSpPr>
        <p:spPr>
          <a:xfrm>
            <a:off x="358775" y="621455"/>
            <a:ext cx="8434705" cy="234599"/>
          </a:xfrm>
          <a:prstGeom prst="rect">
            <a:avLst/>
          </a:prstGeom>
          <a:noFill/>
        </p:spPr>
        <p:txBody>
          <a:bodyPr wrap="square" lIns="49451" tIns="24725" rIns="49451" bIns="24725" rtlCol="0">
            <a:spAutoFit/>
          </a:bodyPr>
          <a:lstStyle/>
          <a:p>
            <a:pPr marL="0" marR="0" lvl="0" indent="0" algn="l" defTabSz="457118"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КОМПЛЕКС ИНФОРМАЦИОННЫХ ПРОДУКТОВ </a:t>
            </a:r>
            <a:r>
              <a:rPr kumimoji="0" lang="en-US" sz="1200" b="0" i="0" u="none" strike="noStrike" kern="1200" cap="none" spc="0" normalizeH="0" baseline="0" noProof="0" dirty="0">
                <a:ln>
                  <a:noFill/>
                </a:ln>
                <a:solidFill>
                  <a:srgbClr val="E1001A"/>
                </a:solidFill>
                <a:effectLst/>
                <a:uLnTx/>
                <a:uFillTx/>
                <a:latin typeface="Roboto Condensed"/>
                <a:ea typeface="+mn-ea"/>
                <a:cs typeface="Roboto Condensed"/>
              </a:rPr>
              <a:t>INFOLINE:</a:t>
            </a: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 "РОЗНИЧНАЯ ТОРГОВЛЯ </a:t>
            </a:r>
            <a:r>
              <a:rPr kumimoji="0" lang="en-US" sz="1200" b="0" i="0" u="none" strike="noStrike" kern="1200" cap="none" spc="0" normalizeH="0" baseline="0" noProof="0" dirty="0">
                <a:ln>
                  <a:noFill/>
                </a:ln>
                <a:solidFill>
                  <a:srgbClr val="E1001A"/>
                </a:solidFill>
                <a:effectLst/>
                <a:uLnTx/>
                <a:uFillTx/>
                <a:latin typeface="Roboto Condensed"/>
                <a:ea typeface="+mn-ea"/>
                <a:cs typeface="Roboto Condensed"/>
              </a:rPr>
              <a:t>FMCG</a:t>
            </a: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 РОССИИ" </a:t>
            </a:r>
            <a:endParaRPr kumimoji="0" lang="ru-RU" sz="1200" b="0" i="0" u="none" strike="noStrike" kern="1200" cap="none" spc="0" normalizeH="0" baseline="0" noProof="0" dirty="0">
              <a:ln>
                <a:noFill/>
              </a:ln>
              <a:solidFill>
                <a:srgbClr val="F79646"/>
              </a:solidFill>
              <a:effectLst/>
              <a:uLnTx/>
              <a:uFillTx/>
              <a:latin typeface="Roboto Condensed"/>
              <a:ea typeface="+mn-ea"/>
              <a:cs typeface="Roboto Condensed"/>
            </a:endParaRPr>
          </a:p>
        </p:txBody>
      </p:sp>
      <p:graphicFrame>
        <p:nvGraphicFramePr>
          <p:cNvPr id="16" name="Схема 15"/>
          <p:cNvGraphicFramePr/>
          <p:nvPr/>
        </p:nvGraphicFramePr>
        <p:xfrm>
          <a:off x="37133" y="2515643"/>
          <a:ext cx="5764897" cy="192042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36" name="Picture 12" descr="Тематические новости: &quot;Розничная торговля продуктами питания и торговые сети FMCG РФ&quot;">
            <a:hlinkClick r:id="rId7"/>
          </p:cNvPr>
          <p:cNvPicPr>
            <a:picLocks noChangeAspect="1" noChangeArrowheads="1"/>
          </p:cNvPicPr>
          <p:nvPr/>
        </p:nvPicPr>
        <p:blipFill>
          <a:blip r:embed="rId14"/>
          <a:srcRect/>
          <a:stretch>
            <a:fillRect/>
          </a:stretch>
        </p:blipFill>
        <p:spPr bwMode="auto">
          <a:xfrm>
            <a:off x="-2428579" y="1773908"/>
            <a:ext cx="941556" cy="1332302"/>
          </a:xfrm>
          <a:prstGeom prst="rect">
            <a:avLst/>
          </a:prstGeom>
          <a:noFill/>
        </p:spPr>
      </p:pic>
      <p:sp>
        <p:nvSpPr>
          <p:cNvPr id="6" name="Прямоугольник 5"/>
          <p:cNvSpPr/>
          <p:nvPr/>
        </p:nvSpPr>
        <p:spPr>
          <a:xfrm>
            <a:off x="-2754905" y="3264550"/>
            <a:ext cx="1039067" cy="307777"/>
          </a:xfrm>
          <a:prstGeom prst="rect">
            <a:avLst/>
          </a:prstGeom>
        </p:spPr>
        <p:txBody>
          <a:bodyPr wrap="none">
            <a:spAutoFit/>
          </a:bodyPr>
          <a:lstStyle/>
          <a:p>
            <a:pPr marL="0" marR="0" lvl="0" indent="0" algn="l" defTabSz="457106"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rPr>
              <a:t>ежедневно</a:t>
            </a:r>
            <a:endParaRPr kumimoji="0" lang="ru-RU"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Прямоугольник 19"/>
          <p:cNvSpPr/>
          <p:nvPr/>
        </p:nvSpPr>
        <p:spPr>
          <a:xfrm>
            <a:off x="122595" y="3915696"/>
            <a:ext cx="1136850" cy="307777"/>
          </a:xfrm>
          <a:prstGeom prst="rect">
            <a:avLst/>
          </a:prstGeom>
        </p:spPr>
        <p:txBody>
          <a:bodyPr wrap="none">
            <a:spAutoFit/>
          </a:bodyPr>
          <a:lstStyle/>
          <a:p>
            <a:pPr marL="0" marR="0" lvl="0" indent="0" algn="ctr" defTabSz="457106"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rPr>
              <a:t>ежемесячно</a:t>
            </a:r>
            <a:endParaRPr kumimoji="0" lang="ru-RU"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Прямоугольник 20"/>
          <p:cNvSpPr/>
          <p:nvPr/>
        </p:nvSpPr>
        <p:spPr>
          <a:xfrm>
            <a:off x="1358770" y="3915696"/>
            <a:ext cx="1369286" cy="307777"/>
          </a:xfrm>
          <a:prstGeom prst="rect">
            <a:avLst/>
          </a:prstGeom>
        </p:spPr>
        <p:txBody>
          <a:bodyPr wrap="none">
            <a:spAutoFit/>
          </a:bodyPr>
          <a:lstStyle/>
          <a:p>
            <a:pPr marL="0" marR="0" lvl="0" indent="0" algn="l" defTabSz="457106"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rPr>
              <a:t>ежеквартально</a:t>
            </a:r>
            <a:endParaRPr kumimoji="0" lang="ru-RU"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Прямоугольник 24">
            <a:extLst>
              <a:ext uri="{FF2B5EF4-FFF2-40B4-BE49-F238E27FC236}">
                <a16:creationId xmlns:a16="http://schemas.microsoft.com/office/drawing/2014/main" id="{0E735B03-C786-4170-A5A9-BBA38BCAF376}"/>
              </a:ext>
            </a:extLst>
          </p:cNvPr>
          <p:cNvSpPr/>
          <p:nvPr/>
        </p:nvSpPr>
        <p:spPr>
          <a:xfrm>
            <a:off x="354922" y="3110662"/>
            <a:ext cx="138548" cy="307777"/>
          </a:xfrm>
          <a:prstGeom prst="rect">
            <a:avLst/>
          </a:prstGeom>
        </p:spPr>
        <p:txBody>
          <a:bodyPr wrap="square">
            <a:spAutoFit/>
          </a:bodyPr>
          <a:lstStyle/>
          <a:p>
            <a:pPr marL="0" marR="0" lvl="0" indent="0" algn="l" defTabSz="457106" rtl="0" eaLnBrk="1" fontAlgn="auto" latinLnBrk="0" hangingPunct="1">
              <a:lnSpc>
                <a:spcPct val="100000"/>
              </a:lnSpc>
              <a:spcBef>
                <a:spcPts val="0"/>
              </a:spcBef>
              <a:spcAft>
                <a:spcPts val="0"/>
              </a:spcAft>
              <a:buClrTx/>
              <a:buSzTx/>
              <a:buFontTx/>
              <a:buNone/>
              <a:tabLst/>
              <a:defRPr/>
            </a:pPr>
            <a:endParaRPr kumimoji="0" lang="ru-RU"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4" descr="Ежемесячный обзор &quot;Состояние потребительского рынка РФ и Рейтинг торговых сетей FMCG РФ: Итоги 2023-2024 годов&quot;">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5140" y="1325194"/>
            <a:ext cx="1028947" cy="15226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Отраслевой обзор &quot;Розничная торговля Food и потребительский рынок РФ. №1 2024 год&quot;">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86122" y="1747153"/>
            <a:ext cx="1321652" cy="1023506"/>
          </a:xfrm>
          <a:prstGeom prst="rect">
            <a:avLst/>
          </a:prstGeom>
          <a:noFill/>
          <a:extLst>
            <a:ext uri="{909E8E84-426E-40DD-AFC4-6F175D3DCCD1}">
              <a14:hiddenFill xmlns:a14="http://schemas.microsoft.com/office/drawing/2010/main">
                <a:solidFill>
                  <a:srgbClr val="FFFFFF"/>
                </a:solidFill>
              </a14:hiddenFill>
            </a:ext>
          </a:extLst>
        </p:spPr>
      </p:pic>
      <p:sp>
        <p:nvSpPr>
          <p:cNvPr id="23" name="Прямоугольник 22">
            <a:extLst>
              <a:ext uri="{FF2B5EF4-FFF2-40B4-BE49-F238E27FC236}">
                <a16:creationId xmlns:a16="http://schemas.microsoft.com/office/drawing/2014/main" id="{31DFB47C-9837-45F9-913A-5183AED7F404}"/>
              </a:ext>
            </a:extLst>
          </p:cNvPr>
          <p:cNvSpPr/>
          <p:nvPr/>
        </p:nvSpPr>
        <p:spPr>
          <a:xfrm>
            <a:off x="3541570" y="3915696"/>
            <a:ext cx="921580" cy="307777"/>
          </a:xfrm>
          <a:prstGeom prst="rect">
            <a:avLst/>
          </a:prstGeom>
        </p:spPr>
        <p:txBody>
          <a:bodyPr wrap="square">
            <a:spAutoFit/>
          </a:bodyPr>
          <a:lstStyle/>
          <a:p>
            <a:pPr marL="0" marR="0" lvl="0" indent="0" algn="ctr" defTabSz="457106"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rPr>
              <a:t>раз в год</a:t>
            </a:r>
          </a:p>
        </p:txBody>
      </p:sp>
      <p:sp>
        <p:nvSpPr>
          <p:cNvPr id="26" name="TextBox 25">
            <a:extLst>
              <a:ext uri="{FF2B5EF4-FFF2-40B4-BE49-F238E27FC236}">
                <a16:creationId xmlns:a16="http://schemas.microsoft.com/office/drawing/2014/main" id="{1E0CF97D-0BFE-44B9-BD8D-347077B2232F}"/>
              </a:ext>
            </a:extLst>
          </p:cNvPr>
          <p:cNvSpPr txBox="1"/>
          <p:nvPr/>
        </p:nvSpPr>
        <p:spPr>
          <a:xfrm>
            <a:off x="5060314" y="2772029"/>
            <a:ext cx="4193233" cy="230832"/>
          </a:xfrm>
          <a:prstGeom prst="rect">
            <a:avLst/>
          </a:prstGeom>
          <a:noFill/>
        </p:spPr>
        <p:txBody>
          <a:bodyPr wrap="square">
            <a:spAutoFit/>
          </a:bodyP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900" b="1" i="0" u="sng" strike="noStrike" kern="1200" cap="none" spc="0" normalizeH="0" baseline="0" noProof="0" dirty="0">
                <a:ln>
                  <a:noFill/>
                </a:ln>
                <a:solidFill>
                  <a:prstClr val="black"/>
                </a:solidFill>
                <a:effectLst/>
                <a:uLnTx/>
                <a:uFillTx/>
                <a:latin typeface="Roboto Condensed" pitchFamily="2" charset="0"/>
                <a:ea typeface="Roboto Condensed" pitchFamily="2" charset="0"/>
                <a:cs typeface="Roboto Condensed" pitchFamily="2" charset="0"/>
                <a:hlinkClick r:id="rId19"/>
              </a:rPr>
              <a:t>База "ТОП-200 торговых сетей FMCG России. </a:t>
            </a:r>
            <a:r>
              <a:rPr kumimoji="0" lang="en-US" sz="900" b="1" i="0" u="sng" strike="noStrike" kern="1200" cap="none" spc="0" normalizeH="0" baseline="0" noProof="0" dirty="0">
                <a:ln>
                  <a:noFill/>
                </a:ln>
                <a:solidFill>
                  <a:prstClr val="black"/>
                </a:solidFill>
                <a:effectLst/>
                <a:uLnTx/>
                <a:uFillTx/>
                <a:latin typeface="Roboto Condensed" pitchFamily="2" charset="0"/>
                <a:ea typeface="Roboto Condensed" pitchFamily="2" charset="0"/>
                <a:cs typeface="Roboto Condensed" pitchFamily="2" charset="0"/>
                <a:hlinkClick r:id="rId19"/>
              </a:rPr>
              <a:t>I </a:t>
            </a:r>
            <a:r>
              <a:rPr kumimoji="0" lang="ru-RU" sz="900" b="1" i="0" u="sng" strike="noStrike" kern="1200" cap="none" spc="0" normalizeH="0" baseline="0" noProof="0" dirty="0">
                <a:ln>
                  <a:noFill/>
                </a:ln>
                <a:solidFill>
                  <a:prstClr val="black"/>
                </a:solidFill>
                <a:effectLst/>
                <a:uLnTx/>
                <a:uFillTx/>
                <a:latin typeface="Roboto Condensed" pitchFamily="2" charset="0"/>
                <a:ea typeface="Roboto Condensed" pitchFamily="2" charset="0"/>
                <a:cs typeface="Roboto Condensed" pitchFamily="2" charset="0"/>
                <a:hlinkClick r:id="rId19"/>
              </a:rPr>
              <a:t>полугодие 2025"</a:t>
            </a:r>
            <a:endParaRPr kumimoji="0" lang="ru-RU" sz="900" b="0" i="0" u="none" strike="noStrike" kern="1200" cap="none" spc="0" normalizeH="0" baseline="0" noProof="0" dirty="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26072153-5F53-42F8-BBE7-7BE1E499FC06}"/>
              </a:ext>
            </a:extLst>
          </p:cNvPr>
          <p:cNvSpPr txBox="1"/>
          <p:nvPr/>
        </p:nvSpPr>
        <p:spPr>
          <a:xfrm>
            <a:off x="6371187" y="2614601"/>
            <a:ext cx="2062694" cy="200055"/>
          </a:xfrm>
          <a:prstGeom prst="rect">
            <a:avLst/>
          </a:prstGeom>
          <a:noFill/>
        </p:spPr>
        <p:txBody>
          <a:bodyPr wrap="square" rtlCol="0">
            <a:spAutoFit/>
          </a:bodyPr>
          <a:lstStyle/>
          <a:p>
            <a:pPr marL="0" marR="0" lvl="0" indent="0" algn="ctr" defTabSz="457106"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Excel-</a:t>
            </a:r>
            <a:r>
              <a:rPr kumimoji="0" lang="ru-RU" sz="700" b="1"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база и аналитическая презентация </a:t>
            </a:r>
          </a:p>
        </p:txBody>
      </p:sp>
      <p:sp>
        <p:nvSpPr>
          <p:cNvPr id="32" name="TextBox 31">
            <a:extLst>
              <a:ext uri="{FF2B5EF4-FFF2-40B4-BE49-F238E27FC236}">
                <a16:creationId xmlns:a16="http://schemas.microsoft.com/office/drawing/2014/main" id="{4A694650-DFC9-4232-863C-3B23F22DAA14}"/>
              </a:ext>
            </a:extLst>
          </p:cNvPr>
          <p:cNvSpPr txBox="1"/>
          <p:nvPr/>
        </p:nvSpPr>
        <p:spPr>
          <a:xfrm>
            <a:off x="5664828" y="2969260"/>
            <a:ext cx="3442039" cy="1277273"/>
          </a:xfrm>
          <a:prstGeom prst="rect">
            <a:avLst/>
          </a:prstGeom>
          <a:noFill/>
        </p:spPr>
        <p:txBody>
          <a:bodyPr wrap="square" rtlCol="0">
            <a:spAutoFit/>
          </a:bodyPr>
          <a:lstStyle/>
          <a:p>
            <a:pPr marL="0" marR="0" lvl="0" indent="0" algn="ctr" defTabSz="457106" rtl="0" eaLnBrk="1" fontAlgn="auto" latinLnBrk="0" hangingPunct="1">
              <a:lnSpc>
                <a:spcPct val="100000"/>
              </a:lnSpc>
              <a:spcBef>
                <a:spcPts val="0"/>
              </a:spcBef>
              <a:spcAft>
                <a:spcPts val="0"/>
              </a:spcAft>
              <a:buClrTx/>
              <a:buSzTx/>
              <a:buFontTx/>
              <a:buNone/>
              <a:tabLst/>
              <a:defRPr/>
            </a:pPr>
            <a:r>
              <a:rPr kumimoji="0" lang="ru-RU" sz="7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Включает в себя результаты многолетней отраслевой работы </a:t>
            </a:r>
            <a:r>
              <a:rPr kumimoji="0" lang="en-US" sz="7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INFOLine</a:t>
            </a:r>
            <a:r>
              <a:rPr kumimoji="0" lang="ru-RU" sz="7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p>
          <a:p>
            <a:pPr marL="171450" marR="0" lvl="0" indent="-171450" algn="l" defTabSz="45710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ru-RU" sz="7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Динамика показателей отрасли розничной торговли FMCG: структура рынка по каналам продаж и ключевым игрокам отрасли, прирост площадей крупнейших сетей;</a:t>
            </a:r>
          </a:p>
          <a:p>
            <a:pPr marL="171450" marR="0" lvl="0" indent="-171450" algn="l" defTabSz="457106"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ru-RU" sz="700" b="0" i="0" u="none" strike="noStrike" kern="1200" cap="none" spc="0" normalizeH="0" baseline="0" noProof="0" dirty="0">
                <a:ln>
                  <a:noFill/>
                </a:ln>
                <a:solidFill>
                  <a:prstClr val="black"/>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Рейтинги ритейлеров сегмента FMCG по выручке, количеству торговых объектов, объему торговой площади, в разрезе форматов торговли;</a:t>
            </a:r>
          </a:p>
          <a:p>
            <a:pPr marL="171450" marR="0" lvl="0" indent="-171450" algn="l" defTabSz="457118"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ru-RU"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Операционные и финансовые показатели, контакты, менеджмент, регионы, логистика</a:t>
            </a:r>
            <a:r>
              <a:rPr lang="en-US"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по </a:t>
            </a:r>
            <a:r>
              <a:rPr lang="en-US"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200 </a:t>
            </a:r>
            <a:r>
              <a:rPr lang="ru-RU"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крупнейшим торговым сетям </a:t>
            </a:r>
            <a:r>
              <a:rPr lang="en-US"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FMCG</a:t>
            </a:r>
            <a:r>
              <a:rPr lang="ru-RU"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a:t>
            </a:r>
          </a:p>
          <a:p>
            <a:pPr marL="171450" marR="0" lvl="0" indent="-171450" algn="l" defTabSz="457118"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ru-RU"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Развитие </a:t>
            </a:r>
            <a:r>
              <a:rPr lang="en-US"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E</a:t>
            </a:r>
            <a:r>
              <a:rPr lang="ru-RU"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a:t>
            </a:r>
            <a:r>
              <a:rPr lang="en-US"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grocery</a:t>
            </a:r>
            <a:r>
              <a:rPr lang="ru-RU"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по </a:t>
            </a:r>
            <a:r>
              <a:rPr lang="en-US"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200 </a:t>
            </a:r>
            <a:r>
              <a:rPr lang="ru-RU" sz="700"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крупнейшим торговым сетям (интернет-магазин, мобильное приложение, работа с сервисами доставки, представленность на маркетплейсах)</a:t>
            </a:r>
          </a:p>
        </p:txBody>
      </p:sp>
      <p:pic>
        <p:nvPicPr>
          <p:cNvPr id="22" name="Picture 12" descr="Исследование &quot;Розничная торговля Food и потребительский рынок РФ 2024 года&quot;">
            <a:hlinkClick r:id="rId20"/>
            <a:extLst>
              <a:ext uri="{FF2B5EF4-FFF2-40B4-BE49-F238E27FC236}">
                <a16:creationId xmlns:a16="http://schemas.microsoft.com/office/drawing/2014/main" id="{E7BEC6E9-C882-47BC-9C62-BD3D406FABE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824504" y="1553339"/>
            <a:ext cx="1239495" cy="962304"/>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a:extLst>
              <a:ext uri="{FF2B5EF4-FFF2-40B4-BE49-F238E27FC236}">
                <a16:creationId xmlns:a16="http://schemas.microsoft.com/office/drawing/2014/main" id="{7088B0F2-FC72-4957-8EFA-07BF943A931E}"/>
              </a:ext>
            </a:extLst>
          </p:cNvPr>
          <p:cNvPicPr>
            <a:picLocks noChangeAspect="1"/>
          </p:cNvPicPr>
          <p:nvPr/>
        </p:nvPicPr>
        <p:blipFill>
          <a:blip r:embed="rId22"/>
          <a:stretch>
            <a:fillRect/>
          </a:stretch>
        </p:blipFill>
        <p:spPr>
          <a:xfrm>
            <a:off x="5902708" y="913053"/>
            <a:ext cx="2508444" cy="1946035"/>
          </a:xfrm>
          <a:prstGeom prst="rect">
            <a:avLst/>
          </a:prstGeom>
        </p:spPr>
      </p:pic>
    </p:spTree>
    <p:extLst>
      <p:ext uri="{BB962C8B-B14F-4D97-AF65-F5344CB8AC3E}">
        <p14:creationId xmlns:p14="http://schemas.microsoft.com/office/powerpoint/2010/main" val="6024498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244690" y="4378329"/>
            <a:ext cx="2001630" cy="292388"/>
          </a:xfrm>
          <a:prstGeom prst="rect">
            <a:avLst/>
          </a:prstGeom>
        </p:spPr>
        <p:txBody>
          <a:bodyPr wrap="square">
            <a:spAutoFit/>
          </a:bodyPr>
          <a:lstStyle/>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300" b="0" i="0" u="none" strike="noStrike" kern="1200" cap="none" spc="0" normalizeH="0" baseline="0" noProof="0" dirty="0">
                <a:ln>
                  <a:noFill/>
                </a:ln>
                <a:solidFill>
                  <a:srgbClr val="FF0000"/>
                </a:solidFill>
                <a:effectLst/>
                <a:uLnTx/>
                <a:uFillTx/>
                <a:latin typeface="Roboto Condensed" charset="0"/>
                <a:ea typeface="Roboto Condensed" charset="0"/>
                <a:cs typeface="Roboto Condensed" charset="0"/>
              </a:rPr>
              <a:t>Формат предоставления: </a:t>
            </a:r>
          </a:p>
        </p:txBody>
      </p:sp>
      <p:sp>
        <p:nvSpPr>
          <p:cNvPr id="2" name="Прямоугольник 1"/>
          <p:cNvSpPr/>
          <p:nvPr/>
        </p:nvSpPr>
        <p:spPr>
          <a:xfrm>
            <a:off x="4610457" y="1483110"/>
            <a:ext cx="4150956" cy="2631490"/>
          </a:xfrm>
          <a:prstGeom prst="rect">
            <a:avLst/>
          </a:prstGeom>
        </p:spPr>
        <p:txBody>
          <a:bodyPr wrap="square">
            <a:spAutoFit/>
          </a:bodyPr>
          <a:lstStyle/>
          <a:p>
            <a:pPr marL="171446" marR="0" lvl="0" indent="-171446" algn="l" defTabSz="457118" rtl="0" eaLnBrk="1" fontAlgn="auto" latinLnBrk="0" hangingPunct="1">
              <a:lnSpc>
                <a:spcPct val="100000"/>
              </a:lnSpc>
              <a:spcBef>
                <a:spcPct val="0"/>
              </a:spcBef>
              <a:spcAft>
                <a:spcPts val="0"/>
              </a:spcAft>
              <a:buClrTx/>
              <a:buSzTx/>
              <a:buFont typeface="Wingdings" pitchFamily="2" charset="2"/>
              <a:buChar char="Ø"/>
              <a:tabLst/>
              <a:defRPr/>
            </a:pPr>
            <a:r>
              <a:rPr kumimoji="0" lang="ru-RU" sz="15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Индивидуальные аналитические презентации</a:t>
            </a:r>
            <a:endParaRPr kumimoji="0" lang="en-US" sz="15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171446" marR="0" lvl="0" indent="-171446" algn="l" defTabSz="457118" rtl="0" eaLnBrk="1" fontAlgn="auto" latinLnBrk="0" hangingPunct="1">
              <a:lnSpc>
                <a:spcPct val="100000"/>
              </a:lnSpc>
              <a:spcBef>
                <a:spcPct val="0"/>
              </a:spcBef>
              <a:spcAft>
                <a:spcPts val="0"/>
              </a:spcAft>
              <a:buClrTx/>
              <a:buSzTx/>
              <a:buFont typeface="Wingdings" pitchFamily="2" charset="2"/>
              <a:buChar char="Ø"/>
              <a:tabLst/>
              <a:defRPr/>
            </a:pPr>
            <a:r>
              <a:rPr kumimoji="0" lang="ru-RU" sz="15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Исследования и Базы по регионам</a:t>
            </a:r>
          </a:p>
          <a:p>
            <a:pPr marL="171446" marR="0" lvl="0" indent="-171446" algn="l" defTabSz="457118" rtl="0" eaLnBrk="1" fontAlgn="auto" latinLnBrk="0" hangingPunct="1">
              <a:lnSpc>
                <a:spcPct val="100000"/>
              </a:lnSpc>
              <a:spcBef>
                <a:spcPct val="0"/>
              </a:spcBef>
              <a:spcAft>
                <a:spcPts val="0"/>
              </a:spcAft>
              <a:buClrTx/>
              <a:buSzTx/>
              <a:buFont typeface="Wingdings" pitchFamily="2" charset="2"/>
              <a:buChar char="Ø"/>
              <a:tabLst/>
              <a:defRPr/>
            </a:pPr>
            <a:r>
              <a:rPr kumimoji="0" lang="ru-RU" sz="15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Конкурентный анализ торговых сетей</a:t>
            </a:r>
          </a:p>
          <a:p>
            <a:pPr marL="171446" marR="0" lvl="0" indent="-171446" algn="l" defTabSz="457118" rtl="0" eaLnBrk="1" fontAlgn="auto" latinLnBrk="0" hangingPunct="1">
              <a:lnSpc>
                <a:spcPct val="100000"/>
              </a:lnSpc>
              <a:spcBef>
                <a:spcPct val="0"/>
              </a:spcBef>
              <a:spcAft>
                <a:spcPts val="0"/>
              </a:spcAft>
              <a:buClrTx/>
              <a:buSzTx/>
              <a:buFont typeface="Wingdings" pitchFamily="2" charset="2"/>
              <a:buChar char="Ø"/>
              <a:tabLst/>
              <a:defRPr/>
            </a:pPr>
            <a:r>
              <a:rPr kumimoji="0" lang="ru-RU" sz="15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Анализ рынка и торговых сетей в разрезе форматов торговли и специализаций</a:t>
            </a:r>
          </a:p>
          <a:p>
            <a:pPr marL="171446" marR="0" lvl="0" indent="-171446" algn="l" defTabSz="457118" rtl="0" eaLnBrk="1" fontAlgn="auto" latinLnBrk="0" hangingPunct="1">
              <a:lnSpc>
                <a:spcPct val="100000"/>
              </a:lnSpc>
              <a:spcBef>
                <a:spcPct val="0"/>
              </a:spcBef>
              <a:spcAft>
                <a:spcPts val="0"/>
              </a:spcAft>
              <a:buClrTx/>
              <a:buSzTx/>
              <a:buFont typeface="Wingdings" pitchFamily="2" charset="2"/>
              <a:buChar char="Ø"/>
              <a:tabLst/>
              <a:defRPr/>
            </a:pPr>
            <a:r>
              <a:rPr kumimoji="0" lang="ru-RU" sz="15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Анализ отраслевых трендов, розничных концепций и поведения потребителей</a:t>
            </a:r>
          </a:p>
          <a:p>
            <a:pPr marL="171446" marR="0" lvl="0" indent="-171446" algn="l" defTabSz="457118" rtl="0" eaLnBrk="1" fontAlgn="auto" latinLnBrk="0" hangingPunct="1">
              <a:lnSpc>
                <a:spcPct val="100000"/>
              </a:lnSpc>
              <a:spcBef>
                <a:spcPct val="0"/>
              </a:spcBef>
              <a:spcAft>
                <a:spcPts val="0"/>
              </a:spcAft>
              <a:buClrTx/>
              <a:buSzTx/>
              <a:buFont typeface="Wingdings" pitchFamily="2" charset="2"/>
              <a:buChar char="Ø"/>
              <a:tabLst/>
              <a:defRPr/>
            </a:pPr>
            <a:r>
              <a:rPr kumimoji="0" lang="ru-RU" sz="15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Разработка прогнозов развития сетей, форматов и розничной торговли</a:t>
            </a:r>
            <a:endParaRPr kumimoji="0" lang="en-US" sz="15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171446" marR="0" lvl="0" indent="-171446" algn="l" defTabSz="457118" rtl="0" eaLnBrk="1" fontAlgn="auto" latinLnBrk="0" hangingPunct="1">
              <a:lnSpc>
                <a:spcPct val="100000"/>
              </a:lnSpc>
              <a:spcBef>
                <a:spcPct val="0"/>
              </a:spcBef>
              <a:spcAft>
                <a:spcPts val="0"/>
              </a:spcAft>
              <a:buClrTx/>
              <a:buSzTx/>
              <a:buFont typeface="Wingdings" pitchFamily="2" charset="2"/>
              <a:buChar char="Ø"/>
              <a:tabLst/>
              <a:defRPr/>
            </a:pPr>
            <a:r>
              <a:rPr kumimoji="0" lang="ru-RU" sz="15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Операционные показатели компаний по регионам и форматам</a:t>
            </a:r>
          </a:p>
        </p:txBody>
      </p:sp>
      <p:sp>
        <p:nvSpPr>
          <p:cNvPr id="17" name="Прямоугольник 16"/>
          <p:cNvSpPr/>
          <p:nvPr/>
        </p:nvSpPr>
        <p:spPr>
          <a:xfrm>
            <a:off x="361403" y="755407"/>
            <a:ext cx="8422121" cy="646331"/>
          </a:xfrm>
          <a:prstGeom prst="rect">
            <a:avLst/>
          </a:prstGeom>
        </p:spPr>
        <p:txBody>
          <a:bodyPr wrap="square">
            <a:spAutoFit/>
          </a:bodyPr>
          <a:lstStyle/>
          <a:p>
            <a:pPr marL="0" marR="0" lvl="0" indent="0" algn="ctr" defTabSz="457118" rtl="0" eaLnBrk="1" fontAlgn="auto" latinLnBrk="0" hangingPunct="1">
              <a:lnSpc>
                <a:spcPct val="100000"/>
              </a:lnSpc>
              <a:spcBef>
                <a:spcPct val="0"/>
              </a:spcBef>
              <a:spcAft>
                <a:spcPts val="0"/>
              </a:spcAft>
              <a:buClrTx/>
              <a:buSzTx/>
              <a:buFontTx/>
              <a:buNone/>
              <a:tabLst/>
              <a:defRPr/>
            </a:pPr>
            <a:r>
              <a:rPr kumimoji="0" lang="ru-RU" sz="12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Специалисты </a:t>
            </a:r>
            <a:r>
              <a:rPr kumimoji="0" lang="ru-RU" sz="1200" b="1"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INFOLine</a:t>
            </a:r>
            <a:r>
              <a:rPr kumimoji="0" lang="ru-RU" sz="12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регулярно проводят </a:t>
            </a:r>
            <a:r>
              <a:rPr kumimoji="0" lang="ru-RU" sz="1200" b="1"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Исследования по заказам клиентов</a:t>
            </a:r>
            <a:r>
              <a:rPr kumimoji="0" lang="ru-RU" sz="12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endParaRPr kumimoji="0" lang="en-US" sz="12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ctr" defTabSz="457118" rtl="0" eaLnBrk="1" fontAlgn="auto" latinLnBrk="0" hangingPunct="1">
              <a:lnSpc>
                <a:spcPct val="100000"/>
              </a:lnSpc>
              <a:spcBef>
                <a:spcPct val="0"/>
              </a:spcBef>
              <a:spcAft>
                <a:spcPts val="0"/>
              </a:spcAft>
              <a:buClrTx/>
              <a:buSzTx/>
              <a:buFontTx/>
              <a:buNone/>
              <a:tabLst/>
              <a:defRPr/>
            </a:pPr>
            <a:r>
              <a:rPr kumimoji="0" lang="ru-RU" sz="12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Источники информации, методы анализа, формат предоставления и визуализации данных и другие параметры заказных аналитических работ согласуются с заказчиками в индивидуальном режиме.</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855" y="1354325"/>
            <a:ext cx="1655224" cy="931063"/>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542" y="2336548"/>
            <a:ext cx="1656538" cy="931803"/>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774" y="3327275"/>
            <a:ext cx="1656541" cy="931804"/>
          </a:xfrm>
          <a:prstGeom prst="rect">
            <a:avLst/>
          </a:prstGeom>
        </p:spPr>
      </p:pic>
      <p:sp>
        <p:nvSpPr>
          <p:cNvPr id="16" name="TextBox 15"/>
          <p:cNvSpPr txBox="1"/>
          <p:nvPr/>
        </p:nvSpPr>
        <p:spPr>
          <a:xfrm>
            <a:off x="358774" y="621455"/>
            <a:ext cx="8434705" cy="234599"/>
          </a:xfrm>
          <a:prstGeom prst="rect">
            <a:avLst/>
          </a:prstGeom>
          <a:noFill/>
        </p:spPr>
        <p:txBody>
          <a:bodyPr wrap="square" lIns="49451" tIns="24725" rIns="49451" bIns="24725" rtlCol="0">
            <a:spAutoFit/>
          </a:bodyPr>
          <a:lstStyle/>
          <a:p>
            <a:pPr marL="0" marR="0" lvl="0" indent="0" algn="l" defTabSz="457118"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ЗАКАЗНЫЕ ИССЛЕДОВАНИЯ</a:t>
            </a:r>
          </a:p>
        </p:txBody>
      </p:sp>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3853" y="1320805"/>
            <a:ext cx="994769" cy="1407600"/>
          </a:xfrm>
          <a:prstGeom prst="rect">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9100" y="1327250"/>
            <a:ext cx="994732" cy="1407549"/>
          </a:xfrm>
          <a:prstGeom prst="rect">
            <a:avLst/>
          </a:prstGeom>
        </p:spPr>
      </p:pic>
      <p:pic>
        <p:nvPicPr>
          <p:cNvPr id="9" name="Рисунок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1366" y="2825391"/>
            <a:ext cx="994768" cy="1407600"/>
          </a:xfrm>
          <a:prstGeom prst="rect">
            <a:avLst/>
          </a:prstGeom>
        </p:spPr>
      </p:pic>
      <p:pic>
        <p:nvPicPr>
          <p:cNvPr id="10" name="Рисунок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67262" y="2822972"/>
            <a:ext cx="994768" cy="1407600"/>
          </a:xfrm>
          <a:prstGeom prst="rect">
            <a:avLst/>
          </a:prstGeom>
        </p:spPr>
      </p:pic>
      <p:sp>
        <p:nvSpPr>
          <p:cNvPr id="18" name="Скругленный прямоугольник 17">
            <a:hlinkClick r:id="rId10"/>
          </p:cNvPr>
          <p:cNvSpPr/>
          <p:nvPr/>
        </p:nvSpPr>
        <p:spPr>
          <a:xfrm>
            <a:off x="4293938" y="4147722"/>
            <a:ext cx="4743835" cy="537012"/>
          </a:xfrm>
          <a:prstGeom prst="roundRect">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ЗАПОЛНИТЬ АНКЕТУ НА ЗАКАЗНОЕ ИССЛЕДОВАНИЕ</a:t>
            </a:r>
          </a:p>
        </p:txBody>
      </p:sp>
      <p:pic>
        <p:nvPicPr>
          <p:cNvPr id="19" name="Рисунок 18">
            <a:extLst>
              <a:ext uri="{FF2B5EF4-FFF2-40B4-BE49-F238E27FC236}">
                <a16:creationId xmlns:a16="http://schemas.microsoft.com/office/drawing/2014/main" id="{795AD0FD-ABCE-4DE7-A011-A97A320EA85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4655" y="4264325"/>
            <a:ext cx="487671" cy="487671"/>
          </a:xfrm>
          <a:prstGeom prst="rect">
            <a:avLst/>
          </a:prstGeom>
        </p:spPr>
      </p:pic>
      <p:pic>
        <p:nvPicPr>
          <p:cNvPr id="20" name="Рисунок 19">
            <a:extLst>
              <a:ext uri="{FF2B5EF4-FFF2-40B4-BE49-F238E27FC236}">
                <a16:creationId xmlns:a16="http://schemas.microsoft.com/office/drawing/2014/main" id="{AAB49A3F-06A6-4FCE-92F0-425FA01075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16019" y="4261277"/>
            <a:ext cx="487671" cy="487671"/>
          </a:xfrm>
          <a:prstGeom prst="rect">
            <a:avLst/>
          </a:prstGeom>
        </p:spPr>
      </p:pic>
      <p:pic>
        <p:nvPicPr>
          <p:cNvPr id="21" name="Рисунок 20">
            <a:extLst>
              <a:ext uri="{FF2B5EF4-FFF2-40B4-BE49-F238E27FC236}">
                <a16:creationId xmlns:a16="http://schemas.microsoft.com/office/drawing/2014/main" id="{F5F64D80-0573-40D0-85A2-292DDC1B41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67383" y="4261276"/>
            <a:ext cx="487671" cy="487671"/>
          </a:xfrm>
          <a:prstGeom prst="rect">
            <a:avLst/>
          </a:prstGeom>
        </p:spPr>
      </p:pic>
      <p:pic>
        <p:nvPicPr>
          <p:cNvPr id="22" name="Рисунок 21">
            <a:extLst>
              <a:ext uri="{FF2B5EF4-FFF2-40B4-BE49-F238E27FC236}">
                <a16:creationId xmlns:a16="http://schemas.microsoft.com/office/drawing/2014/main" id="{2597FEA0-F391-4EA7-9692-F07D0DB0915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22666" y="4261276"/>
            <a:ext cx="487671" cy="487671"/>
          </a:xfrm>
          <a:prstGeom prst="rect">
            <a:avLst/>
          </a:prstGeom>
        </p:spPr>
      </p:pic>
    </p:spTree>
    <p:extLst>
      <p:ext uri="{BB962C8B-B14F-4D97-AF65-F5344CB8AC3E}">
        <p14:creationId xmlns:p14="http://schemas.microsoft.com/office/powerpoint/2010/main" val="36055259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72010" y="850956"/>
            <a:ext cx="8421469" cy="830997"/>
          </a:xfrm>
          <a:prstGeom prst="rect">
            <a:avLst/>
          </a:prstGeom>
        </p:spPr>
        <p:txBody>
          <a:bodyPr wrap="square">
            <a:spAutoFit/>
          </a:bodyP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Услуга "</a:t>
            </a:r>
            <a:r>
              <a:rPr kumimoji="0" lang="ru-RU" sz="1200" b="1"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Тематические новости</a:t>
            </a:r>
            <a:r>
              <a:rPr kumimoji="0" lang="ru-RU" sz="12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 это оперативная и периодическая информация об интересующей Вас отрасли экономики РФ (всего более 80 тематик), подготовленная путем мониторинга деятельности российских и зарубежных компаний, пресс-клиппинга СМИ (тысяч деловых и отраслевых изданий), информационных агентств, федеральных министерств и региональных органов власти.</a:t>
            </a:r>
          </a:p>
        </p:txBody>
      </p:sp>
      <p:pic>
        <p:nvPicPr>
          <p:cNvPr id="5" name="Picture 8" descr="http://ndflprof.ru/fav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910" y="2353205"/>
            <a:ext cx="684000" cy="684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77031" y="3928180"/>
            <a:ext cx="8416448" cy="738664"/>
          </a:xfrm>
          <a:prstGeom prst="rect">
            <a:avLst/>
          </a:prstGeom>
        </p:spPr>
        <p:txBody>
          <a:bodyPr wrap="square">
            <a:spAutoFit/>
          </a:bodyP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105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Регулярная работа с услугой </a:t>
            </a:r>
            <a:r>
              <a:rPr kumimoji="0" lang="ru-RU" sz="1050" b="1"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"Тематические новости"</a:t>
            </a:r>
            <a:r>
              <a:rPr kumimoji="0" lang="ru-RU" sz="105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позволяет решать стратегические и оперативные, маркетинговые и производственные задачи, такие как оценка текущей ситуации на рынке, анализ деятельности конкурентов, прогнозирование развития возможных кризисных ситуаций, выявление тенденций. Решение данных задач наиболее актуально при планировании компанией эффективной работы по закреплению позиции в отрасли, а также при выходе на новые рынки.</a:t>
            </a:r>
          </a:p>
        </p:txBody>
      </p:sp>
      <p:sp>
        <p:nvSpPr>
          <p:cNvPr id="7" name="TextBox 6"/>
          <p:cNvSpPr txBox="1"/>
          <p:nvPr/>
        </p:nvSpPr>
        <p:spPr>
          <a:xfrm>
            <a:off x="369410" y="1571095"/>
            <a:ext cx="2520000" cy="600164"/>
          </a:xfrm>
          <a:prstGeom prst="rect">
            <a:avLst/>
          </a:prstGeom>
          <a:noFill/>
        </p:spPr>
        <p:txBody>
          <a:bodyPr wrap="square" rtlCol="0">
            <a:spAutoFit/>
          </a:bodyPr>
          <a:lstStyle>
            <a:defPPr>
              <a:defRPr lang="en-US"/>
            </a:defPPr>
            <a:lvl1pPr algn="ctr">
              <a:defRPr sz="1600" b="1">
                <a:solidFill>
                  <a:srgbClr val="002060"/>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defRPr>
            </a:lvl1pP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Уникальное программное обеспечение и техническая база для работы с любыми информационными потоками</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31" y="2197195"/>
            <a:ext cx="2651434" cy="99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60363" y="3257509"/>
            <a:ext cx="2825157" cy="415498"/>
          </a:xfrm>
          <a:prstGeom prst="rect">
            <a:avLst/>
          </a:prstGeom>
          <a:noFill/>
        </p:spPr>
        <p:txBody>
          <a:bodyPr wrap="square" rtlCol="0">
            <a:spAutoFit/>
          </a:bodyPr>
          <a:lstStyle>
            <a:defPPr>
              <a:defRPr lang="en-US"/>
            </a:defPPr>
            <a:lvl1pPr algn="ctr">
              <a:defRPr sz="1600" b="1">
                <a:solidFill>
                  <a:srgbClr val="002060"/>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defRPr>
            </a:lvl1pP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105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База полнотекстовых материалов </a:t>
            </a:r>
          </a:p>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105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Более 4 000 000 (с 2002 г.)</a:t>
            </a:r>
          </a:p>
        </p:txBody>
      </p:sp>
      <p:sp>
        <p:nvSpPr>
          <p:cNvPr id="10" name="Прямоугольник 9"/>
          <p:cNvSpPr/>
          <p:nvPr/>
        </p:nvSpPr>
        <p:spPr>
          <a:xfrm>
            <a:off x="3309277" y="1731115"/>
            <a:ext cx="2520000" cy="261610"/>
          </a:xfrm>
          <a:prstGeom prst="rect">
            <a:avLst/>
          </a:prstGeom>
        </p:spPr>
        <p:txBody>
          <a:bodyPr wrap="square">
            <a:spAutoFit/>
          </a:bodyP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Высокопрофессиональный коллектив</a:t>
            </a:r>
          </a:p>
        </p:txBody>
      </p:sp>
      <p:sp>
        <p:nvSpPr>
          <p:cNvPr id="11" name="TextBox 10"/>
          <p:cNvSpPr txBox="1"/>
          <p:nvPr/>
        </p:nvSpPr>
        <p:spPr>
          <a:xfrm>
            <a:off x="3245602" y="3257509"/>
            <a:ext cx="2712879" cy="415498"/>
          </a:xfrm>
          <a:prstGeom prst="rect">
            <a:avLst/>
          </a:prstGeom>
          <a:noFill/>
        </p:spPr>
        <p:txBody>
          <a:bodyPr wrap="square" rtlCol="0">
            <a:spAutoFit/>
          </a:bodyPr>
          <a:lstStyle>
            <a:defPPr>
              <a:defRPr lang="en-US"/>
            </a:defPPr>
            <a:lvl1pPr algn="ctr">
              <a:defRPr sz="1600" b="1">
                <a:solidFill>
                  <a:srgbClr val="002060"/>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defRPr>
            </a:lvl1pP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105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Штат более 70 постоянных сотрудников</a:t>
            </a:r>
          </a:p>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105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Отдел мониторинга 15 человек</a:t>
            </a:r>
          </a:p>
        </p:txBody>
      </p:sp>
      <p:pic>
        <p:nvPicPr>
          <p:cNvPr id="12" name="Picture 8" descr="http://ndflprof.ru/fav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150" y="2115017"/>
            <a:ext cx="684000" cy="684000"/>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6238437" y="1571095"/>
            <a:ext cx="2520000" cy="430887"/>
          </a:xfrm>
          <a:prstGeom prst="rect">
            <a:avLst/>
          </a:prstGeom>
        </p:spPr>
        <p:txBody>
          <a:bodyPr wrap="square">
            <a:spAutoFit/>
          </a:bodyP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Разработка собственных уникальных алгоритмов обработки информации</a:t>
            </a:r>
          </a:p>
        </p:txBody>
      </p:sp>
      <p:pic>
        <p:nvPicPr>
          <p:cNvPr id="14" name="Picture 9" descr="\\Server-file\ReadyProducts\ПРОЕКТНЫЕ ЗАДАЧИ\Презентации докладов с меропритияй\36-360934_symbol-for-flux-алгоритм-пнг.png"/>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7044971" y="2034319"/>
            <a:ext cx="1121440" cy="102768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373813" y="3257509"/>
            <a:ext cx="2469398" cy="577081"/>
          </a:xfrm>
          <a:prstGeom prst="rect">
            <a:avLst/>
          </a:prstGeom>
          <a:noFill/>
        </p:spPr>
        <p:txBody>
          <a:bodyPr wrap="square" rtlCol="0">
            <a:spAutoFit/>
          </a:bodyPr>
          <a:lstStyle>
            <a:defPPr>
              <a:defRPr lang="en-US"/>
            </a:defPPr>
            <a:lvl1pPr algn="ctr">
              <a:defRPr sz="1600" b="1">
                <a:solidFill>
                  <a:srgbClr val="002060"/>
                </a:solidFill>
                <a:effectLst>
                  <a:outerShdw blurRad="38100" dist="38100" dir="2700000" algn="tl">
                    <a:srgbClr val="000000">
                      <a:alpha val="43137"/>
                    </a:srgbClr>
                  </a:outerShdw>
                </a:effectLst>
                <a:latin typeface="Roboto Condensed" panose="02000000000000000000" pitchFamily="2" charset="0"/>
                <a:ea typeface="Roboto Condensed" panose="02000000000000000000" pitchFamily="2" charset="0"/>
                <a:cs typeface="Roboto Condensed" panose="02000000000000000000" pitchFamily="2" charset="0"/>
              </a:defRPr>
            </a:lvl1pP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105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Отраслевой классификатор новостей</a:t>
            </a:r>
          </a:p>
          <a:p>
            <a:pPr marL="0" marR="0" lvl="0" indent="0" algn="ctr" defTabSz="457118"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CRM </a:t>
            </a:r>
            <a:r>
              <a:rPr kumimoji="0" lang="ru-RU" sz="105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Roboto Condensed" panose="02000000000000000000" pitchFamily="2" charset="0"/>
                <a:ea typeface="Roboto Condensed" panose="02000000000000000000" pitchFamily="2" charset="0"/>
                <a:cs typeface="Roboto Condensed" panose="02000000000000000000" pitchFamily="2" charset="0"/>
              </a:rPr>
              <a:t>с постоянно обновляемой контактной информацией</a:t>
            </a:r>
          </a:p>
        </p:txBody>
      </p:sp>
      <p:pic>
        <p:nvPicPr>
          <p:cNvPr id="16" name="Picture 8" descr="http://ndflprof.ru/fav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850" y="2115017"/>
            <a:ext cx="684000" cy="684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58774" y="621455"/>
            <a:ext cx="8434705" cy="234599"/>
          </a:xfrm>
          <a:prstGeom prst="rect">
            <a:avLst/>
          </a:prstGeom>
          <a:noFill/>
        </p:spPr>
        <p:txBody>
          <a:bodyPr wrap="square" lIns="49451" tIns="24725" rIns="49451" bIns="24725" rtlCol="0">
            <a:spAutoFit/>
          </a:bodyPr>
          <a:lstStyle/>
          <a:p>
            <a:pPr marL="0" marR="0" lvl="0" indent="0" algn="l" defTabSz="457118"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ТЕМАТИЧЕСКИЕ НОВОСТИ</a:t>
            </a:r>
          </a:p>
        </p:txBody>
      </p:sp>
    </p:spTree>
    <p:extLst>
      <p:ext uri="{BB962C8B-B14F-4D97-AF65-F5344CB8AC3E}">
        <p14:creationId xmlns:p14="http://schemas.microsoft.com/office/powerpoint/2010/main" val="3848491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descr="C:\Users\FL22_user\Desktop\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68" y="930504"/>
            <a:ext cx="1080000" cy="108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nvGraphicFramePr>
        <p:xfrm>
          <a:off x="1663451" y="845913"/>
          <a:ext cx="7118351" cy="1600610"/>
        </p:xfrm>
        <a:graphic>
          <a:graphicData uri="http://schemas.openxmlformats.org/drawingml/2006/table">
            <a:tbl>
              <a:tblPr firstRow="1" firstCol="1" bandRow="1">
                <a:tableStyleId>{5C22544A-7EE6-4342-B048-85BDC9FD1C3A}</a:tableStyleId>
              </a:tblPr>
              <a:tblGrid>
                <a:gridCol w="5031711">
                  <a:extLst>
                    <a:ext uri="{9D8B030D-6E8A-4147-A177-3AD203B41FA5}">
                      <a16:colId xmlns:a16="http://schemas.microsoft.com/office/drawing/2014/main" val="20000"/>
                    </a:ext>
                  </a:extLst>
                </a:gridCol>
                <a:gridCol w="1110681">
                  <a:extLst>
                    <a:ext uri="{9D8B030D-6E8A-4147-A177-3AD203B41FA5}">
                      <a16:colId xmlns:a16="http://schemas.microsoft.com/office/drawing/2014/main" val="20001"/>
                    </a:ext>
                  </a:extLst>
                </a:gridCol>
                <a:gridCol w="975959">
                  <a:extLst>
                    <a:ext uri="{9D8B030D-6E8A-4147-A177-3AD203B41FA5}">
                      <a16:colId xmlns:a16="http://schemas.microsoft.com/office/drawing/2014/main" val="20002"/>
                    </a:ext>
                  </a:extLst>
                </a:gridCol>
              </a:tblGrid>
              <a:tr h="0">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Название тематики</a:t>
                      </a:r>
                    </a:p>
                  </a:txBody>
                  <a:tcPr marL="47625" marR="47625" marT="0" marB="0" anchor="ctr">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Периодичность получения</a:t>
                      </a:r>
                    </a:p>
                  </a:txBody>
                  <a:tcPr marL="47625" marR="47625" marT="0" marB="0" anchor="ctr">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Стоимость в месяц</a:t>
                      </a:r>
                    </a:p>
                  </a:txBody>
                  <a:tcPr marL="47625" marR="47625" marT="0" marB="0" anchor="ctr">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0"/>
                  </a:ext>
                </a:extLst>
              </a:tr>
              <a:tr h="216000">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hlinkClick r:id="rId4"/>
                        </a:rPr>
                        <a:t>«Розничная торговля РФ</a:t>
                      </a: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Ежедневно</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11 000 руб.</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1"/>
                  </a:ext>
                </a:extLst>
              </a:tr>
              <a:tr h="216000">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hlinkClick r:id="rId5"/>
                        </a:rPr>
                        <a:t>«Розничная торговля продуктами питания и торговые сети FMCG РФ</a:t>
                      </a: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Ежедневно</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5 500 руб.</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2"/>
                  </a:ext>
                </a:extLst>
              </a:tr>
              <a:tr h="216000">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hlinkClick r:id="rId6"/>
                        </a:rPr>
                        <a:t>«Розничная торговля товарами для дома, сада и торговые сети DIY РФ</a:t>
                      </a: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Еженедельно</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5 500 руб.</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3"/>
                  </a:ext>
                </a:extLst>
              </a:tr>
              <a:tr h="216000">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hlinkClick r:id="rId7"/>
                        </a:rPr>
                        <a:t>«Розничная торговля фармацевтической продукцией и аптечные сети РФ</a:t>
                      </a: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Еженедельно</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5 500 руб.</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4"/>
                  </a:ext>
                </a:extLst>
              </a:tr>
              <a:tr h="216000">
                <a:tc>
                  <a:txBody>
                    <a:bodyPr/>
                    <a:lstStyle/>
                    <a:p>
                      <a:pPr algn="ct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hlinkClick r:id="rId7"/>
                        </a:rPr>
                        <a:t>«</a:t>
                      </a: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hlinkClick r:id="rId8"/>
                        </a:rPr>
                        <a:t>Пищевая промышленность и рынок продуктов питания РФ</a:t>
                      </a: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a:t>
                      </a:r>
                      <a:endParaRPr lang="ru-RU" sz="900" dirty="0"/>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457118" rtl="0" eaLnBrk="1" fontAlgn="auto" latinLnBrk="0" hangingPunct="1">
                        <a:lnSpc>
                          <a:spcPct val="115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Два раза в неделю</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457118" rtl="0" eaLnBrk="1" fontAlgn="auto" latinLnBrk="0" hangingPunct="1">
                        <a:lnSpc>
                          <a:spcPct val="115000"/>
                        </a:lnSpc>
                        <a:spcBef>
                          <a:spcPts val="0"/>
                        </a:spcBef>
                        <a:spcAft>
                          <a:spcPts val="0"/>
                        </a:spcAft>
                        <a:buClrTx/>
                        <a:buSzTx/>
                        <a:buFontTx/>
                        <a:buNone/>
                        <a:tabLst/>
                        <a:defRPr/>
                      </a:pPr>
                      <a:r>
                        <a:rPr kumimoji="0" lang="ru-RU" sz="9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6 600 руб.</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5"/>
                  </a:ext>
                </a:extLst>
              </a:tr>
              <a:tr h="216000">
                <a:tc>
                  <a:txBody>
                    <a:bodyPr/>
                    <a:lstStyle/>
                    <a:p>
                      <a:pPr marL="0" algn="ctr" defTabSz="457118" rtl="0" eaLnBrk="1" latinLnBrk="0" hangingPunct="1">
                        <a:lnSpc>
                          <a:spcPct val="115000"/>
                        </a:lnSpc>
                        <a:spcAft>
                          <a:spcPts val="0"/>
                        </a:spcAft>
                      </a:pPr>
                      <a:r>
                        <a:rPr lang="ru-RU" sz="900" b="1"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hlinkClick r:id="rId9"/>
                        </a:rPr>
                        <a:t>«Рынок общественного питания РФ</a:t>
                      </a:r>
                      <a:r>
                        <a:rPr lang="ru-RU" sz="900" b="1"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a:t>
                      </a:r>
                    </a:p>
                  </a:txBody>
                  <a:tcPr marL="47625" marR="47625" marT="0" marB="0" anchor="ct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Два раза</a:t>
                      </a:r>
                      <a:r>
                        <a:rPr lang="ru-RU" sz="900" kern="1200" baseline="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 в неделю</a:t>
                      </a:r>
                      <a:endPar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47625" marR="47625" marT="0" marB="0" anchor="ct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6 600 руб.</a:t>
                      </a:r>
                    </a:p>
                  </a:txBody>
                  <a:tcPr marL="47625" marR="47625" marT="0" marB="0" anchor="ct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22939818"/>
                  </a:ext>
                </a:extLst>
              </a:tr>
            </a:tbl>
          </a:graphicData>
        </a:graphic>
      </p:graphicFrame>
      <p:graphicFrame>
        <p:nvGraphicFramePr>
          <p:cNvPr id="11" name="Таблица 10"/>
          <p:cNvGraphicFramePr>
            <a:graphicFrameLocks noGrp="1"/>
          </p:cNvGraphicFramePr>
          <p:nvPr/>
        </p:nvGraphicFramePr>
        <p:xfrm>
          <a:off x="1655763" y="2808778"/>
          <a:ext cx="7139305" cy="1185220"/>
        </p:xfrm>
        <a:graphic>
          <a:graphicData uri="http://schemas.openxmlformats.org/drawingml/2006/table">
            <a:tbl>
              <a:tblPr firstRow="1" firstCol="1" bandRow="1">
                <a:tableStyleId>{5C22544A-7EE6-4342-B048-85BDC9FD1C3A}</a:tableStyleId>
              </a:tblPr>
              <a:tblGrid>
                <a:gridCol w="5146045">
                  <a:extLst>
                    <a:ext uri="{9D8B030D-6E8A-4147-A177-3AD203B41FA5}">
                      <a16:colId xmlns:a16="http://schemas.microsoft.com/office/drawing/2014/main" val="20000"/>
                    </a:ext>
                  </a:extLst>
                </a:gridCol>
                <a:gridCol w="996630">
                  <a:extLst>
                    <a:ext uri="{9D8B030D-6E8A-4147-A177-3AD203B41FA5}">
                      <a16:colId xmlns:a16="http://schemas.microsoft.com/office/drawing/2014/main" val="20001"/>
                    </a:ext>
                  </a:extLst>
                </a:gridCol>
                <a:gridCol w="996630">
                  <a:extLst>
                    <a:ext uri="{9D8B030D-6E8A-4147-A177-3AD203B41FA5}">
                      <a16:colId xmlns:a16="http://schemas.microsoft.com/office/drawing/2014/main" val="20002"/>
                    </a:ext>
                  </a:extLst>
                </a:gridCol>
              </a:tblGrid>
              <a:tr h="0">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Название тематики</a:t>
                      </a:r>
                    </a:p>
                  </a:txBody>
                  <a:tcPr marL="47625" marR="47625" marT="0" marB="0" anchor="ctr">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Периодичность получения</a:t>
                      </a:r>
                    </a:p>
                  </a:txBody>
                  <a:tcPr marL="47625" marR="47625" marT="0" marB="0" anchor="ctr">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Стоимость в месяц</a:t>
                      </a:r>
                    </a:p>
                  </a:txBody>
                  <a:tcPr marL="47625" marR="47625" marT="0" marB="0" anchor="ctr">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0"/>
                  </a:ext>
                </a:extLst>
              </a:tr>
              <a:tr h="288000">
                <a:tc>
                  <a:txBody>
                    <a:bodyPr/>
                    <a:lstStyle/>
                    <a:p>
                      <a:pPr marL="0" algn="ctr" defTabSz="457118" rtl="0" eaLnBrk="1" latinLnBrk="0" hangingPunct="1">
                        <a:lnSpc>
                          <a:spcPct val="115000"/>
                        </a:lnSpc>
                        <a:spcAft>
                          <a:spcPts val="0"/>
                        </a:spcAft>
                      </a:pPr>
                      <a:r>
                        <a:rPr lang="ru-RU" sz="900" b="1"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hlinkClick r:id="rId10"/>
                        </a:rPr>
                        <a:t>«Рынок парфюмерно-косметических, гигиенических, хозяйственных товаров </a:t>
                      </a:r>
                      <a:br>
                        <a:rPr lang="ru-RU" sz="900" b="1"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hlinkClick r:id="rId10"/>
                        </a:rPr>
                      </a:br>
                      <a:r>
                        <a:rPr lang="ru-RU" sz="900" b="1"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hlinkClick r:id="rId10"/>
                        </a:rPr>
                        <a:t>и бытовой химии РФ и мира»</a:t>
                      </a:r>
                      <a:endParaRPr lang="ru-RU" sz="900" b="1"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Ежедневно</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5 500 руб.</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1"/>
                  </a:ext>
                </a:extLst>
              </a:tr>
              <a:tr h="288000">
                <a:tc>
                  <a:txBody>
                    <a:bodyPr/>
                    <a:lstStyle/>
                    <a:p>
                      <a:pPr algn="ctr"/>
                      <a:r>
                        <a:rPr lang="ru-RU" sz="900" b="1" i="0" kern="1200"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hlinkClick r:id="rId11"/>
                        </a:rPr>
                        <a:t>«Фармацевтическая промышленность РФ»</a:t>
                      </a:r>
                      <a:endParaRPr lang="ru-RU" sz="900" b="1" dirty="0">
                        <a:latin typeface="Roboto Condensed" panose="02000000000000000000" pitchFamily="2" charset="0"/>
                        <a:ea typeface="Roboto Condensed" panose="02000000000000000000" pitchFamily="2" charset="0"/>
                        <a:cs typeface="Roboto Condensed" panose="02000000000000000000" pitchFamily="2" charset="0"/>
                      </a:endParaRP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Еженедельно</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5 500 руб.</a:t>
                      </a:r>
                    </a:p>
                  </a:txBody>
                  <a:tcPr marL="47625" marR="47625" marT="0" marB="0" anchor="ct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0002"/>
                  </a:ext>
                </a:extLst>
              </a:tr>
              <a:tr h="288000">
                <a:tc>
                  <a:txBody>
                    <a:bodyPr/>
                    <a:lstStyle/>
                    <a:p>
                      <a:pPr marL="0" algn="ctr" defTabSz="457118" rtl="0" eaLnBrk="1" latinLnBrk="0" hangingPunct="1"/>
                      <a:r>
                        <a:rPr lang="ru-RU" sz="900" b="1" i="0" kern="1200"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hlinkClick r:id="rId12"/>
                        </a:rPr>
                        <a:t>«Рынок упаковки и тары РФ и мира»</a:t>
                      </a:r>
                      <a:endParaRPr lang="ru-RU" sz="900" b="1" i="0" kern="1200" dirty="0">
                        <a:solidFill>
                          <a:schemeClr val="lt1"/>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47625" marR="47625" marT="0" marB="0" anchor="ct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Еженедельно</a:t>
                      </a:r>
                    </a:p>
                  </a:txBody>
                  <a:tcPr marL="47625" marR="47625" marT="0" marB="0" anchor="ct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ctr" defTabSz="457118" rtl="0" eaLnBrk="1" latinLnBrk="0" hangingPunct="1">
                        <a:lnSpc>
                          <a:spcPct val="115000"/>
                        </a:lnSpc>
                        <a:spcAft>
                          <a:spcPts val="0"/>
                        </a:spcAft>
                      </a:pPr>
                      <a:r>
                        <a:rPr lang="ru-RU" sz="900" kern="1200" dirty="0">
                          <a:solidFill>
                            <a:srgbClr val="002060"/>
                          </a:solidFill>
                          <a:effectLst/>
                          <a:latin typeface="Roboto Condensed" panose="02000000000000000000" pitchFamily="2" charset="0"/>
                          <a:ea typeface="Roboto Condensed" panose="02000000000000000000" pitchFamily="2" charset="0"/>
                          <a:cs typeface="Roboto Condensed" panose="02000000000000000000" pitchFamily="2" charset="0"/>
                        </a:rPr>
                        <a:t>5 500 руб.</a:t>
                      </a:r>
                    </a:p>
                  </a:txBody>
                  <a:tcPr marL="47625" marR="47625" marT="0" marB="0" anchor="ctr">
                    <a:lnT w="9525"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3" name="Скругленный прямоугольник 6">
            <a:hlinkClick r:id="rId13"/>
            <a:extLst>
              <a:ext uri="{FF2B5EF4-FFF2-40B4-BE49-F238E27FC236}">
                <a16:creationId xmlns:a16="http://schemas.microsoft.com/office/drawing/2014/main" id="{D244E051-9CD5-4E1B-A286-7A46094ABC9F}"/>
              </a:ext>
            </a:extLst>
          </p:cNvPr>
          <p:cNvSpPr/>
          <p:nvPr/>
        </p:nvSpPr>
        <p:spPr>
          <a:xfrm>
            <a:off x="2124075" y="4340543"/>
            <a:ext cx="6669404" cy="360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18"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ПОЛУЧИТЬ ТЕСТОВОЕ ОБСЛУЖИВАНИЕ</a:t>
            </a:r>
          </a:p>
        </p:txBody>
      </p:sp>
      <p:pic>
        <p:nvPicPr>
          <p:cNvPr id="17" name="Picture 11" descr="C:\Users\FL22_user\Desktop\9[1].png">
            <a:extLst>
              <a:ext uri="{FF2B5EF4-FFF2-40B4-BE49-F238E27FC236}">
                <a16:creationId xmlns:a16="http://schemas.microsoft.com/office/drawing/2014/main" id="{C237CDF1-15D8-4935-AC50-C160F0321D4D}"/>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438169" y="278521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58774" y="621455"/>
            <a:ext cx="8434705" cy="234599"/>
          </a:xfrm>
          <a:prstGeom prst="rect">
            <a:avLst/>
          </a:prstGeom>
          <a:noFill/>
        </p:spPr>
        <p:txBody>
          <a:bodyPr wrap="square" lIns="49451" tIns="24725" rIns="49451" bIns="24725" rtlCol="0">
            <a:spAutoFit/>
          </a:bodyPr>
          <a:lstStyle/>
          <a:p>
            <a:pPr marL="0" marR="0" lvl="0" indent="0" algn="l" defTabSz="457118"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УСЛУГА «ТЕМАТИЧЕСКИЕ НОВОСТИ» ПО НАПРАВЛЕНИЮ «РОЗНИЧНАЯ ТОРГОВЛЯ И ОБЩЕСТВЕННОЕ ПИТАНИЕ»</a:t>
            </a:r>
          </a:p>
        </p:txBody>
      </p:sp>
      <p:sp>
        <p:nvSpPr>
          <p:cNvPr id="20" name="TextBox 19"/>
          <p:cNvSpPr txBox="1"/>
          <p:nvPr/>
        </p:nvSpPr>
        <p:spPr>
          <a:xfrm>
            <a:off x="360363" y="2476898"/>
            <a:ext cx="8434705" cy="234599"/>
          </a:xfrm>
          <a:prstGeom prst="rect">
            <a:avLst/>
          </a:prstGeom>
          <a:noFill/>
        </p:spPr>
        <p:txBody>
          <a:bodyPr wrap="square" lIns="49451" tIns="24725" rIns="49451" bIns="24725" rtlCol="0">
            <a:spAutoFit/>
          </a:bodyPr>
          <a:lstStyle/>
          <a:p>
            <a:pPr marL="0" marR="0" lvl="0" indent="0" algn="l" defTabSz="457118"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УСЛУГА «ТЕМАТИЧЕСКИЕ НОВОСТИ» ПО НАПРАВЛЕНИЮ «ПОТРЕБИТЕЛЬСКИЕ ТОВАРЫ»</a:t>
            </a:r>
          </a:p>
        </p:txBody>
      </p:sp>
      <p:pic>
        <p:nvPicPr>
          <p:cNvPr id="14" name="Рисунок 13">
            <a:extLst>
              <a:ext uri="{FF2B5EF4-FFF2-40B4-BE49-F238E27FC236}">
                <a16:creationId xmlns:a16="http://schemas.microsoft.com/office/drawing/2014/main" id="{BBC02D46-968C-4B13-8B00-D70920B9C2E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332" y="4228974"/>
            <a:ext cx="487671" cy="487671"/>
          </a:xfrm>
          <a:prstGeom prst="rect">
            <a:avLst/>
          </a:prstGeom>
        </p:spPr>
      </p:pic>
      <p:pic>
        <p:nvPicPr>
          <p:cNvPr id="15" name="Рисунок 14">
            <a:extLst>
              <a:ext uri="{FF2B5EF4-FFF2-40B4-BE49-F238E27FC236}">
                <a16:creationId xmlns:a16="http://schemas.microsoft.com/office/drawing/2014/main" id="{AAB49A3F-06A6-4FCE-92F0-425FA010752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1453" y="4228974"/>
            <a:ext cx="487671" cy="487671"/>
          </a:xfrm>
          <a:prstGeom prst="rect">
            <a:avLst/>
          </a:prstGeom>
        </p:spPr>
      </p:pic>
      <p:pic>
        <p:nvPicPr>
          <p:cNvPr id="22" name="Рисунок 21">
            <a:extLst>
              <a:ext uri="{FF2B5EF4-FFF2-40B4-BE49-F238E27FC236}">
                <a16:creationId xmlns:a16="http://schemas.microsoft.com/office/drawing/2014/main" id="{795AD0FD-ABCE-4DE7-A011-A97A320EA8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28574" y="4228973"/>
            <a:ext cx="487671" cy="487671"/>
          </a:xfrm>
          <a:prstGeom prst="rect">
            <a:avLst/>
          </a:prstGeom>
        </p:spPr>
      </p:pic>
    </p:spTree>
    <p:extLst>
      <p:ext uri="{BB962C8B-B14F-4D97-AF65-F5344CB8AC3E}">
        <p14:creationId xmlns:p14="http://schemas.microsoft.com/office/powerpoint/2010/main" val="1991727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46114" y="991534"/>
            <a:ext cx="8104187" cy="461665"/>
          </a:xfrm>
          <a:prstGeom prst="rect">
            <a:avLst/>
          </a:prstGeom>
        </p:spPr>
        <p:txBody>
          <a:bodyPr wrap="square">
            <a:spAutoFit/>
          </a:bodyPr>
          <a:lstStyle/>
          <a:p>
            <a:pPr marL="0" marR="0" lvl="0" indent="0" algn="ctr" defTabSz="45710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Услуга </a:t>
            </a:r>
            <a:r>
              <a:rPr kumimoji="0" lang="ru-RU" sz="1200" b="1"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«Индивидуальный мониторинг»</a:t>
            </a:r>
            <a:r>
              <a:rPr kumimoji="0" lang="ru-RU" sz="1200" b="0"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 это мониторинг информационного поля компании, с помощью которого компания сможет оценить свое место, место партнеров и конкурентов в информационном потоке, отрасли</a:t>
            </a:r>
          </a:p>
        </p:txBody>
      </p:sp>
      <p:graphicFrame>
        <p:nvGraphicFramePr>
          <p:cNvPr id="6" name="Схема 5"/>
          <p:cNvGraphicFramePr/>
          <p:nvPr/>
        </p:nvGraphicFramePr>
        <p:xfrm>
          <a:off x="2796221" y="1385491"/>
          <a:ext cx="5997258" cy="2910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Скругленный прямоугольник 10">
            <a:hlinkClick r:id="rId8"/>
          </p:cNvPr>
          <p:cNvSpPr/>
          <p:nvPr/>
        </p:nvSpPr>
        <p:spPr>
          <a:xfrm>
            <a:off x="2860991" y="4340543"/>
            <a:ext cx="5932488" cy="360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06"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ЗАПРОСИТЬ АНКЕТУ НА ИНДИВИДУАЛЬНЫЙ МОНИТОРИНГ</a:t>
            </a:r>
          </a:p>
        </p:txBody>
      </p:sp>
      <p:sp>
        <p:nvSpPr>
          <p:cNvPr id="14" name="TextBox 13"/>
          <p:cNvSpPr txBox="1"/>
          <p:nvPr/>
        </p:nvSpPr>
        <p:spPr>
          <a:xfrm>
            <a:off x="373910" y="3891832"/>
            <a:ext cx="2184717" cy="307777"/>
          </a:xfrm>
          <a:prstGeom prst="rect">
            <a:avLst/>
          </a:prstGeom>
          <a:noFill/>
        </p:spPr>
        <p:txBody>
          <a:bodyPr wrap="square" rtlCol="0">
            <a:spAutoFit/>
          </a:bodyPr>
          <a:lstStyle/>
          <a:p>
            <a:pPr marL="0" marR="0" lvl="0" indent="0" algn="ctr" defTabSz="457106"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Стоимость: от </a:t>
            </a:r>
            <a:r>
              <a:rPr kumimoji="0" lang="ru-RU"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rPr>
              <a:t>16 500 руб.</a:t>
            </a:r>
            <a:endParaRPr kumimoji="0" lang="ru-RU" sz="1400" b="1" i="0" u="none" strike="noStrike" kern="1200" cap="none" spc="0" normalizeH="0" baseline="0" noProof="0" dirty="0">
              <a:ln>
                <a:noFill/>
              </a:ln>
              <a:solidFill>
                <a:srgbClr val="002060"/>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66211" y="1652939"/>
            <a:ext cx="2453640" cy="22167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8775" y="621455"/>
            <a:ext cx="8434705" cy="234599"/>
          </a:xfrm>
          <a:prstGeom prst="rect">
            <a:avLst/>
          </a:prstGeom>
          <a:noFill/>
        </p:spPr>
        <p:txBody>
          <a:bodyPr wrap="square" lIns="49451" tIns="24725" rIns="49451" bIns="24725" rtlCol="0">
            <a:spAutoFit/>
          </a:bodyPr>
          <a:lstStyle/>
          <a:p>
            <a:pPr marL="0" marR="0" lvl="0" indent="0" algn="l" defTabSz="457106"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ИНДИВИДУАЛЬНЫЙ МОНИТОРИНГ</a:t>
            </a:r>
          </a:p>
        </p:txBody>
      </p:sp>
      <p:pic>
        <p:nvPicPr>
          <p:cNvPr id="10" name="Рисунок 9">
            <a:extLst>
              <a:ext uri="{FF2B5EF4-FFF2-40B4-BE49-F238E27FC236}">
                <a16:creationId xmlns:a16="http://schemas.microsoft.com/office/drawing/2014/main" id="{BBC02D46-968C-4B13-8B00-D70920B9C2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8784" y="4228974"/>
            <a:ext cx="487671" cy="487671"/>
          </a:xfrm>
          <a:prstGeom prst="rect">
            <a:avLst/>
          </a:prstGeom>
        </p:spPr>
      </p:pic>
      <p:pic>
        <p:nvPicPr>
          <p:cNvPr id="12" name="Рисунок 11">
            <a:extLst>
              <a:ext uri="{FF2B5EF4-FFF2-40B4-BE49-F238E27FC236}">
                <a16:creationId xmlns:a16="http://schemas.microsoft.com/office/drawing/2014/main" id="{AAB49A3F-06A6-4FCE-92F0-425FA01075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5905" y="4228974"/>
            <a:ext cx="487671" cy="487671"/>
          </a:xfrm>
          <a:prstGeom prst="rect">
            <a:avLst/>
          </a:prstGeom>
        </p:spPr>
      </p:pic>
      <p:pic>
        <p:nvPicPr>
          <p:cNvPr id="13" name="Рисунок 12">
            <a:extLst>
              <a:ext uri="{FF2B5EF4-FFF2-40B4-BE49-F238E27FC236}">
                <a16:creationId xmlns:a16="http://schemas.microsoft.com/office/drawing/2014/main" id="{795AD0FD-ABCE-4DE7-A011-A97A320EA8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23026" y="4228973"/>
            <a:ext cx="487671" cy="487671"/>
          </a:xfrm>
          <a:prstGeom prst="rect">
            <a:avLst/>
          </a:prstGeom>
        </p:spPr>
      </p:pic>
    </p:spTree>
    <p:extLst>
      <p:ext uri="{BB962C8B-B14F-4D97-AF65-F5344CB8AC3E}">
        <p14:creationId xmlns:p14="http://schemas.microsoft.com/office/powerpoint/2010/main" val="305683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059" y="900535"/>
            <a:ext cx="1652679" cy="936000"/>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5" name="Рисунок 1">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4095" y="916922"/>
            <a:ext cx="1659815" cy="936000"/>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028" name="Рисунок 1">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7856" y="1396725"/>
            <a:ext cx="1677267" cy="936000"/>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51992" y="648299"/>
            <a:ext cx="9086112" cy="246140"/>
          </a:xfrm>
          <a:prstGeom prst="rect">
            <a:avLst/>
          </a:prstGeom>
          <a:noFill/>
        </p:spPr>
        <p:txBody>
          <a:bodyPr wrap="square" lIns="49450" tIns="24725" rIns="49450" bIns="24725"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ru-RU" sz="1275" b="0" i="0" u="none" strike="noStrike" kern="1200" cap="none" spc="0" normalizeH="0" baseline="0" noProof="0" dirty="0">
                <a:ln>
                  <a:noFill/>
                </a:ln>
                <a:solidFill>
                  <a:srgbClr val="E1001A"/>
                </a:solidFill>
                <a:effectLst/>
                <a:uLnTx/>
                <a:uFillTx/>
                <a:latin typeface="Roboto Condensed"/>
                <a:ea typeface="+mn-ea"/>
                <a:cs typeface="Roboto Condensed"/>
              </a:rPr>
              <a:t>ОБЗОРЫ ЭКОНОМИКИ И КЛЮЧЕВЫХ ОТРАСЛЕЙ</a:t>
            </a:r>
          </a:p>
        </p:txBody>
      </p:sp>
      <p:graphicFrame>
        <p:nvGraphicFramePr>
          <p:cNvPr id="38" name="Таблица 37"/>
          <p:cNvGraphicFramePr>
            <a:graphicFrameLocks noGrp="1"/>
          </p:cNvGraphicFramePr>
          <p:nvPr/>
        </p:nvGraphicFramePr>
        <p:xfrm>
          <a:off x="0" y="3329261"/>
          <a:ext cx="4773006" cy="1433322"/>
        </p:xfrm>
        <a:graphic>
          <a:graphicData uri="http://schemas.openxmlformats.org/drawingml/2006/table">
            <a:tbl>
              <a:tblPr firstRow="1" bandRow="1">
                <a:tableStyleId>{5C22544A-7EE6-4342-B048-85BDC9FD1C3A}</a:tableStyleId>
              </a:tblPr>
              <a:tblGrid>
                <a:gridCol w="235892">
                  <a:extLst>
                    <a:ext uri="{9D8B030D-6E8A-4147-A177-3AD203B41FA5}">
                      <a16:colId xmlns:a16="http://schemas.microsoft.com/office/drawing/2014/main" val="20000"/>
                    </a:ext>
                  </a:extLst>
                </a:gridCol>
                <a:gridCol w="4537114">
                  <a:extLst>
                    <a:ext uri="{9D8B030D-6E8A-4147-A177-3AD203B41FA5}">
                      <a16:colId xmlns:a16="http://schemas.microsoft.com/office/drawing/2014/main" val="20001"/>
                    </a:ext>
                  </a:extLst>
                </a:gridCol>
              </a:tblGrid>
              <a:tr h="1433322">
                <a:tc>
                  <a:txBody>
                    <a:bodyPr/>
                    <a:lstStyle/>
                    <a:p>
                      <a:pPr algn="l"/>
                      <a:endParaRPr lang="ru-RU" sz="1000" b="0" dirty="0">
                        <a:solidFill>
                          <a:srgbClr val="0066AF"/>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chemeClr val="tx2"/>
                        </a:buClr>
                        <a:buFont typeface="Wingdings" panose="05000000000000000000" pitchFamily="2" charset="2"/>
                        <a:buNone/>
                      </a:pPr>
                      <a:r>
                        <a:rPr lang="ru-RU" sz="1000" b="0" kern="1200" dirty="0">
                          <a:solidFill>
                            <a:srgbClr val="0066AF"/>
                          </a:solidFill>
                          <a:latin typeface="Roboto Condensed" panose="02000000000000000000" pitchFamily="2" charset="0"/>
                          <a:ea typeface="Roboto Condensed" panose="02000000000000000000" pitchFamily="2" charset="0"/>
                          <a:cs typeface="Roboto Condensed" panose="02000000000000000000" pitchFamily="2" charset="0"/>
                        </a:rPr>
                        <a:t>ИССЛЕДОВАНИЯ </a:t>
                      </a:r>
                      <a:r>
                        <a:rPr lang="ru-RU" sz="1000" b="0" kern="1200" baseline="0" dirty="0">
                          <a:solidFill>
                            <a:srgbClr val="0066AF"/>
                          </a:solidFill>
                          <a:latin typeface="Roboto Condensed" panose="02000000000000000000" pitchFamily="2" charset="0"/>
                          <a:ea typeface="Roboto Condensed" panose="02000000000000000000" pitchFamily="2" charset="0"/>
                          <a:cs typeface="Roboto Condensed" panose="02000000000000000000" pitchFamily="2" charset="0"/>
                        </a:rPr>
                        <a:t>ОТРАСЛЕЙ:</a:t>
                      </a:r>
                      <a:r>
                        <a:rPr lang="ru-RU" sz="1000" b="0" kern="1200" dirty="0">
                          <a:solidFill>
                            <a:srgbClr val="0066AF"/>
                          </a:solidFill>
                          <a:latin typeface="Roboto Condensed" panose="02000000000000000000" pitchFamily="2" charset="0"/>
                          <a:ea typeface="Roboto Condensed" panose="02000000000000000000" pitchFamily="2" charset="0"/>
                          <a:cs typeface="Roboto Condensed" panose="02000000000000000000" pitchFamily="2" charset="0"/>
                        </a:rPr>
                        <a:t> </a:t>
                      </a:r>
                    </a:p>
                    <a:p>
                      <a:pPr marL="342900" marR="0" indent="-342900" algn="l"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rPr>
                        <a:t>"Производство продуктов питания в России"</a:t>
                      </a:r>
                      <a:endPar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indent="-342900" algn="l">
                        <a:buClr>
                          <a:schemeClr val="tx2"/>
                        </a:buClr>
                        <a:buFont typeface="Wingdings" panose="05000000000000000000" pitchFamily="2" charset="2"/>
                        <a:buChar char="§"/>
                      </a:pP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9"/>
                        </a:rPr>
                        <a:t>"Строительная отрасль России"</a:t>
                      </a:r>
                      <a:endPar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indent="-342900" algn="l"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0"/>
                        </a:rPr>
                        <a:t>"Агропромышленный комплекс России" </a:t>
                      </a:r>
                      <a:endPar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indent="-342900" algn="l">
                        <a:buClr>
                          <a:schemeClr val="tx2"/>
                        </a:buClr>
                        <a:buFont typeface="Wingdings" panose="05000000000000000000" pitchFamily="2" charset="2"/>
                        <a:buChar char="§"/>
                      </a:pP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1"/>
                        </a:rPr>
                        <a:t>"Транспортная отрасль России"</a:t>
                      </a:r>
                      <a:endPar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indent="-342900" algn="l">
                        <a:buClr>
                          <a:schemeClr val="tx2"/>
                        </a:buClr>
                        <a:buFont typeface="Wingdings" panose="05000000000000000000" pitchFamily="2" charset="2"/>
                        <a:buChar char="§"/>
                      </a:pP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5"/>
                        </a:rPr>
                        <a:t>"Нефтяная, газовая и угольная промышленность России"</a:t>
                      </a:r>
                      <a:endPar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indent="-342900" algn="l"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rPr>
                        <a:t>"Розничная торговля </a:t>
                      </a:r>
                      <a:r>
                        <a:rPr lang="en-US"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rPr>
                        <a:t>FOOD</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rPr>
                        <a:t>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rPr>
                        <a:t>и рынок потребительских товаров России"</a:t>
                      </a:r>
                      <a:endParaRPr lang="en-US"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indent="-342900" algn="l"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2"/>
                        </a:rPr>
                        <a:t>"Электроэнергетическая</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2"/>
                        </a:rPr>
                        <a:t> отрасль России</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2"/>
                        </a:rPr>
                        <a:t>" </a:t>
                      </a:r>
                      <a:endParaRPr lang="en-US"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indent="-342900" algn="l"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3"/>
                        </a:rPr>
                        <a:t>"Розничная торговля </a:t>
                      </a:r>
                      <a:r>
                        <a:rPr lang="en-US"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3"/>
                        </a:rPr>
                        <a:t>NON-FOOD</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3"/>
                        </a:rPr>
                        <a:t> </a:t>
                      </a:r>
                      <a:r>
                        <a:rPr lang="ru-RU"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3"/>
                        </a:rPr>
                        <a:t>и рынок потребительских товаров России"</a:t>
                      </a:r>
                      <a:endParaRPr lang="en-US" sz="1000" b="0"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52" name="Таблица 51"/>
          <p:cNvGraphicFramePr>
            <a:graphicFrameLocks noGrp="1"/>
          </p:cNvGraphicFramePr>
          <p:nvPr/>
        </p:nvGraphicFramePr>
        <p:xfrm>
          <a:off x="4354643" y="796610"/>
          <a:ext cx="4606574" cy="3813491"/>
        </p:xfrm>
        <a:graphic>
          <a:graphicData uri="http://schemas.openxmlformats.org/drawingml/2006/table">
            <a:tbl>
              <a:tblPr firstRow="1" bandRow="1">
                <a:tableStyleId>{5C22544A-7EE6-4342-B048-85BDC9FD1C3A}</a:tableStyleId>
              </a:tblPr>
              <a:tblGrid>
                <a:gridCol w="263809">
                  <a:extLst>
                    <a:ext uri="{9D8B030D-6E8A-4147-A177-3AD203B41FA5}">
                      <a16:colId xmlns:a16="http://schemas.microsoft.com/office/drawing/2014/main" val="20000"/>
                    </a:ext>
                  </a:extLst>
                </a:gridCol>
                <a:gridCol w="4342765">
                  <a:extLst>
                    <a:ext uri="{9D8B030D-6E8A-4147-A177-3AD203B41FA5}">
                      <a16:colId xmlns:a16="http://schemas.microsoft.com/office/drawing/2014/main" val="20001"/>
                    </a:ext>
                  </a:extLst>
                </a:gridCol>
              </a:tblGrid>
              <a:tr h="3813491">
                <a:tc>
                  <a:txBody>
                    <a:bodyPr/>
                    <a:lstStyle/>
                    <a:p>
                      <a:pPr algn="l"/>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20</a:t>
                      </a:r>
                      <a:r>
                        <a:rPr lang="en-US"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a:t>
                      </a: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a:t>
                      </a:r>
                      <a:r>
                        <a:rPr lang="en-US"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г. INFOLine представляет</a:t>
                      </a:r>
                      <a:r>
                        <a:rPr lang="ru-RU" sz="1000" b="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серию отраслевых Исследований, которые, помимо подробного анализа развития отрасли, включают в себя: рейтинги компаний, анализ ВЭД, описание крупнейших сделок M&amp;A, анализ изменений в государственном регулировании, динамику развития отраслей за последние 5 лет, прогноз развития отраслей на 20</a:t>
                      </a:r>
                      <a:r>
                        <a:rPr lang="en-US"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a:t>
                      </a: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2-20</a:t>
                      </a:r>
                      <a:r>
                        <a:rPr lang="en-US"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2</a:t>
                      </a: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4 гг. и еще ряд элементов, необходимых для понимания текущей ситуации и перспектив.</a:t>
                      </a:r>
                    </a:p>
                    <a:p>
                      <a:pPr marL="342900" marR="0" lvl="0" indent="-342900" algn="l"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lvl="0" indent="-34290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Исследования выпущены в формате удобной электронной презентации: оптимальное сочетание</a:t>
                      </a:r>
                      <a:r>
                        <a:rPr lang="ru-RU" sz="1000" b="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ключевых выводов и тезисов,</a:t>
                      </a: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графических материалов (всего более 1000 рисунков, диаграмм, таблиц), а также гиперссылки на важнейшие нормативные документы </a:t>
                      </a:r>
                      <a:b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b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и сайты компаний. Материалы доступны</a:t>
                      </a:r>
                      <a:r>
                        <a:rPr lang="ru-RU" sz="1000" b="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на английском языке.</a:t>
                      </a:r>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lvl="0" indent="-342900" algn="l"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lvl="0" indent="-34290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Единый (по методике и структуре) набор из </a:t>
                      </a:r>
                      <a:r>
                        <a:rPr lang="en-US"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8</a:t>
                      </a: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 Исследований охватывает все ключевые отрасли и рынки экономики России. Обзоры включают сценарный прогноз</a:t>
                      </a:r>
                      <a:r>
                        <a:rPr lang="ru-RU" sz="1000" b="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и </a:t>
                      </a: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перспективы развития на ближайшие три года. </a:t>
                      </a:r>
                    </a:p>
                    <a:p>
                      <a:pPr marL="342900" marR="0" lvl="0" indent="-342900" algn="l"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just" defTabSz="457118"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Специальное предложение: </a:t>
                      </a:r>
                      <a:r>
                        <a:rPr lang="ru-RU" sz="1000" b="1"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Вы можете БЕСПЛАТНО получить краткую версию Исследования одной из интересующих Вас отраслей</a:t>
                      </a: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для этого отправьте запрос на электронную почту mail@infoline.spb.ru или свяжитесь </a:t>
                      </a:r>
                      <a:b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br>
                      <a:r>
                        <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 нами по телефонам: (812) 322-68-48, (495) 772-7640.</a:t>
                      </a: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033" name="Picture 9">
            <a:hlinkClick r:id="rId10"/>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6802" y="1400265"/>
            <a:ext cx="1643162" cy="932460"/>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2" name="Picture 5">
            <a:hlinkClick r:id="rId12"/>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554827" y="1870644"/>
            <a:ext cx="1645216" cy="936000"/>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026" name="Picture 2">
            <a:hlinkClick r:id="rId13"/>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660884" y="2349235"/>
            <a:ext cx="1663227" cy="936000"/>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027" name="Picture 3">
            <a:hlinkClick r:id="rId11"/>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29670" y="1864159"/>
            <a:ext cx="1707695" cy="936000"/>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7" name="Рисунок 1">
            <a:hlinkClick r:id="rId9"/>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9699" y="2332725"/>
            <a:ext cx="1669001" cy="936000"/>
          </a:xfrm>
          <a:prstGeom prst="rect">
            <a:avLst/>
          </a:prstGeom>
          <a:noFill/>
          <a:ln w="3175">
            <a:solidFill>
              <a:schemeClr val="bg1">
                <a:lumMod val="85000"/>
              </a:schemeClr>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7743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1474" y="648000"/>
            <a:ext cx="8401051" cy="249988"/>
          </a:xfrm>
          <a:prstGeom prst="rect">
            <a:avLst/>
          </a:prstGeom>
          <a:noFill/>
        </p:spPr>
        <p:txBody>
          <a:bodyPr wrap="square" lIns="49451" tIns="24725" rIns="49451" bIns="24725" rtlCol="0">
            <a:spAutoFit/>
          </a:bodyPr>
          <a:lstStyle/>
          <a:p>
            <a:pPr marL="0" marR="0" lvl="0" indent="0" algn="l" defTabSz="457118" rtl="0" eaLnBrk="1" fontAlgn="auto" latinLnBrk="0" hangingPunct="1">
              <a:lnSpc>
                <a:spcPct val="100000"/>
              </a:lnSpc>
              <a:spcBef>
                <a:spcPts val="0"/>
              </a:spcBef>
              <a:spcAft>
                <a:spcPts val="0"/>
              </a:spcAft>
              <a:buClrTx/>
              <a:buSzTx/>
              <a:buFontTx/>
              <a:buNone/>
              <a:tabLst/>
              <a:defRPr/>
            </a:pPr>
            <a:r>
              <a:rPr kumimoji="0" lang="ru-RU" sz="1300" b="0" i="0" u="none" strike="noStrike" kern="1200" cap="none" spc="0" normalizeH="0" baseline="0" noProof="0" dirty="0">
                <a:ln>
                  <a:noFill/>
                </a:ln>
                <a:solidFill>
                  <a:srgbClr val="E1001A"/>
                </a:solidFill>
                <a:effectLst/>
                <a:uLnTx/>
                <a:uFillTx/>
                <a:latin typeface="Roboto Condensed"/>
                <a:ea typeface="+mn-ea"/>
                <a:cs typeface="Roboto Condensed"/>
              </a:rPr>
              <a:t>СОГЛАШЕНИЕ ОБ ИСПОЛЬЗОВАНИИ ИНФОРМАЦИИ</a:t>
            </a:r>
          </a:p>
        </p:txBody>
      </p:sp>
      <p:pic>
        <p:nvPicPr>
          <p:cNvPr id="10" name="Рисунок 9">
            <a:hlinkClick r:id="" action="ppaction://noaction"/>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8098665" y="73860"/>
            <a:ext cx="1044198" cy="307358"/>
          </a:xfrm>
          <a:prstGeom prst="rect">
            <a:avLst/>
          </a:prstGeom>
        </p:spPr>
      </p:pic>
      <p:graphicFrame>
        <p:nvGraphicFramePr>
          <p:cNvPr id="6" name="Таблица 5"/>
          <p:cNvGraphicFramePr>
            <a:graphicFrameLocks noGrp="1"/>
          </p:cNvGraphicFramePr>
          <p:nvPr/>
        </p:nvGraphicFramePr>
        <p:xfrm>
          <a:off x="1870076" y="842400"/>
          <a:ext cx="6964362" cy="3699120"/>
        </p:xfrm>
        <a:graphic>
          <a:graphicData uri="http://schemas.openxmlformats.org/drawingml/2006/table">
            <a:tbl>
              <a:tblPr firstRow="1" bandRow="1">
                <a:tableStyleId>{5C22544A-7EE6-4342-B048-85BDC9FD1C3A}</a:tableStyleId>
              </a:tblPr>
              <a:tblGrid>
                <a:gridCol w="162923">
                  <a:extLst>
                    <a:ext uri="{9D8B030D-6E8A-4147-A177-3AD203B41FA5}">
                      <a16:colId xmlns:a16="http://schemas.microsoft.com/office/drawing/2014/main" val="20000"/>
                    </a:ext>
                  </a:extLst>
                </a:gridCol>
                <a:gridCol w="6801439">
                  <a:extLst>
                    <a:ext uri="{9D8B030D-6E8A-4147-A177-3AD203B41FA5}">
                      <a16:colId xmlns:a16="http://schemas.microsoft.com/office/drawing/2014/main" val="20001"/>
                    </a:ext>
                  </a:extLst>
                </a:gridCol>
              </a:tblGrid>
              <a:tr h="3699120">
                <a:tc>
                  <a:txBody>
                    <a:bodyPr/>
                    <a:lstStyle/>
                    <a:p>
                      <a:pPr algn="just"/>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endPar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Подписчик имеет право хранить и обрабатывать предоставляемую информацию.</a:t>
                      </a: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endPar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Дальнейшее распространение, перепродажа, копирование и публикация информации запрещены.</a:t>
                      </a: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endPar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Ни одна из информационных частей или вся предоставляемая информация полностью не может распространяться в локальной сети, транслироваться и передаваться в любом виде и любыми средствами, включая электронные, механические, фотокопировальные, записывающие или другие, без предварительного согласия с INFOLine.</a:t>
                      </a: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endPar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Запрещается передача информации любым другим организациям: дочерним, предприятиям с долевым участием, любым другим юридическим лицам, а также передача информации структурным подразделениям без образования юридического лица, расположенным по другому физическому адресу, в том числе филиалам, отделениям и любым иным структурным подразделениям в коммерческих или некоммерческих целях.</a:t>
                      </a: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endPar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Срок исполнения своих обязанностей по настоящему соглашению – 10 лет с момента предоставления информации.</a:t>
                      </a: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endPar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Подписчик не может передавать или иным образом уступать, полностью или частично, свои права и обязанности по данному Соглашению без предварительного письменного согласия с INFOLine.</a:t>
                      </a: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endPar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Подписчик несет полную имущественную ответственность за невыполнение своих обязательств по Соглашению в соответствии с законодательством Российской Федерации.</a:t>
                      </a:r>
                    </a:p>
                    <a:p>
                      <a:pPr marL="342900" marR="0" lvl="0" indent="-3429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endParaRPr lang="ru-RU" sz="1000" b="0" i="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r" defTabSz="845262"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1000" b="0" i="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Предоставляемая информация является сообщениями и материалами информационного агентства </a:t>
                      </a:r>
                      <a:r>
                        <a:rPr lang="en-US" sz="1000" b="0" i="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INFOLine </a:t>
                      </a:r>
                      <a:r>
                        <a:rPr lang="ru-RU" sz="800" b="0" i="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(зарегистрировано Федеральной службой по надзору в сфере связи, информационных технологий и массовых коммуникаций (Роскомнадзор) за номером </a:t>
                      </a:r>
                      <a:r>
                        <a:rPr lang="uk-UA" sz="800" b="0" i="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ИА № ФС 77 – 37500</a:t>
                      </a:r>
                      <a:r>
                        <a:rPr lang="ru-RU" sz="800" b="0" i="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endParaRPr lang="ru-RU" sz="1000" b="0" i="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36377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TextBox 8"/>
          <p:cNvSpPr txBox="1">
            <a:spLocks noChangeArrowheads="1"/>
          </p:cNvSpPr>
          <p:nvPr/>
        </p:nvSpPr>
        <p:spPr bwMode="auto">
          <a:xfrm>
            <a:off x="375285" y="659130"/>
            <a:ext cx="8414068"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9451" tIns="24725" rIns="49451" bIns="24725">
            <a:spAutoFit/>
          </a:bodyPr>
          <a:lstStyle>
            <a:lvl1pPr>
              <a:defRPr sz="1400">
                <a:solidFill>
                  <a:schemeClr val="tx1"/>
                </a:solidFill>
                <a:latin typeface="Calibri" pitchFamily="34" charset="0"/>
              </a:defRPr>
            </a:lvl1pPr>
            <a:lvl2pPr marL="742950" indent="-285750">
              <a:defRPr sz="1400">
                <a:solidFill>
                  <a:schemeClr val="tx1"/>
                </a:solidFill>
                <a:latin typeface="Calibri" pitchFamily="34" charset="0"/>
              </a:defRPr>
            </a:lvl2pPr>
            <a:lvl3pPr marL="1143000" indent="-228600">
              <a:defRPr sz="1400">
                <a:solidFill>
                  <a:schemeClr val="tx1"/>
                </a:solidFill>
                <a:latin typeface="Calibri" pitchFamily="34" charset="0"/>
              </a:defRPr>
            </a:lvl3pPr>
            <a:lvl4pPr marL="1600200" indent="-228600">
              <a:defRPr sz="1400">
                <a:solidFill>
                  <a:schemeClr val="tx1"/>
                </a:solidFill>
                <a:latin typeface="Calibri" pitchFamily="34" charset="0"/>
              </a:defRPr>
            </a:lvl4pPr>
            <a:lvl5pPr marL="2057400" indent="-228600">
              <a:defRPr sz="1400">
                <a:solidFill>
                  <a:schemeClr val="tx1"/>
                </a:solidFill>
                <a:latin typeface="Calibri" pitchFamily="34" charset="0"/>
              </a:defRPr>
            </a:lvl5pPr>
            <a:lvl6pPr marL="2514600" indent="-228600" defTabSz="685800" fontAlgn="base">
              <a:spcBef>
                <a:spcPct val="0"/>
              </a:spcBef>
              <a:spcAft>
                <a:spcPct val="0"/>
              </a:spcAft>
              <a:defRPr sz="1400">
                <a:solidFill>
                  <a:schemeClr val="tx1"/>
                </a:solidFill>
                <a:latin typeface="Calibri" pitchFamily="34" charset="0"/>
              </a:defRPr>
            </a:lvl6pPr>
            <a:lvl7pPr marL="2971800" indent="-228600" defTabSz="685800" fontAlgn="base">
              <a:spcBef>
                <a:spcPct val="0"/>
              </a:spcBef>
              <a:spcAft>
                <a:spcPct val="0"/>
              </a:spcAft>
              <a:defRPr sz="1400">
                <a:solidFill>
                  <a:schemeClr val="tx1"/>
                </a:solidFill>
                <a:latin typeface="Calibri" pitchFamily="34" charset="0"/>
              </a:defRPr>
            </a:lvl7pPr>
            <a:lvl8pPr marL="3429000" indent="-228600" defTabSz="685800" fontAlgn="base">
              <a:spcBef>
                <a:spcPct val="0"/>
              </a:spcBef>
              <a:spcAft>
                <a:spcPct val="0"/>
              </a:spcAft>
              <a:defRPr sz="1400">
                <a:solidFill>
                  <a:schemeClr val="tx1"/>
                </a:solidFill>
                <a:latin typeface="Calibri" pitchFamily="34" charset="0"/>
              </a:defRPr>
            </a:lvl8pPr>
            <a:lvl9pPr marL="3886200" indent="-228600" defTabSz="685800" fontAlgn="base">
              <a:spcBef>
                <a:spcPct val="0"/>
              </a:spcBef>
              <a:spcAft>
                <a:spcPct val="0"/>
              </a:spcAft>
              <a:defRPr sz="1400">
                <a:solidFill>
                  <a:schemeClr val="tx1"/>
                </a:solidFill>
                <a:latin typeface="Calibri" pitchFamily="34" charset="0"/>
              </a:defRPr>
            </a:lvl9pPr>
          </a:lstStyle>
          <a:p>
            <a:r>
              <a:rPr lang="ru-RU" sz="1300" dirty="0">
                <a:solidFill>
                  <a:srgbClr val="E1001A"/>
                </a:solidFill>
                <a:latin typeface="Roboto Condensed" pitchFamily="2" charset="0"/>
                <a:ea typeface="Roboto Condensed" pitchFamily="2" charset="0"/>
                <a:cs typeface="Roboto Condensed" pitchFamily="2" charset="0"/>
              </a:rPr>
              <a:t>ОБ АВТОРЕ – ГРУППА КОМПАНИЙ INFOLINE</a:t>
            </a:r>
          </a:p>
        </p:txBody>
      </p:sp>
      <p:sp>
        <p:nvSpPr>
          <p:cNvPr id="53255" name="TextBox 10"/>
          <p:cNvSpPr txBox="1">
            <a:spLocks noChangeArrowheads="1"/>
          </p:cNvSpPr>
          <p:nvPr/>
        </p:nvSpPr>
        <p:spPr bwMode="auto">
          <a:xfrm>
            <a:off x="361950" y="4267200"/>
            <a:ext cx="8313738"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9451" tIns="24725" rIns="49451" bIns="24725">
            <a:spAutoFit/>
          </a:bodyPr>
          <a:lstStyle>
            <a:lvl1pPr>
              <a:defRPr sz="1400">
                <a:solidFill>
                  <a:schemeClr val="tx1"/>
                </a:solidFill>
                <a:latin typeface="Calibri" pitchFamily="34" charset="0"/>
              </a:defRPr>
            </a:lvl1pPr>
            <a:lvl2pPr marL="742950" indent="-285750">
              <a:defRPr sz="1400">
                <a:solidFill>
                  <a:schemeClr val="tx1"/>
                </a:solidFill>
                <a:latin typeface="Calibri" pitchFamily="34" charset="0"/>
              </a:defRPr>
            </a:lvl2pPr>
            <a:lvl3pPr marL="1143000" indent="-228600">
              <a:defRPr sz="1400">
                <a:solidFill>
                  <a:schemeClr val="tx1"/>
                </a:solidFill>
                <a:latin typeface="Calibri" pitchFamily="34" charset="0"/>
              </a:defRPr>
            </a:lvl3pPr>
            <a:lvl4pPr marL="1600200" indent="-228600">
              <a:defRPr sz="1400">
                <a:solidFill>
                  <a:schemeClr val="tx1"/>
                </a:solidFill>
                <a:latin typeface="Calibri" pitchFamily="34" charset="0"/>
              </a:defRPr>
            </a:lvl4pPr>
            <a:lvl5pPr marL="2057400" indent="-228600">
              <a:defRPr sz="1400">
                <a:solidFill>
                  <a:schemeClr val="tx1"/>
                </a:solidFill>
                <a:latin typeface="Calibri" pitchFamily="34" charset="0"/>
              </a:defRPr>
            </a:lvl5pPr>
            <a:lvl6pPr marL="2514600" indent="-228600" defTabSz="685800" fontAlgn="base">
              <a:spcBef>
                <a:spcPct val="0"/>
              </a:spcBef>
              <a:spcAft>
                <a:spcPct val="0"/>
              </a:spcAft>
              <a:defRPr sz="1400">
                <a:solidFill>
                  <a:schemeClr val="tx1"/>
                </a:solidFill>
                <a:latin typeface="Calibri" pitchFamily="34" charset="0"/>
              </a:defRPr>
            </a:lvl6pPr>
            <a:lvl7pPr marL="2971800" indent="-228600" defTabSz="685800" fontAlgn="base">
              <a:spcBef>
                <a:spcPct val="0"/>
              </a:spcBef>
              <a:spcAft>
                <a:spcPct val="0"/>
              </a:spcAft>
              <a:defRPr sz="1400">
                <a:solidFill>
                  <a:schemeClr val="tx1"/>
                </a:solidFill>
                <a:latin typeface="Calibri" pitchFamily="34" charset="0"/>
              </a:defRPr>
            </a:lvl7pPr>
            <a:lvl8pPr marL="3429000" indent="-228600" defTabSz="685800" fontAlgn="base">
              <a:spcBef>
                <a:spcPct val="0"/>
              </a:spcBef>
              <a:spcAft>
                <a:spcPct val="0"/>
              </a:spcAft>
              <a:defRPr sz="1400">
                <a:solidFill>
                  <a:schemeClr val="tx1"/>
                </a:solidFill>
                <a:latin typeface="Calibri" pitchFamily="34" charset="0"/>
              </a:defRPr>
            </a:lvl8pPr>
            <a:lvl9pPr marL="3886200" indent="-228600" defTabSz="685800" fontAlgn="base">
              <a:spcBef>
                <a:spcPct val="0"/>
              </a:spcBef>
              <a:spcAft>
                <a:spcPct val="0"/>
              </a:spcAft>
              <a:defRPr sz="1400">
                <a:solidFill>
                  <a:schemeClr val="tx1"/>
                </a:solidFill>
                <a:latin typeface="Calibri" pitchFamily="34" charset="0"/>
              </a:defRPr>
            </a:lvl9pPr>
          </a:lstStyle>
          <a:p>
            <a:pPr algn="ctr"/>
            <a:r>
              <a:rPr lang="ru-RU" sz="1900" dirty="0">
                <a:solidFill>
                  <a:srgbClr val="E1001A"/>
                </a:solidFill>
                <a:latin typeface="Roboto Condensed" pitchFamily="2" charset="0"/>
                <a:ea typeface="Roboto Condensed" pitchFamily="2" charset="0"/>
                <a:cs typeface="Roboto Condensed" pitchFamily="2" charset="0"/>
              </a:rPr>
              <a:t>Спасибо за внимание!</a:t>
            </a:r>
          </a:p>
        </p:txBody>
      </p:sp>
      <p:sp>
        <p:nvSpPr>
          <p:cNvPr id="12" name="Прямоугольник 11"/>
          <p:cNvSpPr/>
          <p:nvPr/>
        </p:nvSpPr>
        <p:spPr>
          <a:xfrm>
            <a:off x="350838" y="2628900"/>
            <a:ext cx="8399462" cy="1550988"/>
          </a:xfrm>
          <a:prstGeom prst="rect">
            <a:avLst/>
          </a:prstGeom>
          <a:solidFill>
            <a:srgbClr val="E8E8E8"/>
          </a:solidFill>
          <a:ln>
            <a:noFill/>
          </a:ln>
          <a:effectLst/>
        </p:spPr>
        <p:style>
          <a:lnRef idx="1">
            <a:schemeClr val="accent1"/>
          </a:lnRef>
          <a:fillRef idx="3">
            <a:schemeClr val="accent1"/>
          </a:fillRef>
          <a:effectRef idx="2">
            <a:schemeClr val="accent1"/>
          </a:effectRef>
          <a:fontRef idx="minor">
            <a:schemeClr val="lt1"/>
          </a:fontRef>
        </p:style>
        <p:txBody>
          <a:bodyPr lIns="49451" tIns="24725" rIns="49451" bIns="24725" anchor="ctr"/>
          <a:lstStyle/>
          <a:p>
            <a:pPr algn="ctr"/>
            <a:r>
              <a:rPr lang="ru-RU" sz="1900" dirty="0">
                <a:solidFill>
                  <a:schemeClr val="tx1"/>
                </a:solidFill>
                <a:latin typeface="Roboto Condensed" pitchFamily="2" charset="0"/>
                <a:ea typeface="Roboto Condensed" pitchFamily="2" charset="0"/>
                <a:cs typeface="Roboto Condensed" pitchFamily="2" charset="0"/>
              </a:rPr>
              <a:t>Россия </a:t>
            </a:r>
            <a:r>
              <a:rPr lang="en-US" sz="1900" dirty="0">
                <a:solidFill>
                  <a:schemeClr val="tx1"/>
                </a:solidFill>
                <a:latin typeface="Roboto Condensed" pitchFamily="2" charset="0"/>
                <a:ea typeface="Roboto Condensed" pitchFamily="2" charset="0"/>
                <a:cs typeface="Roboto Condensed" pitchFamily="2" charset="0"/>
              </a:rPr>
              <a:t>| </a:t>
            </a:r>
            <a:r>
              <a:rPr lang="ru-RU" sz="1900" dirty="0">
                <a:solidFill>
                  <a:schemeClr val="tx1"/>
                </a:solidFill>
                <a:latin typeface="Roboto Condensed" pitchFamily="2" charset="0"/>
                <a:ea typeface="Roboto Condensed" pitchFamily="2" charset="0"/>
                <a:cs typeface="Roboto Condensed" pitchFamily="2" charset="0"/>
              </a:rPr>
              <a:t>Казахстан </a:t>
            </a:r>
            <a:r>
              <a:rPr lang="en-US" sz="1900" dirty="0">
                <a:solidFill>
                  <a:schemeClr val="tx1"/>
                </a:solidFill>
                <a:latin typeface="Roboto Condensed" pitchFamily="2" charset="0"/>
                <a:ea typeface="Roboto Condensed" pitchFamily="2" charset="0"/>
                <a:cs typeface="Roboto Condensed" pitchFamily="2" charset="0"/>
              </a:rPr>
              <a:t>| </a:t>
            </a:r>
            <a:r>
              <a:rPr lang="ru-RU" sz="1900" dirty="0">
                <a:solidFill>
                  <a:schemeClr val="tx1"/>
                </a:solidFill>
                <a:latin typeface="Roboto Condensed" pitchFamily="2" charset="0"/>
                <a:ea typeface="Roboto Condensed" pitchFamily="2" charset="0"/>
                <a:cs typeface="Roboto Condensed" pitchFamily="2" charset="0"/>
              </a:rPr>
              <a:t>Сербия</a:t>
            </a:r>
            <a:r>
              <a:rPr lang="en-US" sz="1900" dirty="0">
                <a:solidFill>
                  <a:schemeClr val="tx1"/>
                </a:solidFill>
                <a:latin typeface="Roboto Condensed" pitchFamily="2" charset="0"/>
                <a:ea typeface="Roboto Condensed" pitchFamily="2" charset="0"/>
                <a:cs typeface="Roboto Condensed" pitchFamily="2" charset="0"/>
              </a:rPr>
              <a:t> | </a:t>
            </a:r>
            <a:r>
              <a:rPr lang="ru-RU" sz="1900" dirty="0">
                <a:solidFill>
                  <a:schemeClr val="tx1"/>
                </a:solidFill>
                <a:latin typeface="Roboto Condensed" pitchFamily="2" charset="0"/>
                <a:ea typeface="Roboto Condensed" pitchFamily="2" charset="0"/>
                <a:cs typeface="Roboto Condensed" pitchFamily="2" charset="0"/>
              </a:rPr>
              <a:t>ОАЭ</a:t>
            </a:r>
          </a:p>
          <a:p>
            <a:pPr algn="ctr"/>
            <a:endParaRPr lang="ru-RU" sz="1900" dirty="0">
              <a:solidFill>
                <a:schemeClr val="tx1"/>
              </a:solidFill>
              <a:latin typeface="Roboto Condensed" pitchFamily="2" charset="0"/>
              <a:ea typeface="Roboto Condensed" pitchFamily="2" charset="0"/>
              <a:cs typeface="Roboto Condensed" pitchFamily="2" charset="0"/>
            </a:endParaRPr>
          </a:p>
          <a:p>
            <a:pPr algn="ctr"/>
            <a:r>
              <a:rPr lang="en-US" dirty="0">
                <a:solidFill>
                  <a:schemeClr val="tx1"/>
                </a:solidFill>
                <a:latin typeface="Roboto Condensed" pitchFamily="2" charset="0"/>
                <a:ea typeface="Roboto Condensed" pitchFamily="2" charset="0"/>
                <a:cs typeface="Roboto Condensed" pitchFamily="2" charset="0"/>
                <a:hlinkClick r:id="rId3"/>
              </a:rPr>
              <a:t>www.infoline.spb.ru</a:t>
            </a:r>
            <a:r>
              <a:rPr lang="ru-RU" dirty="0">
                <a:solidFill>
                  <a:schemeClr val="tx1"/>
                </a:solidFill>
                <a:latin typeface="Roboto Condensed" pitchFamily="2" charset="0"/>
                <a:ea typeface="Roboto Condensed" pitchFamily="2" charset="0"/>
                <a:cs typeface="Roboto Condensed" pitchFamily="2" charset="0"/>
              </a:rPr>
              <a:t> </a:t>
            </a:r>
            <a:r>
              <a:rPr lang="en-US" dirty="0">
                <a:solidFill>
                  <a:schemeClr val="tx1"/>
                </a:solidFill>
                <a:latin typeface="Roboto Condensed" pitchFamily="2" charset="0"/>
                <a:ea typeface="Roboto Condensed" pitchFamily="2" charset="0"/>
                <a:cs typeface="Roboto Condensed" pitchFamily="2" charset="0"/>
              </a:rPr>
              <a:t>| </a:t>
            </a:r>
            <a:r>
              <a:rPr lang="en-US" dirty="0">
                <a:solidFill>
                  <a:schemeClr val="tx1"/>
                </a:solidFill>
                <a:latin typeface="Roboto Condensed" pitchFamily="2" charset="0"/>
                <a:ea typeface="Roboto Condensed" pitchFamily="2" charset="0"/>
                <a:cs typeface="Roboto Condensed" pitchFamily="2" charset="0"/>
                <a:hlinkClick r:id="rId4"/>
              </a:rPr>
              <a:t>www.info2b.kz</a:t>
            </a:r>
            <a:r>
              <a:rPr lang="ru-RU" dirty="0">
                <a:solidFill>
                  <a:schemeClr val="tx1"/>
                </a:solidFill>
                <a:latin typeface="Roboto Condensed" pitchFamily="2" charset="0"/>
                <a:ea typeface="Roboto Condensed" pitchFamily="2" charset="0"/>
                <a:cs typeface="Roboto Condensed" pitchFamily="2" charset="0"/>
              </a:rPr>
              <a:t> </a:t>
            </a:r>
            <a:r>
              <a:rPr lang="en-US" dirty="0">
                <a:solidFill>
                  <a:schemeClr val="tx1"/>
                </a:solidFill>
                <a:latin typeface="Roboto Condensed" pitchFamily="2" charset="0"/>
                <a:ea typeface="Roboto Condensed" pitchFamily="2" charset="0"/>
                <a:cs typeface="Roboto Condensed" pitchFamily="2" charset="0"/>
              </a:rPr>
              <a:t>| </a:t>
            </a:r>
            <a:r>
              <a:rPr lang="da-DK" sz="1800" dirty="0">
                <a:solidFill>
                  <a:schemeClr val="tx1"/>
                </a:solidFill>
                <a:latin typeface="Roboto Condensed" pitchFamily="2" charset="0"/>
                <a:ea typeface="Roboto Condensed" pitchFamily="2" charset="0"/>
                <a:cs typeface="Roboto Condensed" pitchFamily="2" charset="0"/>
                <a:hlinkClick r:id="rId5"/>
              </a:rPr>
              <a:t>mail@</a:t>
            </a:r>
            <a:r>
              <a:rPr lang="en-US" sz="1800" dirty="0">
                <a:solidFill>
                  <a:schemeClr val="tx1"/>
                </a:solidFill>
                <a:latin typeface="Roboto Condensed" pitchFamily="2" charset="0"/>
                <a:ea typeface="Roboto Condensed" pitchFamily="2" charset="0"/>
                <a:cs typeface="Roboto Condensed" pitchFamily="2" charset="0"/>
                <a:hlinkClick r:id="rId5"/>
              </a:rPr>
              <a:t>infoline.spb.ru</a:t>
            </a:r>
            <a:r>
              <a:rPr lang="ru-RU" sz="1800" dirty="0">
                <a:solidFill>
                  <a:schemeClr val="tx1"/>
                </a:solidFill>
                <a:latin typeface="Roboto Condensed" pitchFamily="2" charset="0"/>
                <a:ea typeface="Roboto Condensed" pitchFamily="2" charset="0"/>
                <a:cs typeface="Roboto Condensed" pitchFamily="2" charset="0"/>
              </a:rPr>
              <a:t> </a:t>
            </a:r>
            <a:r>
              <a:rPr lang="en-US" sz="1800" dirty="0">
                <a:solidFill>
                  <a:schemeClr val="tx1"/>
                </a:solidFill>
                <a:latin typeface="Roboto Condensed" pitchFamily="2" charset="0"/>
                <a:ea typeface="Roboto Condensed" pitchFamily="2" charset="0"/>
                <a:cs typeface="Roboto Condensed" pitchFamily="2" charset="0"/>
              </a:rPr>
              <a:t>|</a:t>
            </a:r>
            <a:r>
              <a:rPr lang="ru-RU" sz="1800" dirty="0">
                <a:solidFill>
                  <a:schemeClr val="tx1"/>
                </a:solidFill>
                <a:latin typeface="Roboto Condensed" pitchFamily="2" charset="0"/>
                <a:ea typeface="Roboto Condensed" pitchFamily="2" charset="0"/>
                <a:cs typeface="Roboto Condensed" pitchFamily="2" charset="0"/>
              </a:rPr>
              <a:t> </a:t>
            </a:r>
            <a:r>
              <a:rPr lang="en-US" sz="1800" u="sng" dirty="0">
                <a:solidFill>
                  <a:schemeClr val="tx1"/>
                </a:solidFill>
                <a:latin typeface="Roboto Condensed" pitchFamily="2" charset="0"/>
                <a:ea typeface="Roboto Condensed" pitchFamily="2" charset="0"/>
                <a:cs typeface="Roboto Condensed" pitchFamily="2" charset="0"/>
                <a:hlinkClick r:id="rId6"/>
              </a:rPr>
              <a:t>info</a:t>
            </a:r>
            <a:r>
              <a:rPr lang="en-US" sz="1800" dirty="0">
                <a:solidFill>
                  <a:schemeClr val="tx1"/>
                </a:solidFill>
                <a:latin typeface="Roboto Condensed" pitchFamily="2" charset="0"/>
                <a:ea typeface="Roboto Condensed" pitchFamily="2" charset="0"/>
                <a:cs typeface="Roboto Condensed" pitchFamily="2" charset="0"/>
                <a:hlinkClick r:id="rId6"/>
              </a:rPr>
              <a:t>@info2b.kz</a:t>
            </a:r>
            <a:r>
              <a:rPr lang="ru-RU" sz="1800" dirty="0">
                <a:solidFill>
                  <a:schemeClr val="tx1"/>
                </a:solidFill>
                <a:latin typeface="Roboto Condensed" pitchFamily="2" charset="0"/>
                <a:ea typeface="Roboto Condensed" pitchFamily="2" charset="0"/>
                <a:cs typeface="Roboto Condensed" pitchFamily="2" charset="0"/>
              </a:rPr>
              <a:t>  </a:t>
            </a:r>
            <a:r>
              <a:rPr lang="en-US" sz="1800" dirty="0">
                <a:solidFill>
                  <a:schemeClr val="tx1"/>
                </a:solidFill>
                <a:latin typeface="Roboto Condensed" pitchFamily="2" charset="0"/>
                <a:ea typeface="Roboto Condensed" pitchFamily="2" charset="0"/>
                <a:cs typeface="Roboto Condensed" pitchFamily="2" charset="0"/>
              </a:rPr>
              <a:t> </a:t>
            </a:r>
            <a:r>
              <a:rPr lang="ru-RU" sz="1800" dirty="0">
                <a:solidFill>
                  <a:schemeClr val="tx1"/>
                </a:solidFill>
                <a:latin typeface="Roboto Condensed" pitchFamily="2" charset="0"/>
                <a:ea typeface="Roboto Condensed" pitchFamily="2" charset="0"/>
                <a:cs typeface="Roboto Condensed" pitchFamily="2" charset="0"/>
              </a:rPr>
              <a:t> </a:t>
            </a:r>
          </a:p>
          <a:p>
            <a:pPr algn="ctr"/>
            <a:endParaRPr lang="ru-RU" dirty="0">
              <a:solidFill>
                <a:schemeClr val="tx1"/>
              </a:solidFill>
              <a:latin typeface="Roboto Condensed" pitchFamily="2" charset="0"/>
              <a:ea typeface="Roboto Condensed" pitchFamily="2" charset="0"/>
              <a:cs typeface="Roboto Condensed" pitchFamily="2" charset="0"/>
            </a:endParaRPr>
          </a:p>
          <a:p>
            <a:pPr algn="ctr"/>
            <a:r>
              <a:rPr lang="en-US" sz="1600" dirty="0">
                <a:solidFill>
                  <a:schemeClr val="tx1"/>
                </a:solidFill>
                <a:latin typeface="Roboto Condensed" pitchFamily="2" charset="0"/>
                <a:ea typeface="Roboto Condensed" pitchFamily="2" charset="0"/>
                <a:cs typeface="Roboto Condensed" pitchFamily="2" charset="0"/>
              </a:rPr>
              <a:t>+74957727640 | </a:t>
            </a:r>
            <a:r>
              <a:rPr lang="ru-RU" sz="1600" dirty="0">
                <a:solidFill>
                  <a:schemeClr val="tx1"/>
                </a:solidFill>
                <a:latin typeface="Roboto Condensed" pitchFamily="2" charset="0"/>
                <a:ea typeface="Roboto Condensed" pitchFamily="2" charset="0"/>
                <a:cs typeface="Roboto Condensed" pitchFamily="2" charset="0"/>
              </a:rPr>
              <a:t>      </a:t>
            </a:r>
            <a:r>
              <a:rPr lang="ru-RU" sz="1600" dirty="0">
                <a:solidFill>
                  <a:schemeClr val="tx1"/>
                </a:solidFill>
                <a:latin typeface="Roboto Condensed" pitchFamily="2" charset="0"/>
                <a:ea typeface="Roboto Condensed" pitchFamily="2" charset="0"/>
                <a:cs typeface="Roboto Condensed" pitchFamily="2" charset="0"/>
                <a:hlinkClick r:id="rId7"/>
              </a:rPr>
              <a:t>+</a:t>
            </a:r>
            <a:r>
              <a:rPr lang="en-US" sz="1600" dirty="0">
                <a:solidFill>
                  <a:schemeClr val="tx1"/>
                </a:solidFill>
                <a:latin typeface="Roboto Condensed" pitchFamily="2" charset="0"/>
                <a:ea typeface="Roboto Condensed" pitchFamily="2" charset="0"/>
                <a:cs typeface="Roboto Condensed" pitchFamily="2" charset="0"/>
                <a:hlinkClick r:id="rId7"/>
              </a:rPr>
              <a:t>77478230289</a:t>
            </a:r>
            <a:r>
              <a:rPr lang="ru-RU" sz="1600" dirty="0">
                <a:solidFill>
                  <a:schemeClr val="tx1"/>
                </a:solidFill>
                <a:latin typeface="Roboto Condensed" pitchFamily="2" charset="0"/>
                <a:ea typeface="Roboto Condensed" pitchFamily="2" charset="0"/>
                <a:cs typeface="Roboto Condensed" pitchFamily="2" charset="0"/>
              </a:rPr>
              <a:t> </a:t>
            </a:r>
            <a:r>
              <a:rPr lang="en-US" sz="1600" dirty="0">
                <a:solidFill>
                  <a:schemeClr val="tx1"/>
                </a:solidFill>
                <a:latin typeface="Roboto Condensed" pitchFamily="2" charset="0"/>
                <a:ea typeface="Roboto Condensed" pitchFamily="2" charset="0"/>
                <a:cs typeface="Roboto Condensed" pitchFamily="2" charset="0"/>
              </a:rPr>
              <a:t>| </a:t>
            </a:r>
            <a:r>
              <a:rPr lang="ru-RU" sz="1600" dirty="0">
                <a:solidFill>
                  <a:schemeClr val="tx1"/>
                </a:solidFill>
                <a:latin typeface="Roboto Condensed" pitchFamily="2" charset="0"/>
                <a:ea typeface="Roboto Condensed" pitchFamily="2" charset="0"/>
                <a:cs typeface="Roboto Condensed" pitchFamily="2" charset="0"/>
              </a:rPr>
              <a:t>      </a:t>
            </a:r>
            <a:r>
              <a:rPr lang="en-US" sz="1600" dirty="0">
                <a:solidFill>
                  <a:schemeClr val="tx1"/>
                </a:solidFill>
                <a:latin typeface="Roboto Condensed" pitchFamily="2" charset="0"/>
                <a:ea typeface="Roboto Condensed" pitchFamily="2" charset="0"/>
                <a:cs typeface="Roboto Condensed" pitchFamily="2" charset="0"/>
                <a:hlinkClick r:id="rId8"/>
              </a:rPr>
              <a:t>+971524183664</a:t>
            </a:r>
            <a:r>
              <a:rPr lang="ru-RU" sz="1600" dirty="0">
                <a:solidFill>
                  <a:schemeClr val="tx1"/>
                </a:solidFill>
                <a:latin typeface="Roboto Condensed" pitchFamily="2" charset="0"/>
                <a:ea typeface="Roboto Condensed" pitchFamily="2" charset="0"/>
                <a:cs typeface="Roboto Condensed" pitchFamily="2" charset="0"/>
              </a:rPr>
              <a:t> </a:t>
            </a:r>
            <a:r>
              <a:rPr lang="en-US" sz="1600" dirty="0">
                <a:solidFill>
                  <a:schemeClr val="tx1"/>
                </a:solidFill>
                <a:latin typeface="Roboto Condensed" pitchFamily="2" charset="0"/>
                <a:ea typeface="Roboto Condensed" pitchFamily="2" charset="0"/>
                <a:cs typeface="Roboto Condensed" pitchFamily="2" charset="0"/>
              </a:rPr>
              <a:t>|      </a:t>
            </a:r>
            <a:r>
              <a:rPr lang="ru-RU" sz="1600" dirty="0">
                <a:solidFill>
                  <a:schemeClr val="tx1"/>
                </a:solidFill>
                <a:latin typeface="Roboto Condensed" pitchFamily="2" charset="0"/>
                <a:ea typeface="Roboto Condensed" pitchFamily="2" charset="0"/>
                <a:cs typeface="Roboto Condensed" pitchFamily="2" charset="0"/>
              </a:rPr>
              <a:t> </a:t>
            </a:r>
            <a:r>
              <a:rPr lang="en-US" sz="1600" dirty="0">
                <a:solidFill>
                  <a:schemeClr val="tx1"/>
                </a:solidFill>
                <a:latin typeface="Roboto Condensed" pitchFamily="2" charset="0"/>
                <a:ea typeface="Roboto Condensed" pitchFamily="2" charset="0"/>
                <a:cs typeface="Roboto Condensed" pitchFamily="2" charset="0"/>
                <a:hlinkClick r:id="rId9"/>
              </a:rPr>
              <a:t>@INFOLine_auto_Bot</a:t>
            </a:r>
            <a:r>
              <a:rPr lang="ru-RU" sz="1600" dirty="0">
                <a:solidFill>
                  <a:schemeClr val="tx1"/>
                </a:solidFill>
                <a:latin typeface="Roboto Condensed" pitchFamily="2" charset="0"/>
                <a:ea typeface="Roboto Condensed" pitchFamily="2" charset="0"/>
                <a:cs typeface="Roboto Condensed" pitchFamily="2" charset="0"/>
                <a:hlinkClick r:id="rId9"/>
              </a:rPr>
              <a:t> </a:t>
            </a:r>
            <a:endParaRPr lang="ru-RU" sz="1600" dirty="0">
              <a:solidFill>
                <a:schemeClr val="tx1"/>
              </a:solidFill>
              <a:latin typeface="Roboto Condensed" pitchFamily="2" charset="0"/>
              <a:ea typeface="Roboto Condensed" pitchFamily="2" charset="0"/>
              <a:cs typeface="Roboto Condensed" pitchFamily="2" charset="0"/>
            </a:endParaRPr>
          </a:p>
        </p:txBody>
      </p:sp>
      <p:sp>
        <p:nvSpPr>
          <p:cNvPr id="8" name="TextBox 7"/>
          <p:cNvSpPr txBox="1"/>
          <p:nvPr/>
        </p:nvSpPr>
        <p:spPr>
          <a:xfrm>
            <a:off x="2323610" y="921855"/>
            <a:ext cx="6434139" cy="1588816"/>
          </a:xfrm>
          <a:prstGeom prst="rect">
            <a:avLst/>
          </a:prstGeom>
          <a:noFill/>
        </p:spPr>
        <p:txBody>
          <a:bodyPr wrap="square" lIns="49451" tIns="24725" rIns="49451" bIns="24725" rtlCol="0">
            <a:spAutoFit/>
          </a:bodyPr>
          <a:lstStyle/>
          <a:p>
            <a:pPr algn="just"/>
            <a:r>
              <a:rPr lang="ru-RU" sz="1000" dirty="0">
                <a:latin typeface="Roboto Condensed"/>
                <a:cs typeface="Roboto Condensed"/>
              </a:rPr>
              <a:t>В настоящее время для компаний как никогда остро встал вопрос необходимости проведения мониторинга и анализа отраслевых и экономических событий в мире. Решение данной задачи не представляется возможным без профессионального и высокоэффективного информационного отдела.</a:t>
            </a:r>
          </a:p>
          <a:p>
            <a:pPr algn="just"/>
            <a:endParaRPr lang="ru-RU" sz="1000" dirty="0">
              <a:latin typeface="Roboto Condensed"/>
              <a:cs typeface="Roboto Condensed"/>
            </a:endParaRPr>
          </a:p>
          <a:p>
            <a:pPr algn="just"/>
            <a:r>
              <a:rPr lang="ru-RU" sz="1000" dirty="0">
                <a:latin typeface="Roboto Condensed"/>
                <a:cs typeface="Roboto Condensed"/>
              </a:rPr>
              <a:t>INFOLine — это </a:t>
            </a:r>
            <a:r>
              <a:rPr lang="ru-RU" sz="1000" b="1" dirty="0">
                <a:latin typeface="Roboto Condensed"/>
                <a:cs typeface="Roboto Condensed"/>
              </a:rPr>
              <a:t>ваш информационный отдел</a:t>
            </a:r>
            <a:r>
              <a:rPr lang="ru-RU" sz="1000" dirty="0">
                <a:latin typeface="Roboto Condensed"/>
                <a:cs typeface="Roboto Condensed"/>
              </a:rPr>
              <a:t>, который будет работать на пользу и развитие вашего бизнеса, услугами которого смогут воспользоваться все сотрудники вашей фирмы. </a:t>
            </a:r>
          </a:p>
          <a:p>
            <a:pPr algn="just"/>
            <a:r>
              <a:rPr lang="ru-RU" sz="1000" dirty="0">
                <a:latin typeface="Roboto Condensed"/>
                <a:cs typeface="Roboto Condensed"/>
              </a:rPr>
              <a:t>Группа компаний INFOLine является независимой компанией и работает на рынке исследований различных отраслей РФ с 2001 г. Проведенные исследования инвестиционных процессов в различных отраслях промышленности </a:t>
            </a:r>
            <a:r>
              <a:rPr lang="ru-RU" sz="1000" b="1" dirty="0">
                <a:latin typeface="Roboto Condensed"/>
                <a:cs typeface="Roboto Condensed"/>
              </a:rPr>
              <a:t>специалистами агентства INFOLine являются лучшими на рынке</a:t>
            </a:r>
            <a:r>
              <a:rPr lang="ru-RU" sz="1000" dirty="0">
                <a:latin typeface="Roboto Condensed"/>
                <a:cs typeface="Roboto Condensed"/>
              </a:rPr>
              <a:t>, что признано многочисленными клиентами и партнерами.</a:t>
            </a:r>
          </a:p>
        </p:txBody>
      </p:sp>
      <p:pic>
        <p:nvPicPr>
          <p:cNvPr id="1028" name="Picture 4" descr="Whatsapp – Бесплатные иконки: социальные медиа">
            <a:hlinkClick r:id="rId7"/>
            <a:extLst>
              <a:ext uri="{FF2B5EF4-FFF2-40B4-BE49-F238E27FC236}">
                <a16:creationId xmlns:a16="http://schemas.microsoft.com/office/drawing/2014/main" id="{EEAAFA72-E6FE-8A6D-5E4B-02AB806CD0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3637" y="3803050"/>
            <a:ext cx="271210" cy="2712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Логотип telegram – Бесплатные иконки: социальные медиа">
            <a:hlinkClick r:id="rId9"/>
            <a:extLst>
              <a:ext uri="{FF2B5EF4-FFF2-40B4-BE49-F238E27FC236}">
                <a16:creationId xmlns:a16="http://schemas.microsoft.com/office/drawing/2014/main" id="{33E80F19-6901-2553-F439-AFEE8259E6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92660" y="3823112"/>
            <a:ext cx="231087" cy="2310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Whatsapp – Бесплатные иконки: социальные медиа">
            <a:hlinkClick r:id="rId8"/>
            <a:extLst>
              <a:ext uri="{FF2B5EF4-FFF2-40B4-BE49-F238E27FC236}">
                <a16:creationId xmlns:a16="http://schemas.microsoft.com/office/drawing/2014/main" id="{6F708741-8063-86D1-0F80-7B9EB19E8D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81965" y="3803050"/>
            <a:ext cx="271210" cy="27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810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extBox 168"/>
          <p:cNvSpPr txBox="1"/>
          <p:nvPr/>
        </p:nvSpPr>
        <p:spPr>
          <a:xfrm>
            <a:off x="272566" y="633656"/>
            <a:ext cx="8403962" cy="234599"/>
          </a:xfrm>
          <a:prstGeom prst="rect">
            <a:avLst/>
          </a:prstGeom>
          <a:noFill/>
        </p:spPr>
        <p:txBody>
          <a:bodyPr wrap="square" lIns="49451" tIns="24725" rIns="49451" bIns="24725" rtlCol="0">
            <a:spAutoFit/>
          </a:bodyPr>
          <a:lstStyle/>
          <a:p>
            <a:pPr marL="0" marR="0" lvl="0" indent="0" algn="l" defTabSz="457118"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БАЗА "ТОП-200 ТОРГОВЫХ СЕТЕЙ </a:t>
            </a:r>
            <a:r>
              <a:rPr kumimoji="0" lang="en-US" sz="1200" b="0" i="0" u="none" strike="noStrike" kern="1200" cap="none" spc="0" normalizeH="0" baseline="0" noProof="0" dirty="0">
                <a:ln>
                  <a:noFill/>
                </a:ln>
                <a:solidFill>
                  <a:srgbClr val="E1001A"/>
                </a:solidFill>
                <a:effectLst/>
                <a:uLnTx/>
                <a:uFillTx/>
                <a:latin typeface="Roboto Condensed"/>
                <a:ea typeface="+mn-ea"/>
                <a:cs typeface="Roboto Condensed"/>
              </a:rPr>
              <a:t>FMCG</a:t>
            </a:r>
            <a:r>
              <a:rPr kumimoji="0" lang="ru-RU" sz="1200" b="0" i="0" u="none" strike="noStrike" kern="1200" cap="none" spc="0" normalizeH="0" baseline="0" noProof="0" dirty="0">
                <a:ln>
                  <a:noFill/>
                </a:ln>
                <a:solidFill>
                  <a:srgbClr val="E1001A"/>
                </a:solidFill>
                <a:effectLst/>
                <a:uLnTx/>
                <a:uFillTx/>
                <a:latin typeface="Roboto Condensed"/>
                <a:ea typeface="+mn-ea"/>
                <a:cs typeface="Roboto Condensed"/>
              </a:rPr>
              <a:t> РОССИИ"</a:t>
            </a:r>
          </a:p>
        </p:txBody>
      </p:sp>
      <p:sp>
        <p:nvSpPr>
          <p:cNvPr id="30" name="Прямоугольник 29"/>
          <p:cNvSpPr/>
          <p:nvPr/>
        </p:nvSpPr>
        <p:spPr>
          <a:xfrm>
            <a:off x="531874" y="3418178"/>
            <a:ext cx="3103212" cy="1384995"/>
          </a:xfrm>
          <a:prstGeom prst="rect">
            <a:avLst/>
          </a:prstGeom>
        </p:spPr>
        <p:txBody>
          <a:bodyPr wrap="square">
            <a:spAutoFit/>
          </a:bodyPr>
          <a:lstStyle/>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Дата выхода: </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Октябрь 202</a:t>
            </a:r>
            <a:r>
              <a:rPr kumimoji="0" lang="ru-RU" sz="1400" b="1" i="0" u="none" strike="noStrike" kern="1200" cap="none" spc="0" normalizeH="0" baseline="0" dirty="0">
                <a:ln>
                  <a:noFill/>
                </a:ln>
                <a:solidFill>
                  <a:srgbClr val="4274B0"/>
                </a:solidFill>
                <a:effectLst/>
                <a:uLnTx/>
                <a:uFillTx/>
                <a:latin typeface="Roboto Condensed" charset="0"/>
                <a:ea typeface="Roboto Condensed" charset="0"/>
                <a:cs typeface="Roboto Condensed" charset="0"/>
              </a:rPr>
              <a:t>5</a:t>
            </a:r>
            <a:r>
              <a:rPr lang="ru-RU" sz="1400" b="1" noProof="0" dirty="0">
                <a:solidFill>
                  <a:srgbClr val="4274B0"/>
                </a:solidFill>
                <a:latin typeface="Roboto Condensed" charset="0"/>
                <a:ea typeface="Roboto Condensed" charset="0"/>
                <a:cs typeface="Roboto Condensed" charset="0"/>
              </a:rPr>
              <a:t> </a:t>
            </a:r>
          </a:p>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Язык отчета: </a:t>
            </a:r>
            <a:r>
              <a:rPr kumimoji="0" lang="ru-RU" sz="1400" b="1"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rPr>
              <a:t>Русский</a:t>
            </a:r>
            <a:endParaRPr kumimoji="0" lang="ru-RU" sz="1400" b="0" i="0" u="none" strike="noStrike" kern="1200" cap="none" spc="0" normalizeH="0" baseline="0" noProof="0" dirty="0">
              <a:ln>
                <a:noFill/>
              </a:ln>
              <a:solidFill>
                <a:srgbClr val="4274B0"/>
              </a:solidFill>
              <a:effectLst/>
              <a:uLnTx/>
              <a:uFillTx/>
              <a:latin typeface="Roboto Condensed" charset="0"/>
              <a:ea typeface="Roboto Condensed" charset="0"/>
              <a:cs typeface="Roboto Condensed" charset="0"/>
            </a:endParaRPr>
          </a:p>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Формат предоставления: </a:t>
            </a:r>
          </a:p>
          <a:p>
            <a:pPr marL="0" marR="0" lvl="0" indent="0" algn="r" defTabSz="457118" rtl="0" eaLnBrk="1" fontAlgn="b"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486DAA"/>
                </a:solidFill>
                <a:effectLst/>
                <a:uLnTx/>
                <a:uFillTx/>
                <a:latin typeface="Roboto Condensed" charset="0"/>
                <a:ea typeface="Roboto Condensed" charset="0"/>
                <a:cs typeface="Roboto Condensed" charset="0"/>
              </a:rPr>
              <a:t>Презентация (40 слайдов)</a:t>
            </a:r>
          </a:p>
          <a:p>
            <a:pPr marL="0" marR="0" lvl="0" indent="0" algn="r" defTabSz="457118" rtl="0" eaLnBrk="1" fontAlgn="b"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86DAA"/>
                </a:solidFill>
                <a:effectLst/>
                <a:uLnTx/>
                <a:uFillTx/>
                <a:latin typeface="Roboto Condensed" charset="0"/>
                <a:ea typeface="Roboto Condensed" charset="0"/>
                <a:cs typeface="Roboto Condensed" charset="0"/>
              </a:rPr>
              <a:t>MS Excel</a:t>
            </a:r>
            <a:r>
              <a:rPr kumimoji="0" lang="ru-RU" sz="1400" b="1" i="0" u="none" strike="noStrike" kern="1200" cap="none" spc="0" normalizeH="0" baseline="0" noProof="0" dirty="0">
                <a:ln>
                  <a:noFill/>
                </a:ln>
                <a:solidFill>
                  <a:srgbClr val="486DAA"/>
                </a:solidFill>
                <a:effectLst/>
                <a:uLnTx/>
                <a:uFillTx/>
                <a:latin typeface="Roboto Condensed" charset="0"/>
                <a:ea typeface="Roboto Condensed" charset="0"/>
                <a:cs typeface="Roboto Condensed" charset="0"/>
              </a:rPr>
              <a:t> (база ТОП-200 сетей)</a:t>
            </a:r>
            <a:endParaRPr kumimoji="0" lang="en-US" sz="1400" b="1" i="0" u="none" strike="noStrike" kern="1200" cap="none" spc="0" normalizeH="0" baseline="0" noProof="0" dirty="0">
              <a:ln>
                <a:noFill/>
              </a:ln>
              <a:solidFill>
                <a:srgbClr val="486DAA"/>
              </a:solidFill>
              <a:effectLst/>
              <a:uLnTx/>
              <a:uFillTx/>
              <a:latin typeface="Roboto Condensed" charset="0"/>
              <a:ea typeface="Roboto Condensed" charset="0"/>
              <a:cs typeface="Roboto Condensed" charset="0"/>
            </a:endParaRPr>
          </a:p>
          <a:p>
            <a:pPr marL="0" marR="0" lvl="0" indent="0" algn="l" defTabSz="457118" rtl="0" eaLnBrk="1" fontAlgn="b"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303030"/>
                </a:solidFill>
                <a:effectLst/>
                <a:uLnTx/>
                <a:uFillTx/>
                <a:latin typeface="Roboto Condensed" charset="0"/>
                <a:ea typeface="Roboto Condensed" charset="0"/>
                <a:cs typeface="Roboto Condensed" charset="0"/>
              </a:rPr>
              <a:t>Стоимость: </a:t>
            </a:r>
            <a:r>
              <a:rPr lang="ru-RU" sz="1400" b="1" dirty="0">
                <a:solidFill>
                  <a:srgbClr val="DA1F18"/>
                </a:solidFill>
                <a:latin typeface="Roboto Condensed" charset="0"/>
                <a:ea typeface="Roboto Condensed" charset="0"/>
                <a:cs typeface="Roboto Condensed" charset="0"/>
              </a:rPr>
              <a:t>8</a:t>
            </a:r>
            <a:r>
              <a:rPr kumimoji="0" lang="en-US"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rPr>
              <a:t>5</a:t>
            </a:r>
            <a:r>
              <a:rPr kumimoji="0" lang="ru-RU" sz="1400" b="1" i="0" u="none" strike="noStrike" kern="1200" cap="none" spc="0" normalizeH="0" baseline="0" noProof="0" dirty="0">
                <a:ln>
                  <a:noFill/>
                </a:ln>
                <a:solidFill>
                  <a:srgbClr val="DA1F18"/>
                </a:solidFill>
                <a:effectLst/>
                <a:uLnTx/>
                <a:uFillTx/>
                <a:latin typeface="Roboto Condensed" charset="0"/>
                <a:ea typeface="Roboto Condensed" charset="0"/>
                <a:cs typeface="Roboto Condensed" charset="0"/>
              </a:rPr>
              <a:t> 000 руб.</a:t>
            </a:r>
            <a:endParaRPr kumimoji="0" lang="ru-RU" sz="1400" b="1" i="0" u="none" strike="noStrike" kern="1200" cap="none" spc="0" normalizeH="0" baseline="0" noProof="0" dirty="0">
              <a:ln>
                <a:noFill/>
              </a:ln>
              <a:solidFill>
                <a:srgbClr val="9F9F9F"/>
              </a:solidFill>
              <a:effectLst/>
              <a:uLnTx/>
              <a:uFillTx/>
              <a:latin typeface="Roboto Condensed" charset="0"/>
              <a:ea typeface="Roboto Condensed" charset="0"/>
              <a:cs typeface="Roboto Condensed" charset="0"/>
            </a:endParaRPr>
          </a:p>
        </p:txBody>
      </p:sp>
      <p:sp>
        <p:nvSpPr>
          <p:cNvPr id="58" name="TextBox 57">
            <a:extLst>
              <a:ext uri="{FF2B5EF4-FFF2-40B4-BE49-F238E27FC236}">
                <a16:creationId xmlns:a16="http://schemas.microsoft.com/office/drawing/2014/main" id="{4DDE1728-2F29-30FA-567A-AA4743E2BFCC}"/>
              </a:ext>
            </a:extLst>
          </p:cNvPr>
          <p:cNvSpPr txBox="1"/>
          <p:nvPr/>
        </p:nvSpPr>
        <p:spPr>
          <a:xfrm>
            <a:off x="4429965" y="974746"/>
            <a:ext cx="4318748" cy="1615827"/>
          </a:xfrm>
          <a:prstGeom prst="rect">
            <a:avLst/>
          </a:prstGeom>
          <a:noFill/>
        </p:spPr>
        <p:txBody>
          <a:bodyPr wrap="square" rtlCol="0">
            <a:spAutoFit/>
          </a:bodyPr>
          <a:lstStyle/>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kumimoji="0" lang="ru-RU" sz="11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Динамика развития крупнейших сетей FMCG России</a:t>
            </a: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kumimoji="0" lang="ru-RU"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Каналы розничной торговли и форматы сетей FMCG (магазины у дома, гипермаркеты, супермаркеты, мягкие и жесткие дискаунтеры, Е-</a:t>
            </a:r>
            <a:r>
              <a:rPr kumimoji="0" lang="en-US"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grocery</a:t>
            </a:r>
            <a:r>
              <a:rPr kumimoji="0" lang="ru-RU"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lang="ru-RU" sz="11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Операционные и финансовые показатели, контакты, менеджмент, регионы, логистика</a:t>
            </a:r>
            <a:r>
              <a:rPr lang="en-US" sz="11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1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по </a:t>
            </a:r>
            <a:r>
              <a:rPr lang="en-US" sz="11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200 </a:t>
            </a:r>
            <a:r>
              <a:rPr lang="ru-RU" sz="11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крупнейшим торговым сетям </a:t>
            </a:r>
            <a:r>
              <a:rPr lang="en-US" sz="11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rPr>
              <a:t>FMCG</a:t>
            </a:r>
            <a:endParaRPr lang="ru-RU" sz="1100" dirty="0">
              <a:solidFill>
                <a:srgbClr val="4274B0"/>
              </a:solidFill>
              <a:latin typeface="Roboto Condensed" panose="02000000000000000000" pitchFamily="2" charset="0"/>
              <a:ea typeface="Roboto Condensed" panose="02000000000000000000" pitchFamily="2" charset="0"/>
              <a:cs typeface="Roboto Condensed" panose="02000000000000000000" pitchFamily="2" charset="0"/>
            </a:endParaRP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lang="ru-RU" sz="11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Развитие </a:t>
            </a:r>
            <a:r>
              <a:rPr lang="en-US" sz="11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E</a:t>
            </a:r>
            <a:r>
              <a:rPr lang="ru-RU" sz="11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a:t>
            </a:r>
            <a:r>
              <a:rPr lang="en-US" sz="11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grocery</a:t>
            </a:r>
            <a:r>
              <a:rPr lang="ru-RU" sz="11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 по </a:t>
            </a:r>
            <a:r>
              <a:rPr lang="en-US" sz="11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200 </a:t>
            </a:r>
            <a:r>
              <a:rPr lang="ru-RU" sz="1100"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крупнейшим торговым сетям (интернет-магазин, мобильное приложение, работа с сервисами доставки, представленность на маркетплейсах)</a:t>
            </a:r>
          </a:p>
        </p:txBody>
      </p:sp>
      <p:sp>
        <p:nvSpPr>
          <p:cNvPr id="59" name="TextBox 58">
            <a:extLst>
              <a:ext uri="{FF2B5EF4-FFF2-40B4-BE49-F238E27FC236}">
                <a16:creationId xmlns:a16="http://schemas.microsoft.com/office/drawing/2014/main" id="{C89887BD-DCC0-E7C3-5411-5428E524DD95}"/>
              </a:ext>
            </a:extLst>
          </p:cNvPr>
          <p:cNvSpPr txBox="1"/>
          <p:nvPr/>
        </p:nvSpPr>
        <p:spPr>
          <a:xfrm>
            <a:off x="4431472" y="2846293"/>
            <a:ext cx="4712528" cy="1954381"/>
          </a:xfrm>
          <a:prstGeom prst="rect">
            <a:avLst/>
          </a:prstGeom>
          <a:noFill/>
        </p:spPr>
        <p:txBody>
          <a:bodyPr wrap="square" rtlCol="0">
            <a:spAutoFit/>
          </a:bodyPr>
          <a:lstStyle/>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kumimoji="0" lang="ru-RU"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Доля на рынке розничных продаж </a:t>
            </a:r>
            <a:r>
              <a:rPr kumimoji="0" lang="en-US"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Food – </a:t>
            </a:r>
            <a:r>
              <a:rPr kumimoji="0" lang="ru-RU"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более </a:t>
            </a:r>
            <a:r>
              <a:rPr kumimoji="0" lang="ru-RU" sz="11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58%</a:t>
            </a: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kumimoji="0" lang="ru-RU" sz="11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Совокупная выручка ТОП-200 сетей – более </a:t>
            </a:r>
            <a:r>
              <a:rPr kumimoji="0" lang="ru-RU" sz="1100" b="1"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7,9 трлн руб.</a:t>
            </a: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kumimoji="0" lang="ru-RU"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Количество торговых объектов</a:t>
            </a:r>
            <a:r>
              <a:rPr kumimoji="0" lang="en-US"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(c </a:t>
            </a:r>
            <a:r>
              <a:rPr kumimoji="0" lang="ru-RU"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учетом франчайзинга</a:t>
            </a:r>
            <a:r>
              <a:rPr kumimoji="0" lang="en-US"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100" b="0" i="0" u="none" strike="noStrike" kern="1200" cap="none" spc="0" normalizeH="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более </a:t>
            </a:r>
            <a:r>
              <a:rPr kumimoji="0" lang="en-US" sz="11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14</a:t>
            </a:r>
            <a:r>
              <a:rPr kumimoji="0" lang="ru-RU" sz="11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8 тыс.</a:t>
            </a: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kumimoji="0" lang="ru-RU" sz="11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Общая торговая площадь объектов – более </a:t>
            </a:r>
            <a:r>
              <a:rPr kumimoji="0" lang="ru-RU" sz="1100" b="1"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42 млн кв. м</a:t>
            </a: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kumimoji="0" lang="ru-RU"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Количество гипермаркетов – более </a:t>
            </a:r>
            <a:r>
              <a:rPr kumimoji="0" lang="ru-RU" sz="11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1010</a:t>
            </a: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kumimoji="0" lang="ru-RU" sz="11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Количество супермаркетов – более </a:t>
            </a:r>
            <a:r>
              <a:rPr kumimoji="0" lang="ru-RU" sz="1100" b="1"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3700</a:t>
            </a: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kumimoji="0" lang="ru-RU"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Количество дискаунтеров –</a:t>
            </a:r>
            <a:r>
              <a:rPr kumimoji="0" lang="ru-RU" sz="1100" b="0" i="0" u="none" strike="noStrike" kern="1200" cap="none" spc="0" normalizeH="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более </a:t>
            </a:r>
            <a:r>
              <a:rPr kumimoji="0" lang="ru-RU" sz="11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61 тыс.</a:t>
            </a: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kumimoji="0" lang="ru-RU" sz="11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Количество магазинов у дома (с учетом франчайзинга) – более </a:t>
            </a:r>
            <a:r>
              <a:rPr kumimoji="0" lang="ru-RU" sz="1100" b="1"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80 тыс.</a:t>
            </a: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kumimoji="0" lang="ru-RU"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Количество распределительных центров и складов – более </a:t>
            </a:r>
            <a:r>
              <a:rPr kumimoji="0" lang="ru-RU" sz="11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500</a:t>
            </a: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kumimoji="0" lang="ru-RU" sz="1100" b="0"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Интернет-магазинов – </a:t>
            </a:r>
            <a:r>
              <a:rPr kumimoji="0" lang="ru-RU" sz="1100" b="1" i="0" u="none" strike="noStrike" kern="1200" cap="none" spc="0" normalizeH="0" baseline="0" noProof="0" dirty="0">
                <a:ln>
                  <a:noFill/>
                </a:ln>
                <a:solidFill>
                  <a:srgbClr val="4274B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140</a:t>
            </a:r>
          </a:p>
          <a:p>
            <a:pPr marL="171446" marR="0" lvl="0" indent="-171446" algn="l" defTabSz="457118" rtl="0" eaLnBrk="1" fontAlgn="auto" latinLnBrk="0" hangingPunct="1">
              <a:lnSpc>
                <a:spcPct val="100000"/>
              </a:lnSpc>
              <a:spcBef>
                <a:spcPts val="0"/>
              </a:spcBef>
              <a:spcAft>
                <a:spcPts val="0"/>
              </a:spcAft>
              <a:buClrTx/>
              <a:buSzTx/>
              <a:buFont typeface="Wingdings" pitchFamily="2" charset="2"/>
              <a:buChar char="Ø"/>
              <a:tabLst/>
              <a:defRPr/>
            </a:pPr>
            <a:r>
              <a:rPr kumimoji="0" lang="ru-RU"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Работают с сервисами доставки – </a:t>
            </a:r>
            <a:r>
              <a:rPr kumimoji="0" lang="ru-RU" sz="1100" b="1"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77</a:t>
            </a:r>
          </a:p>
        </p:txBody>
      </p:sp>
      <p:graphicFrame>
        <p:nvGraphicFramePr>
          <p:cNvPr id="60" name="Схема 59">
            <a:extLst>
              <a:ext uri="{FF2B5EF4-FFF2-40B4-BE49-F238E27FC236}">
                <a16:creationId xmlns:a16="http://schemas.microsoft.com/office/drawing/2014/main" id="{A9C66D08-4CA5-4A24-5F6B-151CDEE03FAB}"/>
              </a:ext>
            </a:extLst>
          </p:cNvPr>
          <p:cNvGraphicFramePr>
            <a:graphicFrameLocks noChangeAspect="1"/>
          </p:cNvGraphicFramePr>
          <p:nvPr/>
        </p:nvGraphicFramePr>
        <p:xfrm>
          <a:off x="4500656" y="703137"/>
          <a:ext cx="4292823" cy="3556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1" name="Схема 60">
            <a:extLst>
              <a:ext uri="{FF2B5EF4-FFF2-40B4-BE49-F238E27FC236}">
                <a16:creationId xmlns:a16="http://schemas.microsoft.com/office/drawing/2014/main" id="{B1DCBAE3-7FDC-9652-7964-101EDB4A5F48}"/>
              </a:ext>
            </a:extLst>
          </p:cNvPr>
          <p:cNvGraphicFramePr>
            <a:graphicFrameLocks noChangeAspect="1"/>
          </p:cNvGraphicFramePr>
          <p:nvPr/>
        </p:nvGraphicFramePr>
        <p:xfrm>
          <a:off x="4500655" y="2490670"/>
          <a:ext cx="4292823" cy="3556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Полилиния 4">
            <a:extLst>
              <a:ext uri="{FF2B5EF4-FFF2-40B4-BE49-F238E27FC236}">
                <a16:creationId xmlns:a16="http://schemas.microsoft.com/office/drawing/2014/main" id="{49082399-E094-4E2D-873C-1CDF08E17FDB}"/>
              </a:ext>
            </a:extLst>
          </p:cNvPr>
          <p:cNvSpPr/>
          <p:nvPr/>
        </p:nvSpPr>
        <p:spPr>
          <a:xfrm>
            <a:off x="2182931" y="-21946"/>
            <a:ext cx="541085" cy="464632"/>
          </a:xfrm>
          <a:custGeom>
            <a:avLst/>
            <a:gdLst>
              <a:gd name="connsiteX0" fmla="*/ 0 w 2165350"/>
              <a:gd name="connsiteY0" fmla="*/ 0 h 361950"/>
              <a:gd name="connsiteX1" fmla="*/ 0 w 2165350"/>
              <a:gd name="connsiteY1" fmla="*/ 292100 h 361950"/>
              <a:gd name="connsiteX2" fmla="*/ 1073150 w 2165350"/>
              <a:gd name="connsiteY2" fmla="*/ 361950 h 361950"/>
              <a:gd name="connsiteX3" fmla="*/ 2165350 w 2165350"/>
              <a:gd name="connsiteY3" fmla="*/ 292100 h 361950"/>
              <a:gd name="connsiteX4" fmla="*/ 2159000 w 2165350"/>
              <a:gd name="connsiteY4" fmla="*/ 6350 h 361950"/>
              <a:gd name="connsiteX5" fmla="*/ 0 w 2165350"/>
              <a:gd name="connsiteY5"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5350" h="361950">
                <a:moveTo>
                  <a:pt x="0" y="0"/>
                </a:moveTo>
                <a:lnTo>
                  <a:pt x="0" y="292100"/>
                </a:lnTo>
                <a:lnTo>
                  <a:pt x="1073150" y="361950"/>
                </a:lnTo>
                <a:lnTo>
                  <a:pt x="2165350" y="292100"/>
                </a:lnTo>
                <a:lnTo>
                  <a:pt x="2159000" y="6350"/>
                </a:lnTo>
                <a:lnTo>
                  <a:pt x="0" y="0"/>
                </a:lnTo>
                <a:close/>
              </a:path>
            </a:pathLst>
          </a:custGeom>
          <a:solidFill>
            <a:srgbClr val="00B050"/>
          </a:solidFill>
          <a:ln>
            <a:solidFill>
              <a:srgbClr val="00B050"/>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457118" rtl="0" eaLnBrk="1" fontAlgn="auto" latinLnBrk="0" hangingPunct="1">
              <a:lnSpc>
                <a:spcPts val="1000"/>
              </a:lnSpc>
              <a:spcBef>
                <a:spcPts val="0"/>
              </a:spcBef>
              <a:spcAft>
                <a:spcPts val="0"/>
              </a:spcAft>
              <a:buClrTx/>
              <a:buSzTx/>
              <a:buFontTx/>
              <a:buNone/>
              <a:tabLst/>
              <a:defRPr/>
            </a:pPr>
            <a:r>
              <a:rPr kumimoji="0" lang="ru-RU" sz="1350" b="1" i="0" u="none" strike="noStrike" kern="1200" cap="none" spc="0" normalizeH="0" baseline="0" noProof="0" dirty="0">
                <a:ln>
                  <a:noFill/>
                </a:ln>
                <a:solidFill>
                  <a:prstClr val="white"/>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ХИТ</a:t>
            </a:r>
          </a:p>
        </p:txBody>
      </p:sp>
      <p:pic>
        <p:nvPicPr>
          <p:cNvPr id="14" name="Рисунок 13">
            <a:extLst>
              <a:ext uri="{FF2B5EF4-FFF2-40B4-BE49-F238E27FC236}">
                <a16:creationId xmlns:a16="http://schemas.microsoft.com/office/drawing/2014/main" id="{AAB49A3F-06A6-4FCE-92F0-425FA010752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96193" y="3816710"/>
            <a:ext cx="487671" cy="487671"/>
          </a:xfrm>
          <a:prstGeom prst="rect">
            <a:avLst/>
          </a:prstGeom>
        </p:spPr>
      </p:pic>
      <p:pic>
        <p:nvPicPr>
          <p:cNvPr id="15" name="Рисунок 14">
            <a:extLst>
              <a:ext uri="{FF2B5EF4-FFF2-40B4-BE49-F238E27FC236}">
                <a16:creationId xmlns:a16="http://schemas.microsoft.com/office/drawing/2014/main" id="{2597FEA0-F391-4EA7-9692-F07D0DB0915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96192" y="4308729"/>
            <a:ext cx="487671" cy="487671"/>
          </a:xfrm>
          <a:prstGeom prst="rect">
            <a:avLst/>
          </a:prstGeom>
        </p:spPr>
      </p:pic>
      <p:pic>
        <p:nvPicPr>
          <p:cNvPr id="3" name="Рисунок 2">
            <a:extLst>
              <a:ext uri="{FF2B5EF4-FFF2-40B4-BE49-F238E27FC236}">
                <a16:creationId xmlns:a16="http://schemas.microsoft.com/office/drawing/2014/main" id="{86837B18-D3A7-43B6-9CF1-E8001FCBD330}"/>
              </a:ext>
            </a:extLst>
          </p:cNvPr>
          <p:cNvPicPr>
            <a:picLocks noChangeAspect="1"/>
          </p:cNvPicPr>
          <p:nvPr/>
        </p:nvPicPr>
        <p:blipFill>
          <a:blip r:embed="rId15"/>
          <a:stretch>
            <a:fillRect/>
          </a:stretch>
        </p:blipFill>
        <p:spPr>
          <a:xfrm>
            <a:off x="638861" y="1120726"/>
            <a:ext cx="2889237" cy="2241452"/>
          </a:xfrm>
          <a:prstGeom prst="rect">
            <a:avLst/>
          </a:prstGeom>
        </p:spPr>
      </p:pic>
    </p:spTree>
    <p:extLst>
      <p:ext uri="{BB962C8B-B14F-4D97-AF65-F5344CB8AC3E}">
        <p14:creationId xmlns:p14="http://schemas.microsoft.com/office/powerpoint/2010/main" val="559510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Прямоугольник 27"/>
          <p:cNvSpPr/>
          <p:nvPr/>
        </p:nvSpPr>
        <p:spPr>
          <a:xfrm>
            <a:off x="267894" y="859525"/>
            <a:ext cx="3461143" cy="3477875"/>
          </a:xfrm>
          <a:prstGeom prst="rect">
            <a:avLst/>
          </a:prstGeom>
        </p:spPr>
        <p:txBody>
          <a:bodyPr wrap="square">
            <a:spAutoFit/>
          </a:bodyPr>
          <a:lstStyle/>
          <a:p>
            <a:pPr marL="155575" indent="203200" algn="just">
              <a:buClr>
                <a:schemeClr val="tx2">
                  <a:lumMod val="75000"/>
                </a:schemeClr>
              </a:buClr>
            </a:pPr>
            <a:r>
              <a:rPr lang="ru-RU" sz="1000" b="1" dirty="0">
                <a:solidFill>
                  <a:srgbClr val="FF0000"/>
                </a:solidFill>
                <a:latin typeface="Roboto Condensed" charset="0"/>
                <a:ea typeface="Roboto Condensed" charset="0"/>
                <a:cs typeface="Roboto Condensed" charset="0"/>
              </a:rPr>
              <a:t>Контактная информация: </a:t>
            </a:r>
          </a:p>
          <a:p>
            <a:pPr marL="623888" indent="-179388" algn="just">
              <a:buClr>
                <a:schemeClr val="tx2">
                  <a:lumMod val="75000"/>
                </a:schemeClr>
              </a:buClr>
              <a:buFont typeface="Arial" panose="020B0604020202020204" pitchFamily="34" charset="0"/>
              <a:buChar char="•"/>
            </a:pPr>
            <a:r>
              <a:rPr lang="ru-RU" sz="1000" dirty="0">
                <a:latin typeface="Roboto Condensed" charset="0"/>
                <a:ea typeface="Roboto Condensed" charset="0"/>
                <a:cs typeface="Roboto Condensed" charset="0"/>
              </a:rPr>
              <a:t>Компания</a:t>
            </a:r>
          </a:p>
          <a:p>
            <a:pPr marL="623888" indent="-179388" algn="just">
              <a:buClr>
                <a:schemeClr val="tx2">
                  <a:lumMod val="75000"/>
                </a:schemeClr>
              </a:buClr>
              <a:buFont typeface="Arial" panose="020B0604020202020204" pitchFamily="34" charset="0"/>
              <a:buChar char="•"/>
            </a:pPr>
            <a:r>
              <a:rPr lang="ru-RU" sz="1000" dirty="0">
                <a:latin typeface="Roboto Condensed" charset="0"/>
                <a:ea typeface="Roboto Condensed" charset="0"/>
                <a:cs typeface="Roboto Condensed" charset="0"/>
              </a:rPr>
              <a:t>Бренд</a:t>
            </a:r>
          </a:p>
          <a:p>
            <a:pPr marL="623888" indent="-179388" algn="just">
              <a:buClr>
                <a:schemeClr val="tx2">
                  <a:lumMod val="75000"/>
                </a:schemeClr>
              </a:buClr>
              <a:buFont typeface="Arial" panose="020B0604020202020204" pitchFamily="34" charset="0"/>
              <a:buChar char="•"/>
            </a:pPr>
            <a:r>
              <a:rPr lang="ru-RU" sz="1000" dirty="0">
                <a:latin typeface="Roboto Condensed" charset="0"/>
                <a:ea typeface="Roboto Condensed" charset="0"/>
                <a:cs typeface="Roboto Condensed" charset="0"/>
              </a:rPr>
              <a:t>Основное операционное юридическое лицо</a:t>
            </a:r>
          </a:p>
          <a:p>
            <a:pPr marL="623888" indent="-179388" algn="just">
              <a:buClr>
                <a:schemeClr val="tx2">
                  <a:lumMod val="75000"/>
                </a:schemeClr>
              </a:buClr>
              <a:buFont typeface="Arial" panose="020B0604020202020204" pitchFamily="34" charset="0"/>
              <a:buChar char="•"/>
            </a:pPr>
            <a:r>
              <a:rPr lang="ru-RU" sz="1000" dirty="0">
                <a:latin typeface="Roboto Condensed" charset="0"/>
                <a:ea typeface="Roboto Condensed" charset="0"/>
                <a:cs typeface="Roboto Condensed" charset="0"/>
              </a:rPr>
              <a:t>Тип сети</a:t>
            </a:r>
          </a:p>
          <a:p>
            <a:pPr marL="623888" indent="-179388" algn="just">
              <a:buClr>
                <a:schemeClr val="tx2">
                  <a:lumMod val="75000"/>
                </a:schemeClr>
              </a:buClr>
              <a:buFont typeface="Arial" panose="020B0604020202020204" pitchFamily="34" charset="0"/>
              <a:buChar char="•"/>
            </a:pPr>
            <a:r>
              <a:rPr lang="ru-RU" sz="1000" dirty="0">
                <a:latin typeface="Roboto Condensed" charset="0"/>
                <a:ea typeface="Roboto Condensed" charset="0"/>
                <a:cs typeface="Roboto Condensed" charset="0"/>
              </a:rPr>
              <a:t>Специализация</a:t>
            </a:r>
          </a:p>
          <a:p>
            <a:pPr marL="623888" indent="-179388" algn="just">
              <a:buClr>
                <a:schemeClr val="tx2">
                  <a:lumMod val="75000"/>
                </a:schemeClr>
              </a:buClr>
              <a:buFont typeface="Arial" panose="020B0604020202020204" pitchFamily="34" charset="0"/>
              <a:buChar char="•"/>
            </a:pPr>
            <a:r>
              <a:rPr lang="ru-RU" sz="1000" dirty="0">
                <a:latin typeface="Roboto Condensed" charset="0"/>
                <a:ea typeface="Roboto Condensed" charset="0"/>
                <a:cs typeface="Roboto Condensed" charset="0"/>
              </a:rPr>
              <a:t>Фактический адрес</a:t>
            </a:r>
          </a:p>
          <a:p>
            <a:pPr marL="623888" indent="-179388" algn="just">
              <a:buClr>
                <a:schemeClr val="tx2">
                  <a:lumMod val="75000"/>
                </a:schemeClr>
              </a:buClr>
              <a:buFont typeface="Arial" panose="020B0604020202020204" pitchFamily="34" charset="0"/>
              <a:buChar char="•"/>
            </a:pPr>
            <a:r>
              <a:rPr lang="ru-RU" sz="1000" dirty="0">
                <a:latin typeface="Roboto Condensed" charset="0"/>
                <a:ea typeface="Roboto Condensed" charset="0"/>
                <a:cs typeface="Roboto Condensed" charset="0"/>
              </a:rPr>
              <a:t>Телефон </a:t>
            </a:r>
          </a:p>
          <a:p>
            <a:pPr marL="623888" indent="-179388" algn="just">
              <a:buClr>
                <a:schemeClr val="tx2">
                  <a:lumMod val="75000"/>
                </a:schemeClr>
              </a:buClr>
              <a:buFont typeface="Arial" panose="020B0604020202020204" pitchFamily="34" charset="0"/>
              <a:buChar char="•"/>
            </a:pPr>
            <a:r>
              <a:rPr lang="en-US" sz="1000" dirty="0">
                <a:latin typeface="Roboto Condensed" charset="0"/>
                <a:ea typeface="Roboto Condensed" charset="0"/>
                <a:cs typeface="Roboto Condensed" charset="0"/>
              </a:rPr>
              <a:t>E</a:t>
            </a:r>
            <a:r>
              <a:rPr lang="ru-RU" sz="1000" dirty="0">
                <a:latin typeface="Roboto Condensed" charset="0"/>
                <a:ea typeface="Roboto Condensed" charset="0"/>
                <a:cs typeface="Roboto Condensed" charset="0"/>
              </a:rPr>
              <a:t>-</a:t>
            </a:r>
            <a:r>
              <a:rPr lang="en-US" sz="1000" dirty="0">
                <a:latin typeface="Roboto Condensed" charset="0"/>
                <a:ea typeface="Roboto Condensed" charset="0"/>
                <a:cs typeface="Roboto Condensed" charset="0"/>
              </a:rPr>
              <a:t>mail</a:t>
            </a:r>
            <a:endParaRPr lang="ru-RU" sz="1000" dirty="0">
              <a:latin typeface="Roboto Condensed" charset="0"/>
              <a:ea typeface="Roboto Condensed" charset="0"/>
              <a:cs typeface="Roboto Condensed" charset="0"/>
            </a:endParaRPr>
          </a:p>
          <a:p>
            <a:pPr marL="623888" indent="-179388" algn="just">
              <a:buClr>
                <a:schemeClr val="tx2">
                  <a:lumMod val="75000"/>
                </a:schemeClr>
              </a:buClr>
              <a:buFont typeface="Arial" panose="020B0604020202020204" pitchFamily="34" charset="0"/>
              <a:buChar char="•"/>
            </a:pPr>
            <a:r>
              <a:rPr lang="ru-RU" sz="1000" dirty="0">
                <a:latin typeface="Roboto Condensed" charset="0"/>
                <a:ea typeface="Roboto Condensed" charset="0"/>
                <a:cs typeface="Roboto Condensed" charset="0"/>
              </a:rPr>
              <a:t>Сайт</a:t>
            </a:r>
            <a:endParaRPr lang="en-US" sz="1000" dirty="0">
              <a:latin typeface="Roboto Condensed" charset="0"/>
              <a:ea typeface="Roboto Condensed" charset="0"/>
              <a:cs typeface="Roboto Condensed" charset="0"/>
            </a:endParaRPr>
          </a:p>
          <a:p>
            <a:pPr marL="623888" indent="-179388" algn="just">
              <a:buClr>
                <a:schemeClr val="tx2">
                  <a:lumMod val="75000"/>
                </a:schemeClr>
              </a:buClr>
              <a:buFont typeface="Arial" panose="020B0604020202020204" pitchFamily="34" charset="0"/>
              <a:buChar char="•"/>
            </a:pPr>
            <a:r>
              <a:rPr lang="ru-RU" sz="1000" dirty="0">
                <a:latin typeface="Roboto Condensed" charset="0"/>
                <a:ea typeface="Roboto Condensed" charset="0"/>
                <a:cs typeface="Roboto Condensed" charset="0"/>
              </a:rPr>
              <a:t>Социальные сети</a:t>
            </a:r>
          </a:p>
          <a:p>
            <a:pPr marL="358775" algn="just">
              <a:spcBef>
                <a:spcPts val="600"/>
              </a:spcBef>
              <a:buClr>
                <a:schemeClr val="tx2">
                  <a:lumMod val="75000"/>
                </a:schemeClr>
              </a:buClr>
            </a:pPr>
            <a:endParaRPr lang="ru-RU" sz="1000" b="1"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endParaRPr>
          </a:p>
          <a:p>
            <a:pPr marL="358775" algn="just">
              <a:spcBef>
                <a:spcPts val="600"/>
              </a:spcBef>
              <a:buClr>
                <a:schemeClr val="tx2">
                  <a:lumMod val="75000"/>
                </a:schemeClr>
              </a:buClr>
            </a:pPr>
            <a:r>
              <a:rPr lang="ru-RU" sz="1000" b="1"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Менеджмент компании: </a:t>
            </a:r>
            <a:r>
              <a:rPr lang="ru-RU" sz="1000" dirty="0">
                <a:latin typeface="Roboto Condensed" charset="0"/>
                <a:ea typeface="Roboto Condensed" charset="0"/>
                <a:cs typeface="Roboto Condensed" charset="0"/>
              </a:rPr>
              <a:t>Генеральный директор, Директор по закупкам, Финансовый директор, IT-директор, директор по логистике, директор по маркетингу, директор по развитию, руководитель по электронной коммерции, Директор по франчайзингу</a:t>
            </a:r>
          </a:p>
          <a:p>
            <a:pPr marL="444500" indent="179388" algn="just">
              <a:buClr>
                <a:schemeClr val="tx2">
                  <a:lumMod val="75000"/>
                </a:schemeClr>
              </a:buClr>
              <a:buFont typeface="Arial" panose="020B0604020202020204" pitchFamily="34" charset="0"/>
              <a:buChar char="•"/>
            </a:pPr>
            <a:endParaRPr lang="ru-RU" sz="1000" dirty="0">
              <a:latin typeface="Roboto Condensed" charset="0"/>
              <a:ea typeface="Roboto Condensed" charset="0"/>
              <a:cs typeface="Roboto Condensed" charset="0"/>
            </a:endParaRPr>
          </a:p>
          <a:p>
            <a:pPr marL="444500" indent="179388" algn="just">
              <a:buClr>
                <a:schemeClr val="tx2">
                  <a:lumMod val="75000"/>
                </a:schemeClr>
              </a:buClr>
              <a:buFont typeface="Arial" panose="020B0604020202020204" pitchFamily="34" charset="0"/>
              <a:buChar char="•"/>
            </a:pPr>
            <a:endParaRPr lang="ru-RU" sz="1000" dirty="0">
              <a:latin typeface="Roboto Condensed" charset="0"/>
              <a:ea typeface="Roboto Condensed" charset="0"/>
              <a:cs typeface="Roboto Condensed" charset="0"/>
            </a:endParaRPr>
          </a:p>
          <a:p>
            <a:pPr marL="444500" indent="179388" algn="just">
              <a:buClr>
                <a:schemeClr val="tx2">
                  <a:lumMod val="75000"/>
                </a:schemeClr>
              </a:buClr>
              <a:buFont typeface="Arial" panose="020B0604020202020204" pitchFamily="34" charset="0"/>
              <a:buChar char="•"/>
            </a:pPr>
            <a:endParaRPr lang="ru-RU" sz="1000" dirty="0">
              <a:latin typeface="Roboto Condensed" charset="0"/>
              <a:ea typeface="Roboto Condensed" charset="0"/>
              <a:cs typeface="Roboto Condensed" charset="0"/>
            </a:endParaRPr>
          </a:p>
          <a:p>
            <a:pPr marL="155575" indent="457200" algn="just">
              <a:buClr>
                <a:schemeClr val="tx2">
                  <a:lumMod val="75000"/>
                </a:schemeClr>
              </a:buClr>
            </a:pPr>
            <a:endParaRPr lang="ru-RU" sz="1000" dirty="0">
              <a:latin typeface="Roboto Condensed" charset="0"/>
              <a:ea typeface="Roboto Condensed" charset="0"/>
              <a:cs typeface="Roboto Condensed" charset="0"/>
            </a:endParaRPr>
          </a:p>
        </p:txBody>
      </p:sp>
      <p:cxnSp>
        <p:nvCxnSpPr>
          <p:cNvPr id="4" name="Прямая соединительная линия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9" name="Прямоугольник 28"/>
          <p:cNvSpPr/>
          <p:nvPr/>
        </p:nvSpPr>
        <p:spPr>
          <a:xfrm>
            <a:off x="3948113" y="853718"/>
            <a:ext cx="5194750" cy="3123932"/>
          </a:xfrm>
          <a:prstGeom prst="rect">
            <a:avLst/>
          </a:prstGeom>
        </p:spPr>
        <p:txBody>
          <a:bodyPr wrap="square">
            <a:spAutoFit/>
          </a:bodyPr>
          <a:lstStyle/>
          <a:p>
            <a:pPr marL="155575" indent="457200" algn="just">
              <a:buClr>
                <a:schemeClr val="tx2">
                  <a:lumMod val="75000"/>
                </a:schemeClr>
              </a:buClr>
            </a:pPr>
            <a:r>
              <a:rPr lang="ru-RU" sz="1000" b="1" dirty="0">
                <a:solidFill>
                  <a:srgbClr val="FF0000"/>
                </a:solidFill>
                <a:latin typeface="Roboto Condensed" charset="0"/>
                <a:ea typeface="Roboto Condensed" charset="0"/>
                <a:cs typeface="Roboto Condensed" charset="0"/>
              </a:rPr>
              <a:t>Операционные показатели компании:</a:t>
            </a:r>
          </a:p>
          <a:p>
            <a:pPr marL="717550" indent="88900" algn="just">
              <a:buClr>
                <a:schemeClr val="tx2">
                  <a:lumMod val="75000"/>
                </a:schemeClr>
              </a:buClr>
              <a:buFont typeface="Arial" panose="020B0604020202020204" pitchFamily="34" charset="0"/>
              <a:buChar char="•"/>
            </a:pPr>
            <a:r>
              <a:rPr lang="ru-RU" sz="900" dirty="0">
                <a:latin typeface="Roboto Condensed" charset="0"/>
                <a:ea typeface="Roboto Condensed" charset="0"/>
                <a:cs typeface="Roboto Condensed" charset="0"/>
              </a:rPr>
              <a:t>Количество собственных торговых объектов по форматам (гипермаркет, супермаркет, дискаунтер и магазин у дома)</a:t>
            </a:r>
          </a:p>
          <a:p>
            <a:pPr marL="717550" indent="88900" algn="just">
              <a:buClr>
                <a:schemeClr val="tx2">
                  <a:lumMod val="75000"/>
                </a:schemeClr>
              </a:buClr>
              <a:buFont typeface="Arial" panose="020B0604020202020204" pitchFamily="34" charset="0"/>
              <a:buChar char="•"/>
            </a:pPr>
            <a:r>
              <a:rPr lang="ru-RU" sz="900" dirty="0">
                <a:latin typeface="Roboto Condensed" charset="0"/>
                <a:ea typeface="Roboto Condensed" charset="0"/>
                <a:cs typeface="Roboto Condensed" charset="0"/>
              </a:rPr>
              <a:t>Количество франчайзинговых торговых объектов</a:t>
            </a:r>
          </a:p>
          <a:p>
            <a:pPr marL="717550" indent="88900" algn="just">
              <a:buClr>
                <a:schemeClr val="tx2">
                  <a:lumMod val="75000"/>
                </a:schemeClr>
              </a:buClr>
              <a:buFont typeface="Arial" panose="020B0604020202020204" pitchFamily="34" charset="0"/>
              <a:buChar char="•"/>
            </a:pPr>
            <a:r>
              <a:rPr lang="ru-RU" sz="900" dirty="0">
                <a:latin typeface="Roboto Condensed" charset="0"/>
                <a:ea typeface="Roboto Condensed" charset="0"/>
                <a:cs typeface="Roboto Condensed" charset="0"/>
              </a:rPr>
              <a:t>Региональная представленность собственных и франчайзинговых объектов</a:t>
            </a:r>
          </a:p>
          <a:p>
            <a:pPr marL="717550" indent="88900" algn="just">
              <a:buClr>
                <a:schemeClr val="tx2">
                  <a:lumMod val="75000"/>
                </a:schemeClr>
              </a:buClr>
              <a:buFont typeface="Arial" panose="020B0604020202020204" pitchFamily="34" charset="0"/>
              <a:buChar char="•"/>
            </a:pPr>
            <a:r>
              <a:rPr lang="ru-RU" sz="900" dirty="0">
                <a:latin typeface="Roboto Condensed" charset="0"/>
                <a:ea typeface="Roboto Condensed" charset="0"/>
                <a:cs typeface="Roboto Condensed" charset="0"/>
              </a:rPr>
              <a:t>Общая торговая площадь собственных и франчайзинговых объектов, тыс. кв. м.</a:t>
            </a:r>
          </a:p>
          <a:p>
            <a:pPr marL="628650" algn="just">
              <a:buClr>
                <a:schemeClr val="tx2">
                  <a:lumMod val="75000"/>
                </a:schemeClr>
              </a:buClr>
            </a:pPr>
            <a:r>
              <a:rPr lang="ru-RU" sz="1000" b="1" dirty="0">
                <a:solidFill>
                  <a:srgbClr val="FF0000"/>
                </a:solidFill>
                <a:latin typeface="Roboto Condensed" panose="02000000000000000000" pitchFamily="2" charset="0"/>
                <a:ea typeface="Roboto Condensed" panose="02000000000000000000" pitchFamily="2" charset="0"/>
                <a:cs typeface="Roboto Condensed" panose="02000000000000000000" pitchFamily="2" charset="0"/>
              </a:rPr>
              <a:t>Логистика: </a:t>
            </a:r>
            <a:r>
              <a:rPr lang="ru-RU" sz="1000" dirty="0">
                <a:latin typeface="Roboto Condensed" charset="0"/>
                <a:ea typeface="Roboto Condensed" charset="0"/>
                <a:cs typeface="Roboto Condensed" charset="0"/>
              </a:rPr>
              <a:t>Количество, площадь, тип и регионы логистической инфраструктуры</a:t>
            </a:r>
          </a:p>
          <a:p>
            <a:pPr marL="155575" indent="457200" algn="just">
              <a:spcBef>
                <a:spcPts val="600"/>
              </a:spcBef>
              <a:buClr>
                <a:schemeClr val="tx2">
                  <a:lumMod val="75000"/>
                </a:schemeClr>
              </a:buClr>
            </a:pPr>
            <a:r>
              <a:rPr lang="ru-RU" sz="1000" b="1" dirty="0">
                <a:solidFill>
                  <a:srgbClr val="FF0000"/>
                </a:solidFill>
                <a:latin typeface="Roboto Condensed" charset="0"/>
                <a:ea typeface="Roboto Condensed" charset="0"/>
                <a:cs typeface="Roboto Condensed" charset="0"/>
              </a:rPr>
              <a:t>Развитие </a:t>
            </a:r>
            <a:r>
              <a:rPr lang="en-US" sz="1000" b="1" dirty="0">
                <a:solidFill>
                  <a:srgbClr val="FF0000"/>
                </a:solidFill>
                <a:latin typeface="Roboto Condensed" charset="0"/>
                <a:ea typeface="Roboto Condensed" charset="0"/>
                <a:cs typeface="Roboto Condensed" charset="0"/>
              </a:rPr>
              <a:t>online-</a:t>
            </a:r>
            <a:r>
              <a:rPr lang="ru-RU" sz="1000" b="1" dirty="0">
                <a:solidFill>
                  <a:srgbClr val="FF0000"/>
                </a:solidFill>
                <a:latin typeface="Roboto Condensed" charset="0"/>
                <a:ea typeface="Roboto Condensed" charset="0"/>
                <a:cs typeface="Roboto Condensed" charset="0"/>
              </a:rPr>
              <a:t>продаж (</a:t>
            </a:r>
            <a:r>
              <a:rPr lang="en-US" sz="1000" b="1" dirty="0">
                <a:solidFill>
                  <a:srgbClr val="FF0000"/>
                </a:solidFill>
                <a:latin typeface="Roboto Condensed" charset="0"/>
                <a:ea typeface="Roboto Condensed" charset="0"/>
                <a:cs typeface="Roboto Condensed" charset="0"/>
              </a:rPr>
              <a:t>E-Grocery)</a:t>
            </a:r>
            <a:r>
              <a:rPr lang="ru-RU" sz="1000" b="1" dirty="0">
                <a:solidFill>
                  <a:srgbClr val="FF0000"/>
                </a:solidFill>
                <a:latin typeface="Roboto Condensed" charset="0"/>
                <a:ea typeface="Roboto Condensed" charset="0"/>
                <a:cs typeface="Roboto Condensed" charset="0"/>
              </a:rPr>
              <a:t>:</a:t>
            </a:r>
            <a:endParaRPr lang="en-US" sz="1000" b="1" dirty="0">
              <a:solidFill>
                <a:srgbClr val="FF0000"/>
              </a:solidFill>
              <a:latin typeface="Roboto Condensed" charset="0"/>
              <a:ea typeface="Roboto Condensed" charset="0"/>
              <a:cs typeface="Roboto Condensed" charset="0"/>
            </a:endParaRPr>
          </a:p>
          <a:p>
            <a:pPr marL="717550" indent="88900" algn="just">
              <a:buClr>
                <a:schemeClr val="tx2">
                  <a:lumMod val="75000"/>
                </a:schemeClr>
              </a:buClr>
              <a:buFont typeface="Arial" panose="020B0604020202020204" pitchFamily="34" charset="0"/>
              <a:buChar char="•"/>
            </a:pPr>
            <a:r>
              <a:rPr lang="ru-RU" sz="900" dirty="0">
                <a:latin typeface="Roboto Condensed" charset="0"/>
                <a:ea typeface="Roboto Condensed" charset="0"/>
                <a:cs typeface="Roboto Condensed" charset="0"/>
              </a:rPr>
              <a:t>Интернет-магазин и услуга </a:t>
            </a:r>
            <a:r>
              <a:rPr lang="en-US" sz="900" dirty="0">
                <a:latin typeface="Roboto Condensed" charset="0"/>
                <a:ea typeface="Roboto Condensed" charset="0"/>
                <a:cs typeface="Roboto Condensed" charset="0"/>
              </a:rPr>
              <a:t>click&amp;collect</a:t>
            </a:r>
          </a:p>
          <a:p>
            <a:pPr marL="717550" indent="88900" algn="just">
              <a:buClr>
                <a:schemeClr val="tx2">
                  <a:lumMod val="75000"/>
                </a:schemeClr>
              </a:buClr>
              <a:buFont typeface="Arial" panose="020B0604020202020204" pitchFamily="34" charset="0"/>
              <a:buChar char="•"/>
            </a:pPr>
            <a:r>
              <a:rPr lang="ru-RU" sz="900" dirty="0">
                <a:latin typeface="Roboto Condensed" charset="0"/>
                <a:ea typeface="Roboto Condensed" charset="0"/>
                <a:cs typeface="Roboto Condensed" charset="0"/>
              </a:rPr>
              <a:t>Мобильное приложение и возможность покупки товара через него</a:t>
            </a:r>
          </a:p>
          <a:p>
            <a:pPr marL="717550" indent="88900" algn="just">
              <a:buClr>
                <a:schemeClr val="tx2">
                  <a:lumMod val="75000"/>
                </a:schemeClr>
              </a:buClr>
              <a:buFont typeface="Arial" panose="020B0604020202020204" pitchFamily="34" charset="0"/>
              <a:buChar char="•"/>
            </a:pPr>
            <a:r>
              <a:rPr lang="ru-RU" sz="900" dirty="0">
                <a:latin typeface="Roboto Condensed" charset="0"/>
                <a:ea typeface="Roboto Condensed" charset="0"/>
                <a:cs typeface="Roboto Condensed" charset="0"/>
              </a:rPr>
              <a:t>Наличие экспресс-доставки </a:t>
            </a:r>
            <a:endParaRPr lang="en-US" sz="900" dirty="0">
              <a:latin typeface="Roboto Condensed" charset="0"/>
              <a:ea typeface="Roboto Condensed" charset="0"/>
              <a:cs typeface="Roboto Condensed" charset="0"/>
            </a:endParaRPr>
          </a:p>
          <a:p>
            <a:pPr marL="717550" indent="88900" algn="just">
              <a:buClr>
                <a:schemeClr val="tx2">
                  <a:lumMod val="75000"/>
                </a:schemeClr>
              </a:buClr>
              <a:buFont typeface="Arial" panose="020B0604020202020204" pitchFamily="34" charset="0"/>
              <a:buChar char="•"/>
            </a:pPr>
            <a:r>
              <a:rPr lang="ru-RU" sz="900" dirty="0">
                <a:latin typeface="Roboto Condensed" charset="0"/>
                <a:ea typeface="Roboto Condensed" charset="0"/>
                <a:cs typeface="Roboto Condensed" charset="0"/>
              </a:rPr>
              <a:t>Количество </a:t>
            </a:r>
            <a:r>
              <a:rPr lang="en-US" sz="900" dirty="0">
                <a:latin typeface="Roboto Condensed" charset="0"/>
                <a:ea typeface="Roboto Condensed" charset="0"/>
                <a:cs typeface="Roboto Condensed" charset="0"/>
              </a:rPr>
              <a:t>dark store</a:t>
            </a:r>
          </a:p>
          <a:p>
            <a:pPr marL="717550" indent="88900" algn="just">
              <a:buClr>
                <a:schemeClr val="tx2">
                  <a:lumMod val="75000"/>
                </a:schemeClr>
              </a:buClr>
              <a:buFont typeface="Arial" panose="020B0604020202020204" pitchFamily="34" charset="0"/>
              <a:buChar char="•"/>
            </a:pPr>
            <a:r>
              <a:rPr lang="ru-RU" sz="900" dirty="0">
                <a:latin typeface="Roboto Condensed" charset="0"/>
                <a:ea typeface="Roboto Condensed" charset="0"/>
                <a:cs typeface="Roboto Condensed" charset="0"/>
              </a:rPr>
              <a:t>Сотрудничество со службами доставки (Купер</a:t>
            </a:r>
            <a:r>
              <a:rPr lang="en-US" sz="900" dirty="0">
                <a:latin typeface="Roboto Condensed" charset="0"/>
                <a:ea typeface="Roboto Condensed" charset="0"/>
                <a:cs typeface="Roboto Condensed" charset="0"/>
              </a:rPr>
              <a:t>, </a:t>
            </a:r>
            <a:r>
              <a:rPr lang="ru-RU" sz="900" dirty="0">
                <a:latin typeface="Roboto Condensed" charset="0"/>
                <a:ea typeface="Roboto Condensed" charset="0"/>
                <a:cs typeface="Roboto Condensed" charset="0"/>
              </a:rPr>
              <a:t>Яндекс</a:t>
            </a:r>
            <a:r>
              <a:rPr lang="en-US" sz="900" dirty="0">
                <a:latin typeface="Roboto Condensed" charset="0"/>
                <a:ea typeface="Roboto Condensed" charset="0"/>
                <a:cs typeface="Roboto Condensed" charset="0"/>
              </a:rPr>
              <a:t> </a:t>
            </a:r>
            <a:r>
              <a:rPr lang="ru-RU" sz="900" dirty="0">
                <a:latin typeface="Roboto Condensed" charset="0"/>
                <a:ea typeface="Roboto Condensed" charset="0"/>
                <a:cs typeface="Roboto Condensed" charset="0"/>
              </a:rPr>
              <a:t>Еда/Деливери</a:t>
            </a:r>
            <a:r>
              <a:rPr lang="en-US" sz="900" dirty="0">
                <a:latin typeface="Roboto Condensed" charset="0"/>
                <a:ea typeface="Roboto Condensed" charset="0"/>
                <a:cs typeface="Roboto Condensed" charset="0"/>
              </a:rPr>
              <a:t>)</a:t>
            </a:r>
          </a:p>
          <a:p>
            <a:pPr marL="717550" indent="88900" algn="just">
              <a:buClr>
                <a:schemeClr val="tx2">
                  <a:lumMod val="75000"/>
                </a:schemeClr>
              </a:buClr>
              <a:buFont typeface="Arial" panose="020B0604020202020204" pitchFamily="34" charset="0"/>
              <a:buChar char="•"/>
            </a:pPr>
            <a:r>
              <a:rPr lang="ru-RU" sz="900" dirty="0">
                <a:latin typeface="Roboto Condensed" charset="0"/>
                <a:ea typeface="Roboto Condensed" charset="0"/>
                <a:cs typeface="Roboto Condensed" charset="0"/>
              </a:rPr>
              <a:t>Представленность на маркетплейсах (</a:t>
            </a:r>
            <a:r>
              <a:rPr lang="en-US" sz="900" dirty="0">
                <a:latin typeface="Roboto Condensed" charset="0"/>
                <a:ea typeface="Roboto Condensed" charset="0"/>
                <a:cs typeface="Roboto Condensed" charset="0"/>
              </a:rPr>
              <a:t>Ozon, Wildberries, </a:t>
            </a:r>
            <a:r>
              <a:rPr lang="ru-RU" sz="900" dirty="0">
                <a:latin typeface="Roboto Condensed" charset="0"/>
                <a:ea typeface="Roboto Condensed" charset="0"/>
                <a:cs typeface="Roboto Condensed" charset="0"/>
              </a:rPr>
              <a:t>Яндекс Маркет</a:t>
            </a:r>
            <a:r>
              <a:rPr lang="en-US" sz="900" dirty="0">
                <a:latin typeface="Roboto Condensed" charset="0"/>
                <a:ea typeface="Roboto Condensed" charset="0"/>
                <a:cs typeface="Roboto Condensed" charset="0"/>
              </a:rPr>
              <a:t>)</a:t>
            </a:r>
            <a:endParaRPr lang="ru-RU" sz="900" dirty="0">
              <a:latin typeface="Roboto Condensed" charset="0"/>
              <a:ea typeface="Roboto Condensed" charset="0"/>
              <a:cs typeface="Roboto Condensed" charset="0"/>
            </a:endParaRPr>
          </a:p>
          <a:p>
            <a:pPr marL="717550" indent="88900" algn="just">
              <a:buClr>
                <a:schemeClr val="tx2">
                  <a:lumMod val="75000"/>
                </a:schemeClr>
              </a:buClr>
              <a:buFont typeface="Arial" panose="020B0604020202020204" pitchFamily="34" charset="0"/>
              <a:buChar char="•"/>
            </a:pPr>
            <a:r>
              <a:rPr lang="ru-RU" sz="900" dirty="0">
                <a:latin typeface="Roboto Condensed" charset="0"/>
                <a:ea typeface="Roboto Condensed" charset="0"/>
                <a:cs typeface="Roboto Condensed" charset="0"/>
              </a:rPr>
              <a:t>Финансовые показатели online (выручка за 2024 г. и </a:t>
            </a:r>
            <a:r>
              <a:rPr lang="en-US" sz="900" dirty="0">
                <a:latin typeface="Roboto Condensed" charset="0"/>
                <a:ea typeface="Roboto Condensed" charset="0"/>
                <a:cs typeface="Roboto Condensed" charset="0"/>
              </a:rPr>
              <a:t>I </a:t>
            </a:r>
            <a:r>
              <a:rPr lang="ru-RU" sz="900" dirty="0">
                <a:latin typeface="Roboto Condensed" charset="0"/>
                <a:ea typeface="Roboto Condensed" charset="0"/>
                <a:cs typeface="Roboto Condensed" charset="0"/>
              </a:rPr>
              <a:t>пол. 2025, доля online-продаж в выручке)</a:t>
            </a:r>
          </a:p>
          <a:p>
            <a:pPr marL="717550">
              <a:spcBef>
                <a:spcPts val="600"/>
              </a:spcBef>
              <a:buClr>
                <a:schemeClr val="tx2">
                  <a:lumMod val="75000"/>
                </a:schemeClr>
              </a:buClr>
            </a:pPr>
            <a:r>
              <a:rPr lang="ru-RU" sz="1000" b="1" dirty="0">
                <a:solidFill>
                  <a:srgbClr val="FF0000"/>
                </a:solidFill>
                <a:latin typeface="Roboto Condensed" charset="0"/>
                <a:ea typeface="Roboto Condensed" charset="0"/>
                <a:cs typeface="Roboto Condensed" charset="0"/>
              </a:rPr>
              <a:t>Финансовые показатели: </a:t>
            </a:r>
            <a:br>
              <a:rPr lang="ru-RU" sz="1000" b="1" dirty="0">
                <a:solidFill>
                  <a:srgbClr val="FF0000"/>
                </a:solidFill>
                <a:latin typeface="Roboto Condensed" charset="0"/>
                <a:ea typeface="Roboto Condensed" charset="0"/>
                <a:cs typeface="Roboto Condensed" charset="0"/>
              </a:rPr>
            </a:br>
            <a:r>
              <a:rPr lang="ru-RU" sz="1000" dirty="0">
                <a:latin typeface="Roboto Condensed" charset="0"/>
                <a:ea typeface="Roboto Condensed" charset="0"/>
                <a:cs typeface="Roboto Condensed" charset="0"/>
              </a:rPr>
              <a:t>Выручка за 2023-2024 гг. и </a:t>
            </a:r>
            <a:r>
              <a:rPr lang="en-US" sz="1000" dirty="0">
                <a:latin typeface="Roboto Condensed" charset="0"/>
                <a:ea typeface="Roboto Condensed" charset="0"/>
                <a:cs typeface="Roboto Condensed" charset="0"/>
              </a:rPr>
              <a:t>I </a:t>
            </a:r>
            <a:r>
              <a:rPr lang="ru-RU" sz="1000" dirty="0">
                <a:latin typeface="Roboto Condensed" charset="0"/>
                <a:ea typeface="Roboto Condensed" charset="0"/>
                <a:cs typeface="Roboto Condensed" charset="0"/>
              </a:rPr>
              <a:t>пол. 2024-</a:t>
            </a:r>
            <a:r>
              <a:rPr lang="en-US" sz="1000" dirty="0">
                <a:latin typeface="Roboto Condensed" charset="0"/>
                <a:ea typeface="Roboto Condensed" charset="0"/>
                <a:cs typeface="Roboto Condensed" charset="0"/>
              </a:rPr>
              <a:t>I </a:t>
            </a:r>
            <a:r>
              <a:rPr lang="ru-RU" sz="1000" dirty="0">
                <a:latin typeface="Roboto Condensed" charset="0"/>
                <a:ea typeface="Roboto Condensed" charset="0"/>
                <a:cs typeface="Roboto Condensed" charset="0"/>
              </a:rPr>
              <a:t>пол. 2025, млрд руб. без НДС </a:t>
            </a:r>
          </a:p>
          <a:p>
            <a:pPr marL="717550" algn="just">
              <a:buClr>
                <a:schemeClr val="tx2">
                  <a:lumMod val="75000"/>
                </a:schemeClr>
              </a:buClr>
            </a:pPr>
            <a:r>
              <a:rPr lang="ru-RU" sz="1000" dirty="0">
                <a:latin typeface="Roboto Condensed" charset="0"/>
                <a:ea typeface="Roboto Condensed" charset="0"/>
                <a:cs typeface="Roboto Condensed" charset="0"/>
              </a:rPr>
              <a:t>Плотность продаж (выручка с кв.м) за 2023-2024 гг. и </a:t>
            </a:r>
            <a:r>
              <a:rPr lang="en-US" sz="1000" dirty="0">
                <a:latin typeface="Roboto Condensed" charset="0"/>
                <a:ea typeface="Roboto Condensed" charset="0"/>
                <a:cs typeface="Roboto Condensed" charset="0"/>
              </a:rPr>
              <a:t>I </a:t>
            </a:r>
            <a:r>
              <a:rPr lang="ru-RU" sz="1000" dirty="0">
                <a:latin typeface="Roboto Condensed" charset="0"/>
                <a:ea typeface="Roboto Condensed" charset="0"/>
                <a:cs typeface="Roboto Condensed" charset="0"/>
              </a:rPr>
              <a:t>пол. 2024-</a:t>
            </a:r>
            <a:r>
              <a:rPr lang="en-US" sz="1000" dirty="0">
                <a:latin typeface="Roboto Condensed" charset="0"/>
                <a:ea typeface="Roboto Condensed" charset="0"/>
                <a:cs typeface="Roboto Condensed" charset="0"/>
              </a:rPr>
              <a:t>I </a:t>
            </a:r>
            <a:r>
              <a:rPr lang="ru-RU" sz="1000" dirty="0">
                <a:latin typeface="Roboto Condensed" charset="0"/>
                <a:ea typeface="Roboto Condensed" charset="0"/>
                <a:cs typeface="Roboto Condensed" charset="0"/>
              </a:rPr>
              <a:t>пол. 2025, тыс. руб. без НДС </a:t>
            </a:r>
          </a:p>
        </p:txBody>
      </p:sp>
      <p:pic>
        <p:nvPicPr>
          <p:cNvPr id="12" name="Рисунок 11">
            <a:hlinkClick r:id="" action="ppaction://noaction"/>
          </p:cNvPr>
          <p:cNvPicPr>
            <a:picLocks noChangeAspect="1"/>
          </p:cNvPicPr>
          <p:nvPr/>
        </p:nvPicPr>
        <p:blipFill rotWithShape="1">
          <a:blip r:embed="rId3">
            <a:extLst>
              <a:ext uri="{28A0092B-C50C-407E-A947-70E740481C1C}">
                <a14:useLocalDpi xmlns:a14="http://schemas.microsoft.com/office/drawing/2010/main" val="0"/>
              </a:ext>
            </a:extLst>
          </a:blip>
          <a:srcRect l="10383" t="72169" r="62381"/>
          <a:stretch/>
        </p:blipFill>
        <p:spPr>
          <a:xfrm>
            <a:off x="8098665" y="73860"/>
            <a:ext cx="1044198" cy="307358"/>
          </a:xfrm>
          <a:prstGeom prst="rect">
            <a:avLst/>
          </a:prstGeom>
        </p:spPr>
      </p:pic>
      <p:pic>
        <p:nvPicPr>
          <p:cNvPr id="1028" name="Picture 4" descr="ÐÐ°ÑÑÐ¸Ð½ÐºÐ¸ Ð¿Ð¾ Ð·Ð°Ð¿ÑÐ¾ÑÑ Ð²ÐºÐ¾Ð½ÑÐ°ÐºÑÐ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573" y="2450150"/>
            <a:ext cx="176492" cy="17649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86851" y="681285"/>
            <a:ext cx="8403962" cy="234599"/>
          </a:xfrm>
          <a:prstGeom prst="rect">
            <a:avLst/>
          </a:prstGeom>
          <a:noFill/>
        </p:spPr>
        <p:txBody>
          <a:bodyPr wrap="square" lIns="49451" tIns="24725" rIns="49451" bIns="24725" rtlCol="0">
            <a:spAutoFit/>
          </a:bodyPr>
          <a:lstStyle/>
          <a:p>
            <a:r>
              <a:rPr lang="ru-RU" sz="1200" dirty="0">
                <a:solidFill>
                  <a:srgbClr val="E1001A"/>
                </a:solidFill>
                <a:latin typeface="Roboto Condensed"/>
                <a:cs typeface="Roboto Condensed"/>
              </a:rPr>
              <a:t>ПАРАМЕТРЫ БАЗЫ ТОП-200 КРУПНЕЙШИХ ТОРГОВЫХ СЕТЕЙ </a:t>
            </a:r>
            <a:r>
              <a:rPr lang="en-US" sz="1200" dirty="0">
                <a:solidFill>
                  <a:srgbClr val="E1001A"/>
                </a:solidFill>
                <a:latin typeface="Roboto Condensed"/>
                <a:cs typeface="Roboto Condensed"/>
              </a:rPr>
              <a:t>FMCG</a:t>
            </a:r>
            <a:r>
              <a:rPr lang="ru-RU" sz="1200" dirty="0">
                <a:solidFill>
                  <a:srgbClr val="E1001A"/>
                </a:solidFill>
                <a:latin typeface="Roboto Condensed"/>
                <a:cs typeface="Roboto Condensed"/>
              </a:rPr>
              <a:t> (ПРЕДОСТАВЛЯЕТСЯ В ФОРМАТЕ </a:t>
            </a:r>
            <a:r>
              <a:rPr lang="en-US" sz="1200" dirty="0">
                <a:solidFill>
                  <a:srgbClr val="E1001A"/>
                </a:solidFill>
                <a:latin typeface="Roboto Condensed"/>
                <a:cs typeface="Roboto Condensed"/>
              </a:rPr>
              <a:t>EXCEL</a:t>
            </a:r>
            <a:r>
              <a:rPr lang="ru-RU" sz="1200" dirty="0">
                <a:solidFill>
                  <a:srgbClr val="E1001A"/>
                </a:solidFill>
                <a:latin typeface="Roboto Condensed"/>
                <a:cs typeface="Roboto Condensed"/>
              </a:rPr>
              <a:t>)</a:t>
            </a:r>
          </a:p>
        </p:txBody>
      </p:sp>
      <p:pic>
        <p:nvPicPr>
          <p:cNvPr id="31746" name="Picture 2" descr="Telegram X vs Telegram Messenger.">
            <a:extLst>
              <a:ext uri="{FF2B5EF4-FFF2-40B4-BE49-F238E27FC236}">
                <a16:creationId xmlns:a16="http://schemas.microsoft.com/office/drawing/2014/main" id="{09753C5E-45F4-8D75-B81C-A762ED0B96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489" t="24632" r="2771" b="20781"/>
          <a:stretch/>
        </p:blipFill>
        <p:spPr bwMode="auto">
          <a:xfrm>
            <a:off x="2197650" y="2450150"/>
            <a:ext cx="178838" cy="17649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ÐÐ°ÑÑÐ¸Ð½ÐºÐ¸ Ð¿Ð¾ Ð·Ð°Ð¿ÑÐ¾ÑÑ xls Ð¸ÐºÐ¾Ð½ÐºÐ°">
            <a:extLst>
              <a:ext uri="{FF2B5EF4-FFF2-40B4-BE49-F238E27FC236}">
                <a16:creationId xmlns:a16="http://schemas.microsoft.com/office/drawing/2014/main" id="{1FF64DAF-715A-CCED-5B5B-C2F21C8C83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9980" y="3181280"/>
            <a:ext cx="403396" cy="396000"/>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7"/>
          <a:stretch>
            <a:fillRect/>
          </a:stretch>
        </p:blipFill>
        <p:spPr>
          <a:xfrm>
            <a:off x="96951" y="4002904"/>
            <a:ext cx="7702326" cy="372350"/>
          </a:xfrm>
          <a:prstGeom prst="rect">
            <a:avLst/>
          </a:prstGeom>
        </p:spPr>
      </p:pic>
      <p:pic>
        <p:nvPicPr>
          <p:cNvPr id="6" name="Рисунок 5"/>
          <p:cNvPicPr>
            <a:picLocks noChangeAspect="1"/>
          </p:cNvPicPr>
          <p:nvPr/>
        </p:nvPicPr>
        <p:blipFill>
          <a:blip r:embed="rId8"/>
          <a:stretch>
            <a:fillRect/>
          </a:stretch>
        </p:blipFill>
        <p:spPr>
          <a:xfrm>
            <a:off x="457200" y="4386802"/>
            <a:ext cx="8497650" cy="356062"/>
          </a:xfrm>
          <a:prstGeom prst="rect">
            <a:avLst/>
          </a:prstGeom>
        </p:spPr>
      </p:pic>
    </p:spTree>
    <p:extLst>
      <p:ext uri="{BB962C8B-B14F-4D97-AF65-F5344CB8AC3E}">
        <p14:creationId xmlns:p14="http://schemas.microsoft.com/office/powerpoint/2010/main" val="1355624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6395" y="654368"/>
            <a:ext cx="8389937" cy="249988"/>
          </a:xfrm>
          <a:prstGeom prst="rect">
            <a:avLst/>
          </a:prstGeom>
          <a:noFill/>
        </p:spPr>
        <p:txBody>
          <a:bodyPr wrap="square" lIns="49451" tIns="24725" rIns="49451" bIns="24725" rtlCol="0">
            <a:spAutoFit/>
          </a:bodyPr>
          <a:lstStyle/>
          <a:p>
            <a:pPr marL="0" marR="0" lvl="0" indent="0" algn="l" defTabSz="457118" rtl="0" eaLnBrk="1" fontAlgn="auto" latinLnBrk="0" hangingPunct="1">
              <a:lnSpc>
                <a:spcPct val="100000"/>
              </a:lnSpc>
              <a:spcBef>
                <a:spcPts val="0"/>
              </a:spcBef>
              <a:spcAft>
                <a:spcPts val="0"/>
              </a:spcAft>
              <a:buClrTx/>
              <a:buSzTx/>
              <a:buFontTx/>
              <a:buNone/>
              <a:tabLst/>
              <a:defRPr/>
            </a:pPr>
            <a:r>
              <a:rPr kumimoji="0" lang="ru-RU" sz="1300" b="0" i="0" u="none" strike="noStrike" kern="1200" cap="none" spc="0" normalizeH="0" baseline="0" noProof="0" dirty="0">
                <a:ln>
                  <a:noFill/>
                </a:ln>
                <a:solidFill>
                  <a:srgbClr val="E1001A"/>
                </a:solidFill>
                <a:effectLst/>
                <a:uLnTx/>
                <a:uFillTx/>
                <a:latin typeface="Roboto Condensed"/>
                <a:ea typeface="+mn-ea"/>
                <a:cs typeface="Roboto Condensed"/>
              </a:rPr>
              <a:t>СОДЕРЖАНИЕ</a:t>
            </a:r>
          </a:p>
        </p:txBody>
      </p:sp>
      <p:graphicFrame>
        <p:nvGraphicFramePr>
          <p:cNvPr id="5" name="Таблица 4"/>
          <p:cNvGraphicFramePr>
            <a:graphicFrameLocks noGrp="1"/>
          </p:cNvGraphicFramePr>
          <p:nvPr>
            <p:extLst>
              <p:ext uri="{D42A27DB-BD31-4B8C-83A1-F6EECF244321}">
                <p14:modId xmlns:p14="http://schemas.microsoft.com/office/powerpoint/2010/main" val="3135496585"/>
              </p:ext>
            </p:extLst>
          </p:nvPr>
        </p:nvGraphicFramePr>
        <p:xfrm>
          <a:off x="358774" y="904356"/>
          <a:ext cx="8670925" cy="3512594"/>
        </p:xfrm>
        <a:graphic>
          <a:graphicData uri="http://schemas.openxmlformats.org/drawingml/2006/table">
            <a:tbl>
              <a:tblPr firstRow="1" bandRow="1">
                <a:tableStyleId>{5C22544A-7EE6-4342-B048-85BDC9FD1C3A}</a:tableStyleId>
              </a:tblPr>
              <a:tblGrid>
                <a:gridCol w="4539629">
                  <a:extLst>
                    <a:ext uri="{9D8B030D-6E8A-4147-A177-3AD203B41FA5}">
                      <a16:colId xmlns:a16="http://schemas.microsoft.com/office/drawing/2014/main" val="20000"/>
                    </a:ext>
                  </a:extLst>
                </a:gridCol>
                <a:gridCol w="4131296">
                  <a:extLst>
                    <a:ext uri="{9D8B030D-6E8A-4147-A177-3AD203B41FA5}">
                      <a16:colId xmlns:a16="http://schemas.microsoft.com/office/drawing/2014/main" val="2656280271"/>
                    </a:ext>
                  </a:extLst>
                </a:gridCol>
              </a:tblGrid>
              <a:tr h="3497934">
                <a:tc>
                  <a:txBody>
                    <a:bodyPr/>
                    <a:lstStyle/>
                    <a:p>
                      <a:pPr marL="358775" marR="0" lvl="1" indent="-358775" algn="l"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1"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ction="ppaction://hlinksldjump"/>
                        </a:rPr>
                        <a:t>Часть I. Показатели крупнейших торговых сетей FMCG</a:t>
                      </a:r>
                      <a:endParaRPr lang="ru-RU" sz="1000" b="1"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endParaRPr lang="en-US" sz="900" b="0"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ction="ppaction://hlinksldjump"/>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3" action="ppaction://hlinksldjump"/>
                        </a:rPr>
                        <a:t>Классификация торговых объектов по форматам</a:t>
                      </a:r>
                      <a:endParaRPr lang="ru-RU" sz="900" b="0"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4" action="ppaction://hlinksldjump"/>
                        </a:rPr>
                        <a:t>1.1. Структура оборота розничной торговли по каналам и типам сетей</a:t>
                      </a:r>
                      <a:endParaRPr lang="ru-RU" sz="900" b="0"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3275"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5" action="ppaction://hlinksldjump"/>
                        </a:rPr>
                        <a:t>1.2. Структура розничного рынка Food</a:t>
                      </a:r>
                      <a:endParaRPr lang="ru-RU" sz="900" b="0"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3275"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6" action="ppaction://hlinksldjump"/>
                        </a:rPr>
                        <a:t>1.3. Количество и площадь TOP-200 сетей FMCG</a:t>
                      </a:r>
                      <a:endParaRPr lang="ru-RU" sz="7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3275"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ction="ppaction://hlinksldjump"/>
                        </a:rPr>
                        <a:t>1.4. Структура торговых площадей TOP-200 сетей FMCG по форматам</a:t>
                      </a:r>
                      <a:endPar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3275"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8" action="ppaction://hlinksldjump"/>
                        </a:rPr>
                        <a:t>1.5. Структура и прирост площадей TOP-200 сетей FMCG</a:t>
                      </a:r>
                      <a:endPar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3275"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9" action="ppaction://hlinksldjump"/>
                        </a:rPr>
                        <a:t>1.6. Рейтинг TOP-10 ритейлеров FMCG по итогам </a:t>
                      </a:r>
                      <a:r>
                        <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9" action="ppaction://hlinksldjump"/>
                        </a:rPr>
                        <a:t>I </a:t>
                      </a: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9" action="ppaction://hlinksldjump"/>
                        </a:rPr>
                        <a:t>полугодия 2025</a:t>
                      </a:r>
                      <a:r>
                        <a:rPr lang="ru-RU" sz="900" b="0"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9" action="ppaction://hlinksldjump"/>
                        </a:rPr>
                        <a:t> </a:t>
                      </a: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9" action="ppaction://hlinksldjump"/>
                        </a:rPr>
                        <a:t>года</a:t>
                      </a:r>
                      <a:endPar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3275"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0" action="ppaction://hlinksldjump">
                            <a:extLst>
                              <a:ext uri="{A12FA001-AC4F-418D-AE19-62706E023703}">
                                <ahyp:hlinkClr xmlns:ahyp="http://schemas.microsoft.com/office/drawing/2018/hyperlinkcolor" val="tx"/>
                              </a:ext>
                            </a:extLst>
                          </a:hlinkClick>
                        </a:rPr>
                        <a:t>1.7. Плотность продаж </a:t>
                      </a:r>
                      <a:r>
                        <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0" action="ppaction://hlinksldjump"/>
                        </a:rPr>
                        <a:t>сетей</a:t>
                      </a:r>
                      <a:r>
                        <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FMCG</a:t>
                      </a:r>
                      <a:endPar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3275"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1" action="ppaction://hlinksldjump">
                            <a:extLst>
                              <a:ext uri="{A12FA001-AC4F-418D-AE19-62706E023703}">
                                <ahyp:hlinkClr xmlns:ahyp="http://schemas.microsoft.com/office/drawing/2018/hyperlinkcolor" val="tx"/>
                              </a:ext>
                            </a:extLst>
                          </a:hlinkClick>
                        </a:rPr>
                        <a:t>1.8. Рейтинг быстрорастущих </a:t>
                      </a:r>
                      <a:r>
                        <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ритейлеров </a:t>
                      </a:r>
                      <a:r>
                        <a:rPr lang="en-US"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FMCG</a:t>
                      </a:r>
                      <a:endPar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3275"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2" action="ppaction://hlinksldjump">
                            <a:extLst>
                              <a:ext uri="{A12FA001-AC4F-418D-AE19-62706E023703}">
                                <ahyp:hlinkClr xmlns:ahyp="http://schemas.microsoft.com/office/drawing/2018/hyperlinkcolor" val="tx"/>
                              </a:ext>
                            </a:extLst>
                          </a:hlinkClick>
                        </a:rPr>
                        <a:t>1.9. Рейтинг и показатели публичных торговых сетей FMCG</a:t>
                      </a:r>
                      <a:endPar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3275"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3" action="ppaction://hlinksldjump">
                            <a:extLst>
                              <a:ext uri="{A12FA001-AC4F-418D-AE19-62706E023703}">
                                <ahyp:hlinkClr xmlns:ahyp="http://schemas.microsoft.com/office/drawing/2018/hyperlinkcolor" val="tx"/>
                              </a:ext>
                            </a:extLst>
                          </a:hlinkClick>
                        </a:rPr>
                        <a:t>1.10. Сопоставимые продажи публичных торговых сетей FMCG</a:t>
                      </a:r>
                      <a:endPar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3275"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4" action="ppaction://hlinksldjump">
                            <a:extLst>
                              <a:ext uri="{A12FA001-AC4F-418D-AE19-62706E023703}">
                                <ahyp:hlinkClr xmlns:ahyp="http://schemas.microsoft.com/office/drawing/2018/hyperlinkcolor" val="tx"/>
                              </a:ext>
                            </a:extLst>
                          </a:hlinkClick>
                        </a:rPr>
                        <a:t>1.11. Финансовые показатели и инвестиции публичных торговых сетей FMCG</a:t>
                      </a:r>
                      <a:endPar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3275" marR="0" lvl="1" indent="0" algn="l" defTabSz="457118" rtl="0" eaLnBrk="1" fontAlgn="auto" latinLnBrk="0" hangingPunct="1">
                        <a:lnSpc>
                          <a:spcPct val="90000"/>
                        </a:lnSpc>
                        <a:spcBef>
                          <a:spcPts val="0"/>
                        </a:spcBef>
                        <a:spcAft>
                          <a:spcPts val="0"/>
                        </a:spcAft>
                        <a:buClr>
                          <a:schemeClr val="tx2"/>
                        </a:buClr>
                        <a:buSzTx/>
                        <a:buFont typeface="+mj-lt"/>
                        <a:buNone/>
                        <a:tabLst/>
                        <a:defRPr/>
                      </a:pPr>
                      <a:endPar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endParaRPr>
                    </a:p>
                    <a:p>
                      <a:pPr marL="358775" marR="0" lvl="1" indent="-358775" algn="l" defTabSz="457118"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1"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5" action="ppaction://hlinksldjump"/>
                        </a:rPr>
                        <a:t>Часть II. Каналы розничной торговли и форматы сетей FMCG </a:t>
                      </a:r>
                      <a:endParaRPr lang="ru-RU" sz="1000" b="1"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endPar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6" action="ppaction://hlinksldjump"/>
                        </a:rPr>
                        <a:t>2.1. Канал гипермаркеты и рейтинг крупнейших сетей</a:t>
                      </a:r>
                      <a:endPar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7" action="ppaction://hlinksldjump"/>
                        </a:rPr>
                        <a:t>2.2. Канал супермаркеты и рейтинг крупнейших сетей</a:t>
                      </a:r>
                      <a:endPar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8" action="ppaction://hlinksldjump"/>
                        </a:rPr>
                        <a:t>2.3. Канал дискаунтеры и рейтинг мягких дискаунтеров</a:t>
                      </a:r>
                      <a:endPar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9" action="ppaction://hlinksldjump"/>
                        </a:rPr>
                        <a:t>2.4. Канал дискаунтеры и рейтинг жестких дискаунтеров</a:t>
                      </a:r>
                      <a:endPar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20" action="ppaction://hlinksldjump"/>
                        </a:rPr>
                        <a:t>2.5. Канал магазин у дома и рейтинг крупнейших сетей</a:t>
                      </a:r>
                      <a:endPar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5" action="ppaction://hlinksldjump"/>
                        </a:rPr>
                        <a:t>2.6. Канал магазин у дома и рейтинг франчайзинговых сетей</a:t>
                      </a:r>
                      <a:endPar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2.7. Канал магазин у дома и рейтинг специализированных сетей</a:t>
                      </a:r>
                      <a:endPar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endPar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3275" marR="0" lvl="1" indent="0" algn="l" defTabSz="457118" rtl="0" eaLnBrk="1" fontAlgn="auto" latinLnBrk="0" hangingPunct="1">
                        <a:lnSpc>
                          <a:spcPct val="90000"/>
                        </a:lnSpc>
                        <a:spcBef>
                          <a:spcPts val="0"/>
                        </a:spcBef>
                        <a:spcAft>
                          <a:spcPts val="0"/>
                        </a:spcAft>
                        <a:buClr>
                          <a:schemeClr val="tx2"/>
                        </a:buClr>
                        <a:buSzTx/>
                        <a:buFont typeface="+mj-lt"/>
                        <a:buNone/>
                        <a:tabLst/>
                        <a:defRPr/>
                      </a:pPr>
                      <a:endParaRPr lang="en-US" sz="8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135412" marR="135412" marT="67705" marB="67705">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1" indent="358775" algn="l" defTabSz="457118" rtl="0" eaLnBrk="1" fontAlgn="auto" latinLnBrk="0" hangingPunct="1">
                        <a:lnSpc>
                          <a:spcPct val="90000"/>
                        </a:lnSpc>
                        <a:spcBef>
                          <a:spcPts val="0"/>
                        </a:spcBef>
                        <a:spcAft>
                          <a:spcPts val="0"/>
                        </a:spcAft>
                        <a:buClr>
                          <a:schemeClr val="tx2"/>
                        </a:buClr>
                        <a:buSzTx/>
                        <a:buFont typeface="Wingdings" panose="05000000000000000000" pitchFamily="2" charset="2"/>
                        <a:buChar char="§"/>
                        <a:tabLst/>
                        <a:defRPr/>
                      </a:pPr>
                      <a:r>
                        <a:rPr lang="ru-RU" sz="1000" b="1"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Часть </a:t>
                      </a:r>
                      <a:r>
                        <a:rPr lang="en-US" sz="1000" b="1"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I</a:t>
                      </a:r>
                      <a:r>
                        <a:rPr lang="ru-RU" sz="1000" b="1"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xtLst>
                              <a:ext uri="{A12FA001-AC4F-418D-AE19-62706E023703}">
                                <ahyp:hlinkClr xmlns:ahyp="http://schemas.microsoft.com/office/drawing/2018/hyperlinkcolor" val="tx"/>
                              </a:ext>
                            </a:extLst>
                          </a:hlinkClick>
                        </a:rPr>
                        <a:t>II. </a:t>
                      </a:r>
                      <a:r>
                        <a:rPr lang="ru-RU" sz="1000" b="1"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Развитие рынка </a:t>
                      </a:r>
                      <a:r>
                        <a:rPr lang="en-US" sz="1000" b="1"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E-grocery</a:t>
                      </a:r>
                      <a:endParaRPr lang="ru-RU" sz="10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3</a:t>
                      </a: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a:t>
                      </a:r>
                      <a:r>
                        <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1</a:t>
                      </a: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 Динамика рынка </a:t>
                      </a:r>
                      <a:r>
                        <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E-grocery</a:t>
                      </a:r>
                      <a:endPar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3</a:t>
                      </a: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a:t>
                      </a:r>
                      <a:r>
                        <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2</a:t>
                      </a: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 </a:t>
                      </a:r>
                      <a:r>
                        <a:rPr lang="ru-RU"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Рейтинг </a:t>
                      </a:r>
                      <a:r>
                        <a:rPr lang="en-US" sz="9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INFOLine </a:t>
                      </a:r>
                      <a:r>
                        <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E-grocery Russia TOP</a:t>
                      </a:r>
                      <a:endPar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3</a:t>
                      </a: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a:t>
                      </a:r>
                      <a:r>
                        <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3</a:t>
                      </a: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 Структура рынка online-продаж food</a:t>
                      </a:r>
                      <a:endPar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3</a:t>
                      </a: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a:t>
                      </a:r>
                      <a:r>
                        <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4</a:t>
                      </a: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 Омниканальные стратегии развития крупнейших сетей FMCG</a:t>
                      </a:r>
                      <a:endParaRPr lang="en-US"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r>
                        <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3.5. Развитие доставки из dark store крупнейшими игроками на рынке E-grocery</a:t>
                      </a:r>
                      <a:endParaRPr lang="ru-RU" sz="9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endParaRPr lang="ru-RU" sz="7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endParaRPr lang="ru-RU" sz="7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0" algn="l" defTabSz="457118" rtl="0" eaLnBrk="1" fontAlgn="auto" latinLnBrk="0" hangingPunct="1">
                        <a:lnSpc>
                          <a:spcPct val="90000"/>
                        </a:lnSpc>
                        <a:spcBef>
                          <a:spcPts val="0"/>
                        </a:spcBef>
                        <a:spcAft>
                          <a:spcPts val="0"/>
                        </a:spcAft>
                        <a:buClr>
                          <a:schemeClr val="tx2"/>
                        </a:buClr>
                        <a:buSzTx/>
                        <a:buFont typeface="+mj-lt"/>
                        <a:buNone/>
                        <a:tabLst/>
                        <a:defRPr/>
                      </a:pPr>
                      <a:endParaRPr lang="ru-RU" sz="700" b="0"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58775" marR="0" lvl="1" indent="0" algn="l" defTabSz="457118" rtl="0" eaLnBrk="1" fontAlgn="auto" latinLnBrk="0" hangingPunct="1">
                        <a:lnSpc>
                          <a:spcPct val="100000"/>
                        </a:lnSpc>
                        <a:spcBef>
                          <a:spcPts val="0"/>
                        </a:spcBef>
                        <a:spcAft>
                          <a:spcPts val="0"/>
                        </a:spcAft>
                        <a:buClr>
                          <a:srgbClr val="1F497D"/>
                        </a:buClr>
                        <a:buSzTx/>
                        <a:buFont typeface="Wingdings" panose="05000000000000000000" pitchFamily="2" charset="2"/>
                        <a:buNone/>
                        <a:tabLst/>
                        <a:defRPr/>
                      </a:pPr>
                      <a:r>
                        <a:rPr lang="ru-RU" sz="1000" b="1"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Комплекс информационных продуктов </a:t>
                      </a:r>
                      <a:r>
                        <a:rPr lang="en-US" sz="1000" b="1"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INFOLine</a:t>
                      </a:r>
                      <a:endParaRPr lang="ru-RU" sz="1000" b="1"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58775" marR="0" lvl="1" indent="0" algn="l" defTabSz="457118" rtl="0" eaLnBrk="1" fontAlgn="auto" latinLnBrk="0" hangingPunct="1">
                        <a:lnSpc>
                          <a:spcPct val="100000"/>
                        </a:lnSpc>
                        <a:spcBef>
                          <a:spcPts val="0"/>
                        </a:spcBef>
                        <a:spcAft>
                          <a:spcPts val="0"/>
                        </a:spcAft>
                        <a:buClr>
                          <a:srgbClr val="1F497D"/>
                        </a:buClr>
                        <a:buSzTx/>
                        <a:buFont typeface="Wingdings" panose="05000000000000000000" pitchFamily="2" charset="2"/>
                        <a:buNone/>
                        <a:tabLst/>
                        <a:defRPr/>
                      </a:pPr>
                      <a:r>
                        <a:rPr lang="ru-RU" sz="1000" b="1"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Соглашение об использовании информации</a:t>
                      </a:r>
                      <a:endParaRPr lang="ru-RU" sz="1000" b="1"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endParaRPr>
                    </a:p>
                    <a:p>
                      <a:pPr marL="358775" marR="0" lvl="1" indent="0" algn="l" defTabSz="457118" rtl="0" eaLnBrk="1" fontAlgn="auto" latinLnBrk="0" hangingPunct="1">
                        <a:lnSpc>
                          <a:spcPct val="100000"/>
                        </a:lnSpc>
                        <a:spcBef>
                          <a:spcPts val="0"/>
                        </a:spcBef>
                        <a:spcAft>
                          <a:spcPts val="0"/>
                        </a:spcAft>
                        <a:buClr>
                          <a:srgbClr val="1F497D"/>
                        </a:buClr>
                        <a:buSzTx/>
                        <a:buFont typeface="Wingdings" panose="05000000000000000000" pitchFamily="2" charset="2"/>
                        <a:buNone/>
                        <a:tabLst/>
                        <a:defRPr/>
                      </a:pPr>
                      <a:r>
                        <a:rPr lang="ru-RU" sz="1000" b="1"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 action="ppaction://noaction"/>
                        </a:rPr>
                        <a:t>Об авторе – группа компаний INFOLine</a:t>
                      </a:r>
                      <a:endParaRPr lang="en-US" sz="1000" b="1"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268288" algn="l" defTabSz="457118" rtl="0" eaLnBrk="1" fontAlgn="auto" latinLnBrk="0" hangingPunct="1">
                        <a:lnSpc>
                          <a:spcPct val="90000"/>
                        </a:lnSpc>
                        <a:spcBef>
                          <a:spcPts val="0"/>
                        </a:spcBef>
                        <a:spcAft>
                          <a:spcPts val="0"/>
                        </a:spcAft>
                        <a:buClr>
                          <a:schemeClr val="tx2"/>
                        </a:buClr>
                        <a:buSzTx/>
                        <a:buFont typeface="+mj-lt"/>
                        <a:buNone/>
                        <a:tabLst/>
                        <a:defRPr/>
                      </a:pPr>
                      <a:endParaRPr lang="en-US" sz="800" b="0"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58775" marR="0" lvl="1" indent="0" algn="l" defTabSz="457118" rtl="0" eaLnBrk="1" fontAlgn="auto" latinLnBrk="0" hangingPunct="1">
                        <a:lnSpc>
                          <a:spcPct val="100000"/>
                        </a:lnSpc>
                        <a:spcBef>
                          <a:spcPts val="0"/>
                        </a:spcBef>
                        <a:spcAft>
                          <a:spcPts val="0"/>
                        </a:spcAft>
                        <a:buClr>
                          <a:srgbClr val="1F497D"/>
                        </a:buClr>
                        <a:buSzTx/>
                        <a:buFont typeface="Wingdings" panose="05000000000000000000" pitchFamily="2" charset="2"/>
                        <a:buNone/>
                        <a:tabLst/>
                        <a:defRPr/>
                      </a:pPr>
                      <a:endParaRPr lang="en-US" sz="800" b="1"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58775" marR="0" lvl="1" indent="0" algn="l" defTabSz="457118" rtl="0" eaLnBrk="1" fontAlgn="auto" latinLnBrk="0" hangingPunct="1">
                        <a:lnSpc>
                          <a:spcPct val="100000"/>
                        </a:lnSpc>
                        <a:spcBef>
                          <a:spcPts val="0"/>
                        </a:spcBef>
                        <a:spcAft>
                          <a:spcPts val="0"/>
                        </a:spcAft>
                        <a:buClr>
                          <a:srgbClr val="1F497D"/>
                        </a:buClr>
                        <a:buSzTx/>
                        <a:buFont typeface="Wingdings" panose="05000000000000000000" pitchFamily="2" charset="2"/>
                        <a:buNone/>
                        <a:tabLst/>
                        <a:defRPr/>
                      </a:pPr>
                      <a:endParaRPr lang="en-US" sz="800" b="1"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358775" marR="0" lvl="1" indent="0" algn="l" defTabSz="457118" rtl="0" eaLnBrk="1" fontAlgn="auto" latinLnBrk="0" hangingPunct="1">
                        <a:lnSpc>
                          <a:spcPct val="100000"/>
                        </a:lnSpc>
                        <a:spcBef>
                          <a:spcPts val="0"/>
                        </a:spcBef>
                        <a:spcAft>
                          <a:spcPts val="0"/>
                        </a:spcAft>
                        <a:buClr>
                          <a:srgbClr val="1F497D"/>
                        </a:buClr>
                        <a:buSzTx/>
                        <a:buFont typeface="Wingdings" panose="05000000000000000000" pitchFamily="2" charset="2"/>
                        <a:buNone/>
                        <a:tabLst/>
                        <a:defRPr/>
                      </a:pPr>
                      <a:endParaRPr lang="ru-RU" sz="800" b="1" u="sng"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268288" algn="l" defTabSz="457118" rtl="0" eaLnBrk="1" fontAlgn="auto" latinLnBrk="0" hangingPunct="1">
                        <a:lnSpc>
                          <a:spcPct val="90000"/>
                        </a:lnSpc>
                        <a:spcBef>
                          <a:spcPts val="0"/>
                        </a:spcBef>
                        <a:spcAft>
                          <a:spcPts val="0"/>
                        </a:spcAft>
                        <a:buClr>
                          <a:schemeClr val="tx2"/>
                        </a:buClr>
                        <a:buSzTx/>
                        <a:buFont typeface="+mj-lt"/>
                        <a:buNone/>
                        <a:tabLst/>
                        <a:defRPr/>
                      </a:pPr>
                      <a:endParaRPr lang="ru-RU" sz="800" b="0" u="sng"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06450" marR="0" lvl="1" indent="-268288" algn="l" defTabSz="457118" rtl="0" eaLnBrk="1" fontAlgn="auto" latinLnBrk="0" hangingPunct="1">
                        <a:lnSpc>
                          <a:spcPct val="90000"/>
                        </a:lnSpc>
                        <a:spcBef>
                          <a:spcPts val="0"/>
                        </a:spcBef>
                        <a:spcAft>
                          <a:spcPts val="0"/>
                        </a:spcAft>
                        <a:buClr>
                          <a:schemeClr val="tx2"/>
                        </a:buClr>
                        <a:buSzTx/>
                        <a:buFont typeface="+mj-lt"/>
                        <a:buNone/>
                        <a:tabLst/>
                        <a:defRPr/>
                      </a:pPr>
                      <a:endParaRPr lang="ru-RU" sz="8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844550" marR="0" lvl="1" indent="-304800" algn="l" defTabSz="457118" rtl="0" eaLnBrk="1" fontAlgn="auto" latinLnBrk="0" hangingPunct="1">
                        <a:lnSpc>
                          <a:spcPct val="100000"/>
                        </a:lnSpc>
                        <a:spcBef>
                          <a:spcPts val="0"/>
                        </a:spcBef>
                        <a:spcAft>
                          <a:spcPts val="0"/>
                        </a:spcAft>
                        <a:buClr>
                          <a:schemeClr val="tx2"/>
                        </a:buClr>
                        <a:buSzTx/>
                        <a:buFont typeface="+mj-lt"/>
                        <a:buNone/>
                        <a:tabLst/>
                        <a:defRPr/>
                      </a:pPr>
                      <a:endParaRPr lang="ru-RU" sz="1000" b="0" u="sng"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135412" marR="135412" marT="67705" marB="67705">
                    <a:lnL w="12700" cap="flat" cmpd="sng" algn="ctr">
                      <a:noFill/>
                      <a:prstDash val="sysDash"/>
                      <a:round/>
                      <a:headEnd type="none" w="med" len="med"/>
                      <a:tailEnd type="none" w="med" len="med"/>
                    </a:lnL>
                    <a:lnR w="12700" cap="flat" cmpd="sng" algn="ctr">
                      <a:noFill/>
                      <a:prstDash val="sysDash"/>
                      <a:round/>
                      <a:headEnd type="none" w="med" len="med"/>
                      <a:tailEnd type="none" w="med" len="med"/>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7" name="Прямоугольник 6">
            <a:extLst>
              <a:ext uri="{FF2B5EF4-FFF2-40B4-BE49-F238E27FC236}">
                <a16:creationId xmlns:a16="http://schemas.microsoft.com/office/drawing/2014/main" id="{69A8E93A-62A5-C04F-A0C7-4FF93B999139}"/>
              </a:ext>
            </a:extLst>
          </p:cNvPr>
          <p:cNvSpPr/>
          <p:nvPr/>
        </p:nvSpPr>
        <p:spPr>
          <a:xfrm>
            <a:off x="6459797" y="4266747"/>
            <a:ext cx="2330606" cy="461665"/>
          </a:xfrm>
          <a:prstGeom prst="rect">
            <a:avLst/>
          </a:prstGeom>
        </p:spPr>
        <p:txBody>
          <a:bodyPr wrap="square">
            <a:spAutoFit/>
          </a:bodyPr>
          <a:lstStyle/>
          <a:p>
            <a:r>
              <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 раздел частично представлен в </a:t>
            </a:r>
            <a:r>
              <a:rPr lang="ru-RU" sz="800" i="1" dirty="0" err="1">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ДЕМОверсии</a:t>
            </a:r>
            <a:endPar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a:p>
            <a:r>
              <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 раздел полностью представлен в </a:t>
            </a:r>
            <a:r>
              <a:rPr lang="ru-RU" sz="800" i="1" dirty="0" err="1">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ДЕМОверсии</a:t>
            </a:r>
            <a:endPar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a:p>
            <a:r>
              <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 новый раздел</a:t>
            </a:r>
          </a:p>
        </p:txBody>
      </p:sp>
      <p:grpSp>
        <p:nvGrpSpPr>
          <p:cNvPr id="9" name="Группа 8">
            <a:extLst>
              <a:ext uri="{FF2B5EF4-FFF2-40B4-BE49-F238E27FC236}">
                <a16:creationId xmlns:a16="http://schemas.microsoft.com/office/drawing/2014/main" id="{5C7A6EA5-D015-BB5A-F47F-131C061728CF}"/>
              </a:ext>
            </a:extLst>
          </p:cNvPr>
          <p:cNvGrpSpPr/>
          <p:nvPr/>
        </p:nvGrpSpPr>
        <p:grpSpPr>
          <a:xfrm>
            <a:off x="6414442" y="4312868"/>
            <a:ext cx="118268" cy="118268"/>
            <a:chOff x="1775538" y="2563415"/>
            <a:chExt cx="118268" cy="118268"/>
          </a:xfrm>
        </p:grpSpPr>
        <p:pic>
          <p:nvPicPr>
            <p:cNvPr id="10" name="Picture 2" descr="Картинки по запросу звездочка png">
              <a:extLst>
                <a:ext uri="{FF2B5EF4-FFF2-40B4-BE49-F238E27FC236}">
                  <a16:creationId xmlns:a16="http://schemas.microsoft.com/office/drawing/2014/main" id="{05217637-B16F-C250-EF55-3F42971B8C78}"/>
                </a:ext>
              </a:extLst>
            </p:cNvPr>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5538" y="2563415"/>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Картинки по запросу звездочка png">
              <a:extLst>
                <a:ext uri="{FF2B5EF4-FFF2-40B4-BE49-F238E27FC236}">
                  <a16:creationId xmlns:a16="http://schemas.microsoft.com/office/drawing/2014/main" id="{FDFFC049-7F54-2258-440B-5A02670304A4}"/>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50000"/>
            <a:stretch/>
          </p:blipFill>
          <p:spPr bwMode="auto">
            <a:xfrm>
              <a:off x="1775538" y="2563415"/>
              <a:ext cx="59134" cy="118268"/>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2" descr="Картинки по запросу звездочка png">
            <a:extLst>
              <a:ext uri="{FF2B5EF4-FFF2-40B4-BE49-F238E27FC236}">
                <a16:creationId xmlns:a16="http://schemas.microsoft.com/office/drawing/2014/main" id="{EE4A2D23-905F-BD57-3E6F-731026BD394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14442" y="4449405"/>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Documents and Settings\FL32_User\Рабочий стол\new.png">
            <a:extLst>
              <a:ext uri="{FF2B5EF4-FFF2-40B4-BE49-F238E27FC236}">
                <a16:creationId xmlns:a16="http://schemas.microsoft.com/office/drawing/2014/main" id="{6F9D5DD4-F9CE-4451-8374-E1382525AD5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334099" y="4599065"/>
            <a:ext cx="278954" cy="1295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Картинки по запросу звездочка png">
            <a:extLst>
              <a:ext uri="{FF2B5EF4-FFF2-40B4-BE49-F238E27FC236}">
                <a16:creationId xmlns:a16="http://schemas.microsoft.com/office/drawing/2014/main" id="{13C57455-9F82-4D69-ADAB-A615FE47D9C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94770" y="1101988"/>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Картинки по запросу звездочка png">
            <a:extLst>
              <a:ext uri="{FF2B5EF4-FFF2-40B4-BE49-F238E27FC236}">
                <a16:creationId xmlns:a16="http://schemas.microsoft.com/office/drawing/2014/main" id="{962D4B38-3230-409C-B411-4F58096A305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2391" y="1579947"/>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Картинки по запросу звездочка png">
            <a:extLst>
              <a:ext uri="{FF2B5EF4-FFF2-40B4-BE49-F238E27FC236}">
                <a16:creationId xmlns:a16="http://schemas.microsoft.com/office/drawing/2014/main" id="{F2AA75E3-611A-4795-BF5B-6B84791013A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3383" y="1701808"/>
            <a:ext cx="118268" cy="11826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Группа 27">
            <a:extLst>
              <a:ext uri="{FF2B5EF4-FFF2-40B4-BE49-F238E27FC236}">
                <a16:creationId xmlns:a16="http://schemas.microsoft.com/office/drawing/2014/main" id="{C5C93E93-860F-4930-86A0-CDF77F97CAF0}"/>
              </a:ext>
            </a:extLst>
          </p:cNvPr>
          <p:cNvGrpSpPr/>
          <p:nvPr/>
        </p:nvGrpSpPr>
        <p:grpSpPr>
          <a:xfrm>
            <a:off x="1033383" y="1844093"/>
            <a:ext cx="118268" cy="118268"/>
            <a:chOff x="1775538" y="2563415"/>
            <a:chExt cx="118268" cy="118268"/>
          </a:xfrm>
        </p:grpSpPr>
        <p:pic>
          <p:nvPicPr>
            <p:cNvPr id="29" name="Picture 2" descr="Картинки по запросу звездочка png">
              <a:extLst>
                <a:ext uri="{FF2B5EF4-FFF2-40B4-BE49-F238E27FC236}">
                  <a16:creationId xmlns:a16="http://schemas.microsoft.com/office/drawing/2014/main" id="{88C7F442-0749-4C85-9427-DADE0F851A06}"/>
                </a:ext>
              </a:extLst>
            </p:cNvPr>
            <p:cNvPicPr>
              <a:picLocks noChangeAspect="1" noChangeArrowheads="1"/>
            </p:cNvPicPr>
            <p:nvPr/>
          </p:nvPicPr>
          <p:blipFill>
            <a:blip r:embed="rId21">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5538" y="2563415"/>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Картинки по запросу звездочка png">
              <a:extLst>
                <a:ext uri="{FF2B5EF4-FFF2-40B4-BE49-F238E27FC236}">
                  <a16:creationId xmlns:a16="http://schemas.microsoft.com/office/drawing/2014/main" id="{45FC61F1-23D3-48AD-AFB1-8C09F3FD43F4}"/>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50000"/>
            <a:stretch/>
          </p:blipFill>
          <p:spPr bwMode="auto">
            <a:xfrm>
              <a:off x="1775538" y="2563415"/>
              <a:ext cx="59134" cy="118268"/>
            </a:xfrm>
            <a:prstGeom prst="rect">
              <a:avLst/>
            </a:prstGeom>
            <a:noFill/>
            <a:extLst>
              <a:ext uri="{909E8E84-426E-40DD-AFC4-6F175D3DCCD1}">
                <a14:hiddenFill xmlns:a14="http://schemas.microsoft.com/office/drawing/2010/main">
                  <a:solidFill>
                    <a:srgbClr val="FFFFFF"/>
                  </a:solidFill>
                </a14:hiddenFill>
              </a:ext>
            </a:extLst>
          </p:spPr>
        </p:pic>
      </p:grpSp>
      <p:pic>
        <p:nvPicPr>
          <p:cNvPr id="34" name="Picture 2" descr="Картинки по запросу звездочка png">
            <a:extLst>
              <a:ext uri="{FF2B5EF4-FFF2-40B4-BE49-F238E27FC236}">
                <a16:creationId xmlns:a16="http://schemas.microsoft.com/office/drawing/2014/main" id="{2DAD4862-7D51-4E8E-AE52-A4BE45B2467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2391" y="3245610"/>
            <a:ext cx="118268" cy="118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701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hlinkClick r:id="" action="ppaction://noaction"/>
          </p:cNvPr>
          <p:cNvPicPr>
            <a:picLocks noChangeAspect="1"/>
          </p:cNvPicPr>
          <p:nvPr/>
        </p:nvPicPr>
        <p:blipFill rotWithShape="1">
          <a:blip r:embed="rId3">
            <a:extLst>
              <a:ext uri="{28A0092B-C50C-407E-A947-70E740481C1C}">
                <a14:useLocalDpi xmlns:a14="http://schemas.microsoft.com/office/drawing/2010/main" val="0"/>
              </a:ext>
            </a:extLst>
          </a:blip>
          <a:srcRect l="10383" t="72169" r="62381"/>
          <a:stretch/>
        </p:blipFill>
        <p:spPr>
          <a:xfrm>
            <a:off x="8098665" y="73861"/>
            <a:ext cx="1044198" cy="307358"/>
          </a:xfrm>
          <a:prstGeom prst="rect">
            <a:avLst/>
          </a:prstGeom>
        </p:spPr>
      </p:pic>
      <p:sp>
        <p:nvSpPr>
          <p:cNvPr id="21" name="Текст 5"/>
          <p:cNvSpPr txBox="1">
            <a:spLocks/>
          </p:cNvSpPr>
          <p:nvPr/>
        </p:nvSpPr>
        <p:spPr>
          <a:xfrm>
            <a:off x="371475" y="4673602"/>
            <a:ext cx="4184650" cy="119063"/>
          </a:xfrm>
          <a:prstGeom prst="rect">
            <a:avLst/>
          </a:prstGeom>
        </p:spPr>
        <p:txBody>
          <a:bodyPr vert="horz" lIns="0" tIns="45720" rIns="91440" bIns="45720" rtlCol="0" anchor="ctr">
            <a:noAutofit/>
          </a:bodyPr>
          <a:lstStyle>
            <a:defPPr>
              <a:defRPr lang="ru-RU"/>
            </a:defPPr>
            <a:lvl1pPr indent="0" algn="r" defTabSz="845262">
              <a:spcBef>
                <a:spcPct val="20000"/>
              </a:spcBef>
              <a:buFont typeface="Arial"/>
              <a:buNone/>
              <a:defRPr sz="600" i="1">
                <a:solidFill>
                  <a:schemeClr val="bg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816" indent="-285699">
              <a:spcBef>
                <a:spcPct val="20000"/>
              </a:spcBef>
              <a:buFont typeface="Arial"/>
              <a:buChar char="–"/>
              <a:defRPr sz="2800"/>
            </a:lvl2pPr>
            <a:lvl3pPr marL="1142795" indent="-228559">
              <a:spcBef>
                <a:spcPct val="20000"/>
              </a:spcBef>
              <a:buFont typeface="Arial"/>
              <a:buChar char="•"/>
              <a:defRPr sz="2400"/>
            </a:lvl3pPr>
            <a:lvl4pPr marL="1599913" indent="-228559">
              <a:spcBef>
                <a:spcPct val="20000"/>
              </a:spcBef>
              <a:buFont typeface="Arial"/>
              <a:buChar char="–"/>
              <a:defRPr sz="2100"/>
            </a:lvl4pPr>
            <a:lvl5pPr marL="2057031" indent="-228559">
              <a:spcBef>
                <a:spcPct val="20000"/>
              </a:spcBef>
              <a:buFont typeface="Arial"/>
              <a:buChar char="»"/>
              <a:defRPr sz="2100"/>
            </a:lvl5pPr>
            <a:lvl6pPr marL="2514149" indent="-228559">
              <a:spcBef>
                <a:spcPct val="20000"/>
              </a:spcBef>
              <a:buFont typeface="Arial"/>
              <a:buChar char="•"/>
              <a:defRPr sz="2100"/>
            </a:lvl6pPr>
            <a:lvl7pPr marL="2971267" indent="-228559">
              <a:spcBef>
                <a:spcPct val="20000"/>
              </a:spcBef>
              <a:buFont typeface="Arial"/>
              <a:buChar char="•"/>
              <a:defRPr sz="2100"/>
            </a:lvl7pPr>
            <a:lvl8pPr marL="3428386" indent="-228559">
              <a:spcBef>
                <a:spcPct val="20000"/>
              </a:spcBef>
              <a:buFont typeface="Arial"/>
              <a:buChar char="•"/>
              <a:defRPr sz="2100"/>
            </a:lvl8pPr>
            <a:lvl9pPr marL="3885504" indent="-228559">
              <a:spcBef>
                <a:spcPct val="20000"/>
              </a:spcBef>
              <a:buFont typeface="Arial"/>
              <a:buChar char="•"/>
              <a:defRPr sz="2100"/>
            </a:lvl9pPr>
          </a:lstStyle>
          <a:p>
            <a:pPr marL="0" marR="0" lvl="0" indent="0" algn="r" defTabSz="845199" rtl="0" eaLnBrk="1" fontAlgn="auto" latinLnBrk="0" hangingPunct="1">
              <a:lnSpc>
                <a:spcPct val="100000"/>
              </a:lnSpc>
              <a:spcBef>
                <a:spcPct val="20000"/>
              </a:spcBef>
              <a:spcAft>
                <a:spcPts val="0"/>
              </a:spcAft>
              <a:buClrTx/>
              <a:buSzTx/>
              <a:buFont typeface="Arial"/>
              <a:buNone/>
              <a:tabLst/>
              <a:defRPr/>
            </a:pPr>
            <a:r>
              <a:rPr kumimoji="0" lang="ru-RU" sz="600" b="0" i="1"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Источник: расчеты </a:t>
            </a:r>
            <a:r>
              <a:rPr kumimoji="0" lang="en-US" sz="600" b="0" i="1"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INFOLine</a:t>
            </a:r>
            <a:endParaRPr kumimoji="0" lang="ru-RU" sz="600" b="0" i="1"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5" name="Текст 6"/>
          <p:cNvSpPr txBox="1">
            <a:spLocks/>
          </p:cNvSpPr>
          <p:nvPr/>
        </p:nvSpPr>
        <p:spPr>
          <a:xfrm>
            <a:off x="4572003" y="4673598"/>
            <a:ext cx="4176713" cy="119064"/>
          </a:xfrm>
          <a:prstGeom prst="rect">
            <a:avLst/>
          </a:prstGeom>
        </p:spPr>
        <p:txBody>
          <a:bodyPr vert="horz" lIns="0" tIns="45720" rIns="91440" bIns="45720" rtlCol="0" anchor="ctr">
            <a:noAutofit/>
          </a:bodyPr>
          <a:lstStyle>
            <a:defPPr>
              <a:defRPr lang="ru-RU"/>
            </a:defPPr>
            <a:lvl1pPr indent="0" algn="r" defTabSz="845262">
              <a:spcBef>
                <a:spcPct val="20000"/>
              </a:spcBef>
              <a:buFont typeface="Arial"/>
              <a:buNone/>
              <a:defRPr sz="600" i="1">
                <a:solidFill>
                  <a:schemeClr val="bg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816" indent="-285699">
              <a:spcBef>
                <a:spcPct val="20000"/>
              </a:spcBef>
              <a:buFont typeface="Arial"/>
              <a:buChar char="–"/>
              <a:defRPr sz="2800"/>
            </a:lvl2pPr>
            <a:lvl3pPr marL="1142795" indent="-228559">
              <a:spcBef>
                <a:spcPct val="20000"/>
              </a:spcBef>
              <a:buFont typeface="Arial"/>
              <a:buChar char="•"/>
              <a:defRPr sz="2400"/>
            </a:lvl3pPr>
            <a:lvl4pPr marL="1599913" indent="-228559">
              <a:spcBef>
                <a:spcPct val="20000"/>
              </a:spcBef>
              <a:buFont typeface="Arial"/>
              <a:buChar char="–"/>
              <a:defRPr sz="2100"/>
            </a:lvl4pPr>
            <a:lvl5pPr marL="2057031" indent="-228559">
              <a:spcBef>
                <a:spcPct val="20000"/>
              </a:spcBef>
              <a:buFont typeface="Arial"/>
              <a:buChar char="»"/>
              <a:defRPr sz="2100"/>
            </a:lvl5pPr>
            <a:lvl6pPr marL="2514149" indent="-228559">
              <a:spcBef>
                <a:spcPct val="20000"/>
              </a:spcBef>
              <a:buFont typeface="Arial"/>
              <a:buChar char="•"/>
              <a:defRPr sz="2100"/>
            </a:lvl6pPr>
            <a:lvl7pPr marL="2971267" indent="-228559">
              <a:spcBef>
                <a:spcPct val="20000"/>
              </a:spcBef>
              <a:buFont typeface="Arial"/>
              <a:buChar char="•"/>
              <a:defRPr sz="2100"/>
            </a:lvl7pPr>
            <a:lvl8pPr marL="3428386" indent="-228559">
              <a:spcBef>
                <a:spcPct val="20000"/>
              </a:spcBef>
              <a:buFont typeface="Arial"/>
              <a:buChar char="•"/>
              <a:defRPr sz="2100"/>
            </a:lvl8pPr>
            <a:lvl9pPr marL="3885504" indent="-228559">
              <a:spcBef>
                <a:spcPct val="20000"/>
              </a:spcBef>
              <a:buFont typeface="Arial"/>
              <a:buChar char="•"/>
              <a:defRPr sz="2100"/>
            </a:lvl9pPr>
          </a:lstStyle>
          <a:p>
            <a:pPr marL="0" marR="0" lvl="0" indent="0" algn="r" defTabSz="845199" rtl="0" eaLnBrk="1" fontAlgn="auto" latinLnBrk="0" hangingPunct="1">
              <a:lnSpc>
                <a:spcPct val="100000"/>
              </a:lnSpc>
              <a:spcBef>
                <a:spcPct val="20000"/>
              </a:spcBef>
              <a:spcAft>
                <a:spcPts val="0"/>
              </a:spcAft>
              <a:buClrTx/>
              <a:buSzTx/>
              <a:buFont typeface="Arial"/>
              <a:buNone/>
              <a:tabLst/>
              <a:defRPr/>
            </a:pPr>
            <a:r>
              <a:rPr kumimoji="0" lang="ru-RU" sz="600" b="0" i="1"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Источник: расчеты </a:t>
            </a:r>
            <a:r>
              <a:rPr kumimoji="0" lang="en-US" sz="600" b="0" i="1"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INFOLine</a:t>
            </a:r>
            <a:endPar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7" name="Заголовок 2"/>
          <p:cNvSpPr txBox="1">
            <a:spLocks/>
          </p:cNvSpPr>
          <p:nvPr/>
        </p:nvSpPr>
        <p:spPr>
          <a:xfrm>
            <a:off x="361014" y="2571753"/>
            <a:ext cx="4210986" cy="358775"/>
          </a:xfrm>
          <a:prstGeom prst="rect">
            <a:avLst/>
          </a:prstGeom>
        </p:spPr>
        <p:txBody>
          <a:bodyPr vert="horz" lIns="0" tIns="0" rIns="0" bIns="0" rtlCol="0" anchor="ctr">
            <a:noAutofit/>
          </a:bodyPr>
          <a:lstStyle>
            <a:lvl1pPr algn="ctr" defTabSz="457118" rtl="0" eaLnBrk="1" latinLnBrk="0" hangingPunct="1">
              <a:spcBef>
                <a:spcPct val="0"/>
              </a:spcBef>
              <a:buNone/>
              <a:defRPr sz="4400" kern="1200">
                <a:solidFill>
                  <a:schemeClr val="tx1"/>
                </a:solidFill>
                <a:latin typeface="+mj-lt"/>
                <a:ea typeface="+mj-ea"/>
                <a:cs typeface="+mj-cs"/>
              </a:defRPr>
            </a:lvl1pPr>
          </a:lstStyle>
          <a:p>
            <a:pPr marL="0" marR="0" lvl="0" indent="0" algn="ctr" defTabSz="457082" rtl="0" eaLnBrk="1" fontAlgn="auto" latinLnBrk="0" hangingPunct="1">
              <a:lnSpc>
                <a:spcPct val="100000"/>
              </a:lnSpc>
              <a:spcBef>
                <a:spcPct val="0"/>
              </a:spcBef>
              <a:spcAft>
                <a:spcPts val="0"/>
              </a:spcAft>
              <a:buClrTx/>
              <a:buSzTx/>
              <a:buFontTx/>
              <a:buNone/>
              <a:tabLst/>
              <a:defRPr/>
            </a:pP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Количество объектов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TOP-</a:t>
            </a: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200 сетей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 </a:t>
            </a: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РФ на конец периода</a:t>
            </a:r>
          </a:p>
        </p:txBody>
      </p:sp>
      <p:sp>
        <p:nvSpPr>
          <p:cNvPr id="18" name="Текст 4"/>
          <p:cNvSpPr txBox="1">
            <a:spLocks/>
          </p:cNvSpPr>
          <p:nvPr/>
        </p:nvSpPr>
        <p:spPr>
          <a:xfrm>
            <a:off x="4563713" y="2571753"/>
            <a:ext cx="4185000" cy="358775"/>
          </a:xfrm>
          <a:prstGeom prst="rect">
            <a:avLst/>
          </a:prstGeom>
        </p:spPr>
        <p:txBody>
          <a:bodyPr vert="horz" lIns="0" tIns="0" rIns="0" bIns="0" rtlCol="0" anchor="ctr">
            <a:noAutofit/>
          </a:bodyPr>
          <a:lstStyle>
            <a:defPPr>
              <a:defRPr lang="ru-RU"/>
            </a:defPPr>
            <a:lvl1pPr algn="ctr">
              <a:spcBef>
                <a:spcPct val="0"/>
              </a:spcBef>
              <a:buNone/>
              <a:defRPr sz="1000">
                <a:latin typeface="Roboto Condensed" panose="02000000000000000000" pitchFamily="2" charset="0"/>
                <a:ea typeface="Roboto Condensed" panose="02000000000000000000" pitchFamily="2" charset="0"/>
                <a:cs typeface="Roboto Condensed" panose="02000000000000000000" pitchFamily="2" charset="0"/>
              </a:defRPr>
            </a:lvl1pPr>
          </a:lstStyle>
          <a:p>
            <a:pPr marL="0" marR="0" lvl="0" indent="0" algn="ctr" defTabSz="457082" rtl="0" eaLnBrk="1" fontAlgn="auto" latinLnBrk="0" hangingPunct="1">
              <a:lnSpc>
                <a:spcPct val="100000"/>
              </a:lnSpc>
              <a:spcBef>
                <a:spcPct val="0"/>
              </a:spcBef>
              <a:spcAft>
                <a:spcPts val="0"/>
              </a:spcAft>
              <a:buClrTx/>
              <a:buSzTx/>
              <a:buFontTx/>
              <a:buNone/>
              <a:tabLst/>
              <a:defRPr/>
            </a:pP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Изменение количества объектов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TOP-</a:t>
            </a: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200 сетей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a:t>
            </a: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РФ</a:t>
            </a:r>
          </a:p>
        </p:txBody>
      </p:sp>
      <p:sp>
        <p:nvSpPr>
          <p:cNvPr id="19" name="TextBox 18"/>
          <p:cNvSpPr txBox="1"/>
          <p:nvPr/>
        </p:nvSpPr>
        <p:spPr>
          <a:xfrm>
            <a:off x="297921" y="662623"/>
            <a:ext cx="8384479" cy="249988"/>
          </a:xfrm>
          <a:prstGeom prst="rect">
            <a:avLst/>
          </a:prstGeom>
          <a:noFill/>
        </p:spPr>
        <p:txBody>
          <a:bodyPr wrap="square" lIns="49451" tIns="24725" rIns="49451" bIns="24725" rtlCol="0">
            <a:spAutoFit/>
          </a:bodyPr>
          <a:lstStyle/>
          <a:p>
            <a:pPr lvl="0" defTabSz="457082">
              <a:defRPr/>
            </a:pPr>
            <a:r>
              <a:rPr lang="en-US" sz="1300" dirty="0">
                <a:solidFill>
                  <a:srgbClr val="E1001A"/>
                </a:solidFill>
                <a:latin typeface="Roboto Condensed"/>
                <a:cs typeface="Roboto Condensed"/>
              </a:rPr>
              <a:t>1</a:t>
            </a:r>
            <a:r>
              <a:rPr lang="ru-RU" sz="1300" dirty="0">
                <a:solidFill>
                  <a:srgbClr val="E1001A"/>
                </a:solidFill>
                <a:latin typeface="Roboto Condensed"/>
                <a:cs typeface="Roboto Condensed"/>
              </a:rPr>
              <a:t>.3. КОЛИЧЕСТВО И ПЛОЩАДЬ </a:t>
            </a:r>
            <a:r>
              <a:rPr lang="en-US" sz="1300" dirty="0">
                <a:solidFill>
                  <a:srgbClr val="E1001A"/>
                </a:solidFill>
                <a:latin typeface="Roboto Condensed"/>
                <a:cs typeface="Roboto Condensed"/>
              </a:rPr>
              <a:t>TOP-20</a:t>
            </a:r>
            <a:r>
              <a:rPr lang="ru-RU" sz="1300" dirty="0">
                <a:solidFill>
                  <a:srgbClr val="E1001A"/>
                </a:solidFill>
                <a:latin typeface="Roboto Condensed"/>
                <a:cs typeface="Roboto Condensed"/>
              </a:rPr>
              <a:t>0 СЕТЕЙ </a:t>
            </a:r>
            <a:r>
              <a:rPr lang="en-US" sz="1300" dirty="0">
                <a:solidFill>
                  <a:srgbClr val="E1001A"/>
                </a:solidFill>
                <a:latin typeface="Roboto Condensed"/>
                <a:cs typeface="Roboto Condensed"/>
              </a:rPr>
              <a:t>FMCG</a:t>
            </a:r>
            <a:endParaRPr lang="ru-RU" sz="1300" dirty="0">
              <a:solidFill>
                <a:srgbClr val="E1001A"/>
              </a:solidFill>
              <a:latin typeface="Roboto Condensed"/>
              <a:cs typeface="Roboto Condensed"/>
            </a:endParaRPr>
          </a:p>
        </p:txBody>
      </p:sp>
      <p:graphicFrame>
        <p:nvGraphicFramePr>
          <p:cNvPr id="16" name="Диаграмма 15"/>
          <p:cNvGraphicFramePr>
            <a:graphicFrameLocks/>
          </p:cNvGraphicFramePr>
          <p:nvPr/>
        </p:nvGraphicFramePr>
        <p:xfrm>
          <a:off x="361017" y="2571750"/>
          <a:ext cx="4210985" cy="21018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Диаграмма 19"/>
          <p:cNvGraphicFramePr>
            <a:graphicFrameLocks/>
          </p:cNvGraphicFramePr>
          <p:nvPr/>
        </p:nvGraphicFramePr>
        <p:xfrm>
          <a:off x="4563715" y="2574000"/>
          <a:ext cx="4192241" cy="20995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Таблица 11"/>
          <p:cNvGraphicFramePr>
            <a:graphicFrameLocks noGrp="1"/>
          </p:cNvGraphicFramePr>
          <p:nvPr>
            <p:extLst>
              <p:ext uri="{D42A27DB-BD31-4B8C-83A1-F6EECF244321}">
                <p14:modId xmlns:p14="http://schemas.microsoft.com/office/powerpoint/2010/main" val="1481183846"/>
              </p:ext>
            </p:extLst>
          </p:nvPr>
        </p:nvGraphicFramePr>
        <p:xfrm>
          <a:off x="1871527" y="862744"/>
          <a:ext cx="7020231" cy="1738122"/>
        </p:xfrm>
        <a:graphic>
          <a:graphicData uri="http://schemas.openxmlformats.org/drawingml/2006/table">
            <a:tbl>
              <a:tblPr firstRow="1" bandRow="1">
                <a:tableStyleId>{5C22544A-7EE6-4342-B048-85BDC9FD1C3A}</a:tableStyleId>
              </a:tblPr>
              <a:tblGrid>
                <a:gridCol w="165986">
                  <a:extLst>
                    <a:ext uri="{9D8B030D-6E8A-4147-A177-3AD203B41FA5}">
                      <a16:colId xmlns:a16="http://schemas.microsoft.com/office/drawing/2014/main" val="20000"/>
                    </a:ext>
                  </a:extLst>
                </a:gridCol>
                <a:gridCol w="6854245">
                  <a:extLst>
                    <a:ext uri="{9D8B030D-6E8A-4147-A177-3AD203B41FA5}">
                      <a16:colId xmlns:a16="http://schemas.microsoft.com/office/drawing/2014/main" val="20001"/>
                    </a:ext>
                  </a:extLst>
                </a:gridCol>
              </a:tblGrid>
              <a:tr h="1210499">
                <a:tc>
                  <a:txBody>
                    <a:bodyPr/>
                    <a:lstStyle/>
                    <a:p>
                      <a:pPr algn="just"/>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266700" marR="0" lvl="0" indent="-266700" algn="just" defTabSz="845262" rtl="0" eaLnBrk="1" fontAlgn="auto" latinLnBrk="0" hangingPunct="1">
                        <a:lnSpc>
                          <a:spcPct val="100000"/>
                        </a:lnSpc>
                        <a:spcBef>
                          <a:spcPts val="0"/>
                        </a:spcBef>
                        <a:spcAft>
                          <a:spcPts val="0"/>
                        </a:spcAft>
                        <a:buClr>
                          <a:srgbClr val="1F497D"/>
                        </a:buClr>
                        <a:buSzTx/>
                        <a:buFont typeface="Wingdings" panose="05000000000000000000" pitchFamily="2" charset="2"/>
                        <a:buChar char="§"/>
                        <a:tabLst/>
                        <a:defRPr/>
                      </a:pP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Общее количество торговых объектов TOP-200 сетей FMCG за 9 мес. 2025 г. выросло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тыс.</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тыс.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тыс.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за 9 мес. 2024 г.), а их совокупная площадь —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млн кв.м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млн кв. м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млн кв.м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за 9 мес. 2024 г.).</a:t>
                      </a:r>
                    </a:p>
                    <a:p>
                      <a:pPr marL="266700" marR="0" lvl="0" indent="-266700" algn="just" defTabSz="845262" rtl="0" eaLnBrk="1" fontAlgn="auto" latinLnBrk="0" hangingPunct="1">
                        <a:lnSpc>
                          <a:spcPct val="100000"/>
                        </a:lnSpc>
                        <a:spcBef>
                          <a:spcPts val="0"/>
                        </a:spcBef>
                        <a:spcAft>
                          <a:spcPts val="0"/>
                        </a:spcAft>
                        <a:buClr>
                          <a:srgbClr val="1F497D"/>
                        </a:buClr>
                        <a:buSzTx/>
                        <a:buFont typeface="Wingdings" panose="05000000000000000000" pitchFamily="2" charset="2"/>
                        <a:buChar char="§"/>
                        <a:tabLst/>
                        <a:defRPr/>
                      </a:pP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За 9 мес. 2025 г. количество объектов франчайзинговых сетей увеличилось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2027</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тыс</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а площадь –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тыс. кв.м</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тыс. кв.м</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Количество торговых объектов сетей дрогери, развиваемых </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6">
                            <a:extLst>
                              <a:ext uri="{A12FA001-AC4F-418D-AE19-62706E023703}">
                                <ahyp:hlinkClr xmlns:ahyp="http://schemas.microsoft.com/office/drawing/2018/hyperlinkcolor" val="tx"/>
                              </a:ext>
                            </a:extLst>
                          </a:hlinkClick>
                        </a:rPr>
                        <a:t>"Магнитом"</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и </a:t>
                      </a:r>
                      <a:r>
                        <a:rPr lang="ru-RU" sz="10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extLst>
                              <a:ext uri="{A12FA001-AC4F-418D-AE19-62706E023703}">
                                <ahyp:hlinkClr xmlns:ahyp="http://schemas.microsoft.com/office/drawing/2018/hyperlinkcolor" val="tx"/>
                              </a:ext>
                            </a:extLst>
                          </a:hlinkClick>
                        </a:rPr>
                        <a:t>"Лентой"</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увеличилось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при росте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8"/>
                        </a:rPr>
                        <a:t>"Улыбка Радуги"</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и сокращении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9"/>
                        </a:rPr>
                        <a:t>"</a:t>
                      </a:r>
                      <a:r>
                        <a:rPr kumimoji="0" lang="ru-RU" sz="1000" b="1" i="0" u="none" strike="noStrike" kern="1200" cap="none" spc="0" normalizeH="0" baseline="0" noProof="0" dirty="0" err="1">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9"/>
                        </a:rPr>
                        <a:t>М.Косметик</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9"/>
                        </a:rPr>
                        <a:t>"</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p>
                    <a:p>
                      <a:pPr marL="266700" marR="0" lvl="0" indent="-266700" algn="just" defTabSz="845262" rtl="0" eaLnBrk="1" fontAlgn="auto" latinLnBrk="0" hangingPunct="1">
                        <a:lnSpc>
                          <a:spcPct val="100000"/>
                        </a:lnSpc>
                        <a:spcBef>
                          <a:spcPts val="0"/>
                        </a:spcBef>
                        <a:spcAft>
                          <a:spcPts val="0"/>
                        </a:spcAft>
                        <a:buClr>
                          <a:srgbClr val="1F497D"/>
                        </a:buClr>
                        <a:buSzTx/>
                        <a:buFont typeface="Wingdings" panose="05000000000000000000" pitchFamily="2" charset="2"/>
                        <a:buChar char="§"/>
                        <a:tabLst/>
                        <a:defRPr/>
                      </a:pP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 условиях высокого давления на маржинальность бизнеса, сети в 2025 г. активно работают над повышением эффективности, в т. ч. за счет сокращения количества торговых объектов, что привело к рекордно низкому с 2014 г. приросту площадей TOP-200 сетей FMCG (без учета дрогери) за 9 мес. 2025 г.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тыс. кв.м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против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тыс. кв. м</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за 9 мес. 2024 г.). ТОП-4 ритейлера (</a:t>
                      </a:r>
                      <a:r>
                        <a:rPr kumimoji="0" lang="en-US"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10">
                            <a:extLst>
                              <a:ext uri="{A12FA001-AC4F-418D-AE19-62706E023703}">
                                <ahyp:hlinkClr xmlns:ahyp="http://schemas.microsoft.com/office/drawing/2018/hyperlinkcolor" val="tx"/>
                              </a:ext>
                            </a:extLst>
                          </a:hlinkClick>
                        </a:rPr>
                        <a:t>X5</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6">
                            <a:extLst>
                              <a:ext uri="{A12FA001-AC4F-418D-AE19-62706E023703}">
                                <ahyp:hlinkClr xmlns:ahyp="http://schemas.microsoft.com/office/drawing/2018/hyperlinkcolor" val="tx"/>
                              </a:ext>
                            </a:extLst>
                          </a:hlinkClick>
                        </a:rPr>
                        <a:t>"Магнит"</a:t>
                      </a:r>
                      <a:r>
                        <a:rPr kumimoji="0" lang="ru-RU" sz="10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1">
                            <a:extLst>
                              <a:ext uri="{A12FA001-AC4F-418D-AE19-62706E023703}">
                                <ahyp:hlinkClr xmlns:ahyp="http://schemas.microsoft.com/office/drawing/2018/hyperlinkcolor" val="tx"/>
                              </a:ext>
                            </a:extLst>
                          </a:hlinkClick>
                        </a:rPr>
                        <a:t>"Красное</a:t>
                      </a:r>
                      <a:r>
                        <a:rPr lang="en-US"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1">
                            <a:extLst>
                              <a:ext uri="{A12FA001-AC4F-418D-AE19-62706E023703}">
                                <ahyp:hlinkClr xmlns:ahyp="http://schemas.microsoft.com/office/drawing/2018/hyperlinkcolor" val="tx"/>
                              </a:ext>
                            </a:extLst>
                          </a:hlinkClick>
                        </a:rPr>
                        <a:t>&amp;</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1">
                            <a:extLst>
                              <a:ext uri="{A12FA001-AC4F-418D-AE19-62706E023703}">
                                <ahyp:hlinkClr xmlns:ahyp="http://schemas.microsoft.com/office/drawing/2018/hyperlinkcolor" val="tx"/>
                              </a:ext>
                            </a:extLst>
                          </a:hlinkClick>
                        </a:rPr>
                        <a:t>Белое"</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и</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extLst>
                              <a:ext uri="{A12FA001-AC4F-418D-AE19-62706E023703}">
                                <ahyp:hlinkClr xmlns:ahyp="http://schemas.microsoft.com/office/drawing/2018/hyperlinkcolor" val="tx"/>
                              </a:ext>
                            </a:extLst>
                          </a:hlinkClick>
                        </a:rPr>
                        <a:t>"Лента"</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формируют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прироста.</a:t>
                      </a:r>
                    </a:p>
                    <a:p>
                      <a:pPr marL="266700" marR="0" lvl="0" indent="-266700" algn="just" defTabSz="845262" rtl="0" eaLnBrk="1" fontAlgn="auto" latinLnBrk="0" hangingPunct="1">
                        <a:lnSpc>
                          <a:spcPct val="100000"/>
                        </a:lnSpc>
                        <a:spcBef>
                          <a:spcPts val="0"/>
                        </a:spcBef>
                        <a:spcAft>
                          <a:spcPts val="0"/>
                        </a:spcAft>
                        <a:buClr>
                          <a:srgbClr val="1F497D"/>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 9 мес. 2025 г. средняя площадь ТОП-200 торговых сетей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FMCG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сократилась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(против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за 9 мес. 2024 г.)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кв.м.</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2025 г. увеличилась средняя площадь супермаркетов и магазинов у дома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и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соответственно).</a:t>
                      </a:r>
                      <a:endPar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1" name="Текст 5">
            <a:extLst>
              <a:ext uri="{FF2B5EF4-FFF2-40B4-BE49-F238E27FC236}">
                <a16:creationId xmlns:a16="http://schemas.microsoft.com/office/drawing/2014/main" id="{7BEE7218-7D30-482F-915F-A64FF331A023}"/>
              </a:ext>
            </a:extLst>
          </p:cNvPr>
          <p:cNvSpPr txBox="1">
            <a:spLocks/>
          </p:cNvSpPr>
          <p:nvPr/>
        </p:nvSpPr>
        <p:spPr>
          <a:xfrm>
            <a:off x="361533" y="1708150"/>
            <a:ext cx="1762542" cy="892716"/>
          </a:xfrm>
          <a:prstGeom prst="rect">
            <a:avLst/>
          </a:prstGeom>
        </p:spPr>
        <p:txBody>
          <a:bodyPr vert="horz" lIns="0" tIns="45720" rIns="91440" bIns="45720" rtlCol="0" anchor="ctr">
            <a:noAutofit/>
          </a:bodyPr>
          <a:lstStyle>
            <a:defPPr>
              <a:defRPr lang="ru-RU"/>
            </a:defPPr>
            <a:lvl1pPr indent="0" algn="r" defTabSz="845262">
              <a:spcBef>
                <a:spcPct val="20000"/>
              </a:spcBef>
              <a:buFont typeface="Arial"/>
              <a:buNone/>
              <a:defRPr sz="600" i="1">
                <a:solidFill>
                  <a:schemeClr val="bg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816" indent="-285699">
              <a:spcBef>
                <a:spcPct val="20000"/>
              </a:spcBef>
              <a:buFont typeface="Arial"/>
              <a:buChar char="–"/>
              <a:defRPr sz="2800"/>
            </a:lvl2pPr>
            <a:lvl3pPr marL="1142795" indent="-228559">
              <a:spcBef>
                <a:spcPct val="20000"/>
              </a:spcBef>
              <a:buFont typeface="Arial"/>
              <a:buChar char="•"/>
              <a:defRPr sz="2400"/>
            </a:lvl3pPr>
            <a:lvl4pPr marL="1599913" indent="-228559">
              <a:spcBef>
                <a:spcPct val="20000"/>
              </a:spcBef>
              <a:buFont typeface="Arial"/>
              <a:buChar char="–"/>
              <a:defRPr sz="2100"/>
            </a:lvl4pPr>
            <a:lvl5pPr marL="2057031" indent="-228559">
              <a:spcBef>
                <a:spcPct val="20000"/>
              </a:spcBef>
              <a:buFont typeface="Arial"/>
              <a:buChar char="»"/>
              <a:defRPr sz="2100"/>
            </a:lvl5pPr>
            <a:lvl6pPr marL="2514149" indent="-228559">
              <a:spcBef>
                <a:spcPct val="20000"/>
              </a:spcBef>
              <a:buFont typeface="Arial"/>
              <a:buChar char="•"/>
              <a:defRPr sz="2100"/>
            </a:lvl6pPr>
            <a:lvl7pPr marL="2971267" indent="-228559">
              <a:spcBef>
                <a:spcPct val="20000"/>
              </a:spcBef>
              <a:buFont typeface="Arial"/>
              <a:buChar char="•"/>
              <a:defRPr sz="2100"/>
            </a:lvl7pPr>
            <a:lvl8pPr marL="3428386" indent="-228559">
              <a:spcBef>
                <a:spcPct val="20000"/>
              </a:spcBef>
              <a:buFont typeface="Arial"/>
              <a:buChar char="•"/>
              <a:defRPr sz="2100"/>
            </a:lvl8pPr>
            <a:lvl9pPr marL="3885504" indent="-228559">
              <a:spcBef>
                <a:spcPct val="20000"/>
              </a:spcBef>
              <a:buFont typeface="Arial"/>
              <a:buChar char="•"/>
              <a:defRPr sz="2100"/>
            </a:lvl9pPr>
          </a:lstStyle>
          <a:p>
            <a:pPr marL="0" marR="0" lvl="0" indent="0" algn="just" defTabSz="845199" rtl="0" eaLnBrk="1" fontAlgn="auto" latinLnBrk="0" hangingPunct="1">
              <a:lnSpc>
                <a:spcPct val="100000"/>
              </a:lnSpc>
              <a:spcBef>
                <a:spcPct val="20000"/>
              </a:spcBef>
              <a:spcAft>
                <a:spcPts val="0"/>
              </a:spcAft>
              <a:buClrTx/>
              <a:buSzTx/>
              <a:buFont typeface="Arial"/>
              <a:buNone/>
              <a:tabLst/>
              <a:defRPr/>
            </a:pPr>
            <a:r>
              <a:rPr lang="ru-RU" dirty="0">
                <a:effectLst/>
                <a:latin typeface="Roboto Condensed" panose="02000000000000000000" pitchFamily="2" charset="0"/>
                <a:ea typeface="Times New Roman" panose="02020603050405020304" pitchFamily="18" charset="0"/>
                <a:cs typeface="Times New Roman" panose="02020603050405020304" pitchFamily="18" charset="0"/>
              </a:rPr>
              <a:t>Общее количество торговых объектов TOP-200 сетей FMCG приводится без учета сетей дрогери, принадлежащих крупнейшим федеральным сетям – "</a:t>
            </a:r>
            <a:r>
              <a:rPr lang="ru-RU" dirty="0" err="1">
                <a:effectLst/>
                <a:latin typeface="Roboto Condensed" panose="02000000000000000000" pitchFamily="2" charset="0"/>
                <a:ea typeface="Times New Roman" panose="02020603050405020304" pitchFamily="18" charset="0"/>
                <a:cs typeface="Times New Roman" panose="02020603050405020304" pitchFamily="18" charset="0"/>
              </a:rPr>
              <a:t>М.Косметик</a:t>
            </a:r>
            <a:r>
              <a:rPr lang="ru-RU" dirty="0">
                <a:effectLst/>
                <a:latin typeface="Roboto Condensed" panose="02000000000000000000" pitchFamily="2" charset="0"/>
                <a:ea typeface="Times New Roman" panose="02020603050405020304" pitchFamily="18" charset="0"/>
                <a:cs typeface="Times New Roman" panose="02020603050405020304" pitchFamily="18" charset="0"/>
              </a:rPr>
              <a:t>" и "Улыбка Радуги", а также без франчайзинговых сетей с универсальным ассортиментом – "Домашкино", "Фасоль", "Авокадо", "Малинка", "Калина-Малина", "ОКОЛО" и "Первым делом", а также сети алкомаркетов "Штофф".</a:t>
            </a:r>
            <a:endParaRPr kumimoji="0" lang="ru-RU" b="0" i="1"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48945761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a:graphicFrameLocks/>
          </p:cNvGraphicFramePr>
          <p:nvPr/>
        </p:nvGraphicFramePr>
        <p:xfrm>
          <a:off x="371476" y="2592086"/>
          <a:ext cx="4205486" cy="2099103"/>
        </p:xfrm>
        <a:graphic>
          <a:graphicData uri="http://schemas.openxmlformats.org/drawingml/2006/chart">
            <c:chart xmlns:c="http://schemas.openxmlformats.org/drawingml/2006/chart" xmlns:r="http://schemas.openxmlformats.org/officeDocument/2006/relationships" r:id="rId3"/>
          </a:graphicData>
        </a:graphic>
      </p:graphicFrame>
      <p:pic>
        <p:nvPicPr>
          <p:cNvPr id="6" name="Рисунок 5">
            <a:hlinkClick r:id="" action="ppaction://noaction"/>
          </p:cNvPr>
          <p:cNvPicPr>
            <a:picLocks noChangeAspect="1"/>
          </p:cNvPicPr>
          <p:nvPr/>
        </p:nvPicPr>
        <p:blipFill rotWithShape="1">
          <a:blip r:embed="rId4">
            <a:extLst>
              <a:ext uri="{28A0092B-C50C-407E-A947-70E740481C1C}">
                <a14:useLocalDpi xmlns:a14="http://schemas.microsoft.com/office/drawing/2010/main" val="0"/>
              </a:ext>
            </a:extLst>
          </a:blip>
          <a:srcRect l="10383" t="72169" r="62381"/>
          <a:stretch/>
        </p:blipFill>
        <p:spPr>
          <a:xfrm>
            <a:off x="8098665" y="73861"/>
            <a:ext cx="1044198" cy="307358"/>
          </a:xfrm>
          <a:prstGeom prst="rect">
            <a:avLst/>
          </a:prstGeom>
        </p:spPr>
      </p:pic>
      <p:sp>
        <p:nvSpPr>
          <p:cNvPr id="19" name="Заголовок 2"/>
          <p:cNvSpPr txBox="1">
            <a:spLocks/>
          </p:cNvSpPr>
          <p:nvPr/>
        </p:nvSpPr>
        <p:spPr>
          <a:xfrm>
            <a:off x="358776" y="2571751"/>
            <a:ext cx="4204938" cy="358775"/>
          </a:xfrm>
          <a:prstGeom prst="rect">
            <a:avLst/>
          </a:prstGeom>
        </p:spPr>
        <p:txBody>
          <a:bodyPr vert="horz" lIns="0" tIns="0" rIns="0" bIns="0" rtlCol="0" anchor="ctr">
            <a:noAutofit/>
          </a:bodyPr>
          <a:lstStyle>
            <a:lvl1pPr algn="ctr" defTabSz="457118" rtl="0" eaLnBrk="1" latinLnBrk="0" hangingPunct="1">
              <a:spcBef>
                <a:spcPct val="0"/>
              </a:spcBef>
              <a:buNone/>
              <a:defRPr sz="4400" kern="1200">
                <a:solidFill>
                  <a:schemeClr val="tx1"/>
                </a:solidFill>
                <a:latin typeface="+mj-lt"/>
                <a:ea typeface="+mj-ea"/>
                <a:cs typeface="+mj-cs"/>
              </a:defRPr>
            </a:lvl1pPr>
          </a:lstStyle>
          <a:p>
            <a:pPr marL="0" marR="0" lvl="0" indent="0" algn="ctr" defTabSz="457106" rtl="0" eaLnBrk="1" fontAlgn="auto" latinLnBrk="0" hangingPunct="1">
              <a:lnSpc>
                <a:spcPct val="100000"/>
              </a:lnSpc>
              <a:spcBef>
                <a:spcPct val="0"/>
              </a:spcBef>
              <a:spcAft>
                <a:spcPts val="0"/>
              </a:spcAft>
              <a:buClrTx/>
              <a:buSzTx/>
              <a:buFontTx/>
              <a:buNone/>
              <a:tabLst/>
              <a:defRPr/>
            </a:pP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Динамика торговой площади по форматам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TOP</a:t>
            </a: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-200 сетей FMCG РФ на </a:t>
            </a:r>
            <a:b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b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конец периода, млн кв. м</a:t>
            </a:r>
          </a:p>
        </p:txBody>
      </p:sp>
      <p:sp>
        <p:nvSpPr>
          <p:cNvPr id="20" name="Текст 4"/>
          <p:cNvSpPr txBox="1">
            <a:spLocks/>
          </p:cNvSpPr>
          <p:nvPr/>
        </p:nvSpPr>
        <p:spPr>
          <a:xfrm>
            <a:off x="4563714" y="2571750"/>
            <a:ext cx="4179541" cy="358776"/>
          </a:xfrm>
          <a:prstGeom prst="rect">
            <a:avLst/>
          </a:prstGeom>
        </p:spPr>
        <p:txBody>
          <a:bodyPr vert="horz" lIns="0" tIns="0" rIns="0" bIns="0" rtlCol="0" anchor="ctr">
            <a:noAutofit/>
          </a:bodyPr>
          <a:lstStyle>
            <a:defPPr>
              <a:defRPr lang="ru-RU"/>
            </a:defPPr>
            <a:lvl1pPr algn="ctr">
              <a:spcBef>
                <a:spcPct val="0"/>
              </a:spcBef>
              <a:buNone/>
              <a:defRPr sz="1000">
                <a:latin typeface="Roboto Condensed" panose="02000000000000000000" pitchFamily="2" charset="0"/>
                <a:ea typeface="Roboto Condensed" panose="02000000000000000000" pitchFamily="2" charset="0"/>
                <a:cs typeface="Roboto Condensed" panose="02000000000000000000" pitchFamily="2" charset="0"/>
              </a:defRPr>
            </a:lvl1pPr>
          </a:lstStyle>
          <a:p>
            <a:pPr marL="0" marR="0" lvl="0" indent="0" algn="ctr" defTabSz="457106" rtl="0" eaLnBrk="1" fontAlgn="auto" latinLnBrk="0" hangingPunct="1">
              <a:lnSpc>
                <a:spcPct val="100000"/>
              </a:lnSpc>
              <a:spcBef>
                <a:spcPct val="0"/>
              </a:spcBef>
              <a:spcAft>
                <a:spcPts val="0"/>
              </a:spcAft>
              <a:buClrTx/>
              <a:buSzTx/>
              <a:buFontTx/>
              <a:buNone/>
              <a:tabLst/>
              <a:defRPr/>
            </a:pP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Структура торговой площади по форматам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TOP</a:t>
            </a: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-200 сетей FMCG РФ </a:t>
            </a:r>
            <a:b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b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на конец периода, %</a:t>
            </a:r>
          </a:p>
        </p:txBody>
      </p:sp>
      <p:sp>
        <p:nvSpPr>
          <p:cNvPr id="14" name="TextBox 13"/>
          <p:cNvSpPr txBox="1"/>
          <p:nvPr/>
        </p:nvSpPr>
        <p:spPr>
          <a:xfrm>
            <a:off x="294294" y="662621"/>
            <a:ext cx="8384479" cy="249988"/>
          </a:xfrm>
          <a:prstGeom prst="rect">
            <a:avLst/>
          </a:prstGeom>
          <a:noFill/>
        </p:spPr>
        <p:txBody>
          <a:bodyPr wrap="square" lIns="49451" tIns="24725" rIns="49451" bIns="24725" rtlCol="0">
            <a:spAutoFit/>
          </a:bodyPr>
          <a:lstStyle/>
          <a:p>
            <a:pPr marL="0" marR="0" lvl="0" indent="0" algn="l" defTabSz="457106" rtl="0" eaLnBrk="1" fontAlgn="auto" latinLnBrk="0" hangingPunct="1">
              <a:lnSpc>
                <a:spcPct val="100000"/>
              </a:lnSpc>
              <a:spcBef>
                <a:spcPts val="0"/>
              </a:spcBef>
              <a:spcAft>
                <a:spcPts val="0"/>
              </a:spcAft>
              <a:buClrTx/>
              <a:buSzTx/>
              <a:buFontTx/>
              <a:buNone/>
              <a:tabLst/>
              <a:defRPr/>
            </a:pPr>
            <a:r>
              <a:rPr kumimoji="0" lang="ru-RU" sz="1300" b="0" i="0" u="none" strike="noStrike" kern="1200" cap="none" spc="0" normalizeH="0" baseline="0" noProof="0" dirty="0">
                <a:ln>
                  <a:noFill/>
                </a:ln>
                <a:solidFill>
                  <a:srgbClr val="E1001A"/>
                </a:solidFill>
                <a:effectLst/>
                <a:uLnTx/>
                <a:uFillTx/>
                <a:latin typeface="Roboto Condensed"/>
                <a:ea typeface="+mn-ea"/>
                <a:cs typeface="Roboto Condensed"/>
              </a:rPr>
              <a:t>1.4. СТРУКТУРА ТОРГОВЫХ ПЛОЩАДЕЙ </a:t>
            </a:r>
            <a:r>
              <a:rPr kumimoji="0" lang="en-US" sz="1300" b="0" i="0" u="none" strike="noStrike" kern="1200" cap="none" spc="0" normalizeH="0" baseline="0" noProof="0" dirty="0">
                <a:ln>
                  <a:noFill/>
                </a:ln>
                <a:solidFill>
                  <a:srgbClr val="E1001A"/>
                </a:solidFill>
                <a:effectLst/>
                <a:uLnTx/>
                <a:uFillTx/>
                <a:latin typeface="Roboto Condensed"/>
                <a:ea typeface="+mn-ea"/>
                <a:cs typeface="Roboto Condensed"/>
              </a:rPr>
              <a:t>TOP-20</a:t>
            </a:r>
            <a:r>
              <a:rPr kumimoji="0" lang="ru-RU" sz="1300" b="0" i="0" u="none" strike="noStrike" kern="1200" cap="none" spc="0" normalizeH="0" baseline="0" noProof="0" dirty="0">
                <a:ln>
                  <a:noFill/>
                </a:ln>
                <a:solidFill>
                  <a:srgbClr val="E1001A"/>
                </a:solidFill>
                <a:effectLst/>
                <a:uLnTx/>
                <a:uFillTx/>
                <a:latin typeface="Roboto Condensed"/>
                <a:ea typeface="+mn-ea"/>
                <a:cs typeface="Roboto Condensed"/>
              </a:rPr>
              <a:t>0 СЕТЕЙ </a:t>
            </a:r>
            <a:r>
              <a:rPr kumimoji="0" lang="en-US" sz="1300" b="0" i="0" u="none" strike="noStrike" kern="1200" cap="none" spc="0" normalizeH="0" baseline="0" noProof="0" dirty="0">
                <a:ln>
                  <a:noFill/>
                </a:ln>
                <a:solidFill>
                  <a:srgbClr val="E1001A"/>
                </a:solidFill>
                <a:effectLst/>
                <a:uLnTx/>
                <a:uFillTx/>
                <a:latin typeface="Roboto Condensed"/>
                <a:ea typeface="+mn-ea"/>
                <a:cs typeface="Roboto Condensed"/>
              </a:rPr>
              <a:t>FMCG</a:t>
            </a:r>
            <a:r>
              <a:rPr kumimoji="0" lang="ru-RU" sz="1300" b="0" i="0" u="none" strike="noStrike" kern="1200" cap="none" spc="0" normalizeH="0" baseline="0" noProof="0" dirty="0">
                <a:ln>
                  <a:noFill/>
                </a:ln>
                <a:solidFill>
                  <a:srgbClr val="E1001A"/>
                </a:solidFill>
                <a:effectLst/>
                <a:uLnTx/>
                <a:uFillTx/>
                <a:latin typeface="Roboto Condensed"/>
                <a:ea typeface="+mn-ea"/>
                <a:cs typeface="Roboto Condensed"/>
              </a:rPr>
              <a:t> ПО ФОРМАТАМ</a:t>
            </a:r>
          </a:p>
        </p:txBody>
      </p:sp>
      <p:graphicFrame>
        <p:nvGraphicFramePr>
          <p:cNvPr id="2" name="Таблица 1"/>
          <p:cNvGraphicFramePr>
            <a:graphicFrameLocks noGrp="1"/>
          </p:cNvGraphicFramePr>
          <p:nvPr>
            <p:extLst>
              <p:ext uri="{D42A27DB-BD31-4B8C-83A1-F6EECF244321}">
                <p14:modId xmlns:p14="http://schemas.microsoft.com/office/powerpoint/2010/main" val="1417216341"/>
              </p:ext>
            </p:extLst>
          </p:nvPr>
        </p:nvGraphicFramePr>
        <p:xfrm>
          <a:off x="1868043" y="860192"/>
          <a:ext cx="6951662" cy="1738122"/>
        </p:xfrm>
        <a:graphic>
          <a:graphicData uri="http://schemas.openxmlformats.org/drawingml/2006/table">
            <a:tbl>
              <a:tblPr firstRow="1" bandRow="1">
                <a:tableStyleId>{5C22544A-7EE6-4342-B048-85BDC9FD1C3A}</a:tableStyleId>
              </a:tblPr>
              <a:tblGrid>
                <a:gridCol w="164213">
                  <a:extLst>
                    <a:ext uri="{9D8B030D-6E8A-4147-A177-3AD203B41FA5}">
                      <a16:colId xmlns:a16="http://schemas.microsoft.com/office/drawing/2014/main" val="20000"/>
                    </a:ext>
                  </a:extLst>
                </a:gridCol>
                <a:gridCol w="6787449">
                  <a:extLst>
                    <a:ext uri="{9D8B030D-6E8A-4147-A177-3AD203B41FA5}">
                      <a16:colId xmlns:a16="http://schemas.microsoft.com/office/drawing/2014/main" val="20001"/>
                    </a:ext>
                  </a:extLst>
                </a:gridCol>
              </a:tblGrid>
              <a:tr h="1551622">
                <a:tc>
                  <a:txBody>
                    <a:bodyPr/>
                    <a:lstStyle/>
                    <a:p>
                      <a:pPr algn="just"/>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Доля гипермаркетов в структуре торговой площади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за 9 мес. 2025 г.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сократилась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п.п.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их </a:t>
                      </a:r>
                      <a:r>
                        <a:rPr lang="ru-RU"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количество –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площадь –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кв. м </a:t>
                      </a:r>
                      <a:r>
                        <a:rPr lang="ru-RU"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млн кв. м </a:t>
                      </a:r>
                      <a:r>
                        <a:rPr lang="ru-RU"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9 мес. 2024 г.</a:t>
                      </a:r>
                      <a:r>
                        <a:rPr lang="ru-RU"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площадь –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кв. м </a:t>
                      </a:r>
                      <a:r>
                        <a:rPr lang="ru-RU"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что, в основном, связано с прекращением операционной деятельности сети</a:t>
                      </a:r>
                      <a:r>
                        <a:rPr lang="en-US"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гипермаркетов </a:t>
                      </a:r>
                      <a:r>
                        <a:rPr lang="en-US" sz="1000" b="1"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Selgros</a:t>
                      </a:r>
                      <a:r>
                        <a:rPr lang="en-US"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endParaRPr lang="ru-RU"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9 мес. 2025 г.</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площадь супермаркетов сократилась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кв. м</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их доля в структуре площади –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п.п.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что обусловлено продолжающейся оптимизацией формата крупными игроками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5">
                            <a:extLst>
                              <a:ext uri="{A12FA001-AC4F-418D-AE19-62706E023703}">
                                <ahyp:hlinkClr xmlns:ahyp="http://schemas.microsoft.com/office/drawing/2018/hyperlinkcolor" val="tx"/>
                              </a:ext>
                            </a:extLst>
                          </a:hlinkClick>
                        </a:rPr>
                        <a:t>"Магнит"</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за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9 мес. 2025 г.</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закрыл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супермаркетов площадью около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кв. м</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также массовым закрытием супермаркетов </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"Спар Тула"</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и переводом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супермаркетов </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"Слата"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и </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"Красный Яр"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под бренд </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"Пятерочки"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III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кв. 2025 г.</a:t>
                      </a: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 9 мес. 2025 г. доля магазинов у дома (без учета франчайзинговых сетей </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"ОКОЛО"</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7">
                            <a:extLst>
                              <a:ext uri="{A12FA001-AC4F-418D-AE19-62706E023703}">
                                <ahyp:hlinkClr xmlns:ahyp="http://schemas.microsoft.com/office/drawing/2018/hyperlinkcolor" val="tx"/>
                              </a:ext>
                            </a:extLst>
                          </a:hlinkClick>
                        </a:rPr>
                        <a:t>"Фасоль"</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8">
                            <a:extLst>
                              <a:ext uri="{A12FA001-AC4F-418D-AE19-62706E023703}">
                                <ahyp:hlinkClr xmlns:ahyp="http://schemas.microsoft.com/office/drawing/2018/hyperlinkcolor" val="tx"/>
                              </a:ext>
                            </a:extLst>
                          </a:hlinkClick>
                        </a:rPr>
                        <a:t>"Авокадо"</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и др.) сократилась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п.п.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при росте площадей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кв. м</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p>
                    <a:p>
                      <a:pPr marL="266700" marR="0" lvl="0" indent="-266700" algn="just" defTabSz="845262" rtl="0" eaLnBrk="1" fontAlgn="auto" latinLnBrk="0" hangingPunct="1">
                        <a:lnSpc>
                          <a:spcPct val="100000"/>
                        </a:lnSpc>
                        <a:spcBef>
                          <a:spcPts val="0"/>
                        </a:spcBef>
                        <a:spcAft>
                          <a:spcPts val="0"/>
                        </a:spcAft>
                        <a:buClr>
                          <a:schemeClr val="tx2"/>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Доля дискаунтеров за 9 </a:t>
                      </a:r>
                      <a:r>
                        <a:rPr lang="ru-RU" sz="1000" b="0" kern="1200" baseline="0" dirty="0" err="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мес</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2025 г.</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выросла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п.п.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том числе "мягких" дискаунтеров –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п.п.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"жестких" –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п.п.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 связи с активной экспансией жестких дискаунтеров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9">
                            <a:extLst>
                              <a:ext uri="{A12FA001-AC4F-418D-AE19-62706E023703}">
                                <ahyp:hlinkClr xmlns:ahyp="http://schemas.microsoft.com/office/drawing/2018/hyperlinkcolor" val="tx"/>
                              </a:ext>
                            </a:extLst>
                          </a:hlinkClick>
                        </a:rPr>
                        <a:t>"Чижик"</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и </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10">
                            <a:extLst>
                              <a:ext uri="{A12FA001-AC4F-418D-AE19-62706E023703}">
                                <ahyp:hlinkClr xmlns:ahyp="http://schemas.microsoft.com/office/drawing/2018/hyperlinkcolor" val="tx"/>
                              </a:ext>
                            </a:extLst>
                          </a:hlinkClick>
                        </a:rPr>
                        <a:t>"Моя цена"</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a:t>
                      </a:r>
                      <a:endParaRPr kumimoji="0" lang="ru-RU" sz="1000" b="0" i="0" u="none" strike="noStrike" kern="1200" cap="none" normalizeH="0" baseline="0" dirty="0">
                        <a:ln>
                          <a:noFill/>
                        </a:ln>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2" name="Текст 5">
            <a:extLst>
              <a:ext uri="{FF2B5EF4-FFF2-40B4-BE49-F238E27FC236}">
                <a16:creationId xmlns:a16="http://schemas.microsoft.com/office/drawing/2014/main" id="{DD6D8063-686E-4568-B4FA-B0D206F55652}"/>
              </a:ext>
            </a:extLst>
          </p:cNvPr>
          <p:cNvSpPr txBox="1">
            <a:spLocks/>
          </p:cNvSpPr>
          <p:nvPr/>
        </p:nvSpPr>
        <p:spPr>
          <a:xfrm>
            <a:off x="371475" y="4673602"/>
            <a:ext cx="4184650" cy="119063"/>
          </a:xfrm>
          <a:prstGeom prst="rect">
            <a:avLst/>
          </a:prstGeom>
        </p:spPr>
        <p:txBody>
          <a:bodyPr vert="horz" lIns="0" tIns="45720" rIns="91440" bIns="45720" rtlCol="0" anchor="ctr">
            <a:noAutofit/>
          </a:bodyPr>
          <a:lstStyle>
            <a:defPPr>
              <a:defRPr lang="ru-RU"/>
            </a:defPPr>
            <a:lvl1pPr indent="0" algn="r" defTabSz="845262">
              <a:spcBef>
                <a:spcPct val="20000"/>
              </a:spcBef>
              <a:buFont typeface="Arial"/>
              <a:buNone/>
              <a:defRPr sz="600" i="1">
                <a:solidFill>
                  <a:schemeClr val="bg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816" indent="-285699">
              <a:spcBef>
                <a:spcPct val="20000"/>
              </a:spcBef>
              <a:buFont typeface="Arial"/>
              <a:buChar char="–"/>
              <a:defRPr sz="2800"/>
            </a:lvl2pPr>
            <a:lvl3pPr marL="1142795" indent="-228559">
              <a:spcBef>
                <a:spcPct val="20000"/>
              </a:spcBef>
              <a:buFont typeface="Arial"/>
              <a:buChar char="•"/>
              <a:defRPr sz="2400"/>
            </a:lvl3pPr>
            <a:lvl4pPr marL="1599913" indent="-228559">
              <a:spcBef>
                <a:spcPct val="20000"/>
              </a:spcBef>
              <a:buFont typeface="Arial"/>
              <a:buChar char="–"/>
              <a:defRPr sz="2100"/>
            </a:lvl4pPr>
            <a:lvl5pPr marL="2057031" indent="-228559">
              <a:spcBef>
                <a:spcPct val="20000"/>
              </a:spcBef>
              <a:buFont typeface="Arial"/>
              <a:buChar char="»"/>
              <a:defRPr sz="2100"/>
            </a:lvl5pPr>
            <a:lvl6pPr marL="2514149" indent="-228559">
              <a:spcBef>
                <a:spcPct val="20000"/>
              </a:spcBef>
              <a:buFont typeface="Arial"/>
              <a:buChar char="•"/>
              <a:defRPr sz="2100"/>
            </a:lvl6pPr>
            <a:lvl7pPr marL="2971267" indent="-228559">
              <a:spcBef>
                <a:spcPct val="20000"/>
              </a:spcBef>
              <a:buFont typeface="Arial"/>
              <a:buChar char="•"/>
              <a:defRPr sz="2100"/>
            </a:lvl7pPr>
            <a:lvl8pPr marL="3428386" indent="-228559">
              <a:spcBef>
                <a:spcPct val="20000"/>
              </a:spcBef>
              <a:buFont typeface="Arial"/>
              <a:buChar char="•"/>
              <a:defRPr sz="2100"/>
            </a:lvl8pPr>
            <a:lvl9pPr marL="3885504" indent="-228559">
              <a:spcBef>
                <a:spcPct val="20000"/>
              </a:spcBef>
              <a:buFont typeface="Arial"/>
              <a:buChar char="•"/>
              <a:defRPr sz="2100"/>
            </a:lvl9pPr>
          </a:lstStyle>
          <a:p>
            <a:pPr marL="0" marR="0" lvl="0" indent="0" algn="r" defTabSz="845199" rtl="0" eaLnBrk="1" fontAlgn="auto" latinLnBrk="0" hangingPunct="1">
              <a:lnSpc>
                <a:spcPct val="100000"/>
              </a:lnSpc>
              <a:spcBef>
                <a:spcPct val="20000"/>
              </a:spcBef>
              <a:spcAft>
                <a:spcPts val="0"/>
              </a:spcAft>
              <a:buClrTx/>
              <a:buSzTx/>
              <a:buFont typeface="Arial"/>
              <a:buNone/>
              <a:tabLst/>
              <a:defRPr/>
            </a:pPr>
            <a:r>
              <a:rPr kumimoji="0" lang="ru-RU" sz="600" b="0" i="1"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Источник: расчеты </a:t>
            </a:r>
            <a:r>
              <a:rPr kumimoji="0" lang="en-US" sz="600" b="0" i="1"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INFOLine</a:t>
            </a:r>
            <a:endParaRPr kumimoji="0" lang="ru-RU" sz="600" b="0" i="1"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6" name="Текст 6">
            <a:extLst>
              <a:ext uri="{FF2B5EF4-FFF2-40B4-BE49-F238E27FC236}">
                <a16:creationId xmlns:a16="http://schemas.microsoft.com/office/drawing/2014/main" id="{BFD27158-7AE5-407C-93D6-B2D11ECC7C86}"/>
              </a:ext>
            </a:extLst>
          </p:cNvPr>
          <p:cNvSpPr txBox="1">
            <a:spLocks/>
          </p:cNvSpPr>
          <p:nvPr/>
        </p:nvSpPr>
        <p:spPr>
          <a:xfrm>
            <a:off x="4572003" y="4673598"/>
            <a:ext cx="4176713" cy="119064"/>
          </a:xfrm>
          <a:prstGeom prst="rect">
            <a:avLst/>
          </a:prstGeom>
        </p:spPr>
        <p:txBody>
          <a:bodyPr vert="horz" lIns="0" tIns="45720" rIns="91440" bIns="45720" rtlCol="0" anchor="ctr">
            <a:noAutofit/>
          </a:bodyPr>
          <a:lstStyle>
            <a:defPPr>
              <a:defRPr lang="ru-RU"/>
            </a:defPPr>
            <a:lvl1pPr indent="0" algn="r" defTabSz="845262">
              <a:spcBef>
                <a:spcPct val="20000"/>
              </a:spcBef>
              <a:buFont typeface="Arial"/>
              <a:buNone/>
              <a:defRPr sz="600" i="1">
                <a:solidFill>
                  <a:schemeClr val="bg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816" indent="-285699">
              <a:spcBef>
                <a:spcPct val="20000"/>
              </a:spcBef>
              <a:buFont typeface="Arial"/>
              <a:buChar char="–"/>
              <a:defRPr sz="2800"/>
            </a:lvl2pPr>
            <a:lvl3pPr marL="1142795" indent="-228559">
              <a:spcBef>
                <a:spcPct val="20000"/>
              </a:spcBef>
              <a:buFont typeface="Arial"/>
              <a:buChar char="•"/>
              <a:defRPr sz="2400"/>
            </a:lvl3pPr>
            <a:lvl4pPr marL="1599913" indent="-228559">
              <a:spcBef>
                <a:spcPct val="20000"/>
              </a:spcBef>
              <a:buFont typeface="Arial"/>
              <a:buChar char="–"/>
              <a:defRPr sz="2100"/>
            </a:lvl4pPr>
            <a:lvl5pPr marL="2057031" indent="-228559">
              <a:spcBef>
                <a:spcPct val="20000"/>
              </a:spcBef>
              <a:buFont typeface="Arial"/>
              <a:buChar char="»"/>
              <a:defRPr sz="2100"/>
            </a:lvl5pPr>
            <a:lvl6pPr marL="2514149" indent="-228559">
              <a:spcBef>
                <a:spcPct val="20000"/>
              </a:spcBef>
              <a:buFont typeface="Arial"/>
              <a:buChar char="•"/>
              <a:defRPr sz="2100"/>
            </a:lvl6pPr>
            <a:lvl7pPr marL="2971267" indent="-228559">
              <a:spcBef>
                <a:spcPct val="20000"/>
              </a:spcBef>
              <a:buFont typeface="Arial"/>
              <a:buChar char="•"/>
              <a:defRPr sz="2100"/>
            </a:lvl7pPr>
            <a:lvl8pPr marL="3428386" indent="-228559">
              <a:spcBef>
                <a:spcPct val="20000"/>
              </a:spcBef>
              <a:buFont typeface="Arial"/>
              <a:buChar char="•"/>
              <a:defRPr sz="2100"/>
            </a:lvl8pPr>
            <a:lvl9pPr marL="3885504" indent="-228559">
              <a:spcBef>
                <a:spcPct val="20000"/>
              </a:spcBef>
              <a:buFont typeface="Arial"/>
              <a:buChar char="•"/>
              <a:defRPr sz="2100"/>
            </a:lvl9pPr>
          </a:lstStyle>
          <a:p>
            <a:pPr marL="0" marR="0" lvl="0" indent="0" algn="r" defTabSz="845199" rtl="0" eaLnBrk="1" fontAlgn="auto" latinLnBrk="0" hangingPunct="1">
              <a:lnSpc>
                <a:spcPct val="100000"/>
              </a:lnSpc>
              <a:spcBef>
                <a:spcPct val="20000"/>
              </a:spcBef>
              <a:spcAft>
                <a:spcPts val="0"/>
              </a:spcAft>
              <a:buClrTx/>
              <a:buSzTx/>
              <a:buFont typeface="Arial"/>
              <a:buNone/>
              <a:tabLst/>
              <a:defRPr/>
            </a:pPr>
            <a:r>
              <a:rPr kumimoji="0" lang="ru-RU" sz="600" b="0" i="1"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Источник: расчеты </a:t>
            </a:r>
            <a:r>
              <a:rPr kumimoji="0" lang="en-US" sz="600" b="0" i="1"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INFOLine</a:t>
            </a:r>
            <a:endPar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graphicFrame>
        <p:nvGraphicFramePr>
          <p:cNvPr id="11" name="Диаграмма 10">
            <a:extLst>
              <a:ext uri="{FF2B5EF4-FFF2-40B4-BE49-F238E27FC236}">
                <a16:creationId xmlns:a16="http://schemas.microsoft.com/office/drawing/2014/main" id="{22F551F7-E794-4481-B3F2-2D3A210267FF}"/>
              </a:ext>
            </a:extLst>
          </p:cNvPr>
          <p:cNvGraphicFramePr>
            <a:graphicFrameLocks/>
          </p:cNvGraphicFramePr>
          <p:nvPr/>
        </p:nvGraphicFramePr>
        <p:xfrm>
          <a:off x="4355978" y="2592086"/>
          <a:ext cx="4480354" cy="2107875"/>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45553866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hlinkClick r:id="" action="ppaction://noaction"/>
          </p:cNvPr>
          <p:cNvPicPr>
            <a:picLocks noChangeAspect="1"/>
          </p:cNvPicPr>
          <p:nvPr/>
        </p:nvPicPr>
        <p:blipFill rotWithShape="1">
          <a:blip r:embed="rId3">
            <a:extLst>
              <a:ext uri="{28A0092B-C50C-407E-A947-70E740481C1C}">
                <a14:useLocalDpi xmlns:a14="http://schemas.microsoft.com/office/drawing/2010/main" val="0"/>
              </a:ext>
            </a:extLst>
          </a:blip>
          <a:srcRect l="10383" t="72169" r="62381"/>
          <a:stretch/>
        </p:blipFill>
        <p:spPr>
          <a:xfrm>
            <a:off x="8098665" y="73861"/>
            <a:ext cx="1044198" cy="307358"/>
          </a:xfrm>
          <a:prstGeom prst="rect">
            <a:avLst/>
          </a:prstGeom>
        </p:spPr>
      </p:pic>
      <p:graphicFrame>
        <p:nvGraphicFramePr>
          <p:cNvPr id="13" name="Диаграмма 12"/>
          <p:cNvGraphicFramePr>
            <a:graphicFrameLocks/>
          </p:cNvGraphicFramePr>
          <p:nvPr/>
        </p:nvGraphicFramePr>
        <p:xfrm>
          <a:off x="222250" y="2571750"/>
          <a:ext cx="4457700" cy="20799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Диаграмма 15"/>
          <p:cNvGraphicFramePr>
            <a:graphicFrameLocks/>
          </p:cNvGraphicFramePr>
          <p:nvPr/>
        </p:nvGraphicFramePr>
        <p:xfrm>
          <a:off x="4603806" y="2580522"/>
          <a:ext cx="4210985" cy="2212140"/>
        </p:xfrm>
        <a:graphic>
          <a:graphicData uri="http://schemas.openxmlformats.org/drawingml/2006/chart">
            <c:chart xmlns:c="http://schemas.openxmlformats.org/drawingml/2006/chart" xmlns:r="http://schemas.openxmlformats.org/officeDocument/2006/relationships" r:id="rId5"/>
          </a:graphicData>
        </a:graphic>
      </p:graphicFrame>
      <p:sp>
        <p:nvSpPr>
          <p:cNvPr id="23" name="Заголовок 2"/>
          <p:cNvSpPr txBox="1">
            <a:spLocks/>
          </p:cNvSpPr>
          <p:nvPr/>
        </p:nvSpPr>
        <p:spPr>
          <a:xfrm>
            <a:off x="358776" y="2571752"/>
            <a:ext cx="4204938" cy="358775"/>
          </a:xfrm>
          <a:prstGeom prst="rect">
            <a:avLst/>
          </a:prstGeom>
        </p:spPr>
        <p:txBody>
          <a:bodyPr vert="horz" lIns="0" tIns="0" rIns="0" bIns="0" rtlCol="0" anchor="ctr">
            <a:noAutofit/>
          </a:bodyPr>
          <a:lstStyle>
            <a:lvl1pPr algn="ctr" defTabSz="457118" rtl="0" eaLnBrk="1" latinLnBrk="0" hangingPunct="1">
              <a:spcBef>
                <a:spcPct val="0"/>
              </a:spcBef>
              <a:buNone/>
              <a:defRPr sz="4400" kern="1200">
                <a:solidFill>
                  <a:schemeClr val="tx1"/>
                </a:solidFill>
                <a:latin typeface="+mj-lt"/>
                <a:ea typeface="+mj-ea"/>
                <a:cs typeface="+mj-cs"/>
              </a:defRPr>
            </a:lvl1pPr>
          </a:lstStyle>
          <a:p>
            <a:pPr marL="0" marR="0" lvl="0" indent="0" algn="ctr" defTabSz="457094" rtl="0" eaLnBrk="1" fontAlgn="auto" latinLnBrk="0" hangingPunct="1">
              <a:lnSpc>
                <a:spcPct val="100000"/>
              </a:lnSpc>
              <a:spcBef>
                <a:spcPct val="0"/>
              </a:spcBef>
              <a:spcAft>
                <a:spcPts val="0"/>
              </a:spcAft>
              <a:buClrTx/>
              <a:buSzTx/>
              <a:buFontTx/>
              <a:buNone/>
              <a:tabLst/>
              <a:defRPr/>
            </a:pP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Прирост площадей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TOP-</a:t>
            </a: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200 сетей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 </a:t>
            </a: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РФ, тыс. кв. м</a:t>
            </a:r>
          </a:p>
        </p:txBody>
      </p:sp>
      <p:sp>
        <p:nvSpPr>
          <p:cNvPr id="24" name="Текст 4"/>
          <p:cNvSpPr txBox="1">
            <a:spLocks/>
          </p:cNvSpPr>
          <p:nvPr/>
        </p:nvSpPr>
        <p:spPr>
          <a:xfrm>
            <a:off x="4563715" y="2571750"/>
            <a:ext cx="4179541" cy="358776"/>
          </a:xfrm>
          <a:prstGeom prst="rect">
            <a:avLst/>
          </a:prstGeom>
        </p:spPr>
        <p:txBody>
          <a:bodyPr vert="horz" lIns="0" tIns="0" rIns="0" bIns="0" rtlCol="0" anchor="ctr">
            <a:noAutofit/>
          </a:bodyPr>
          <a:lstStyle>
            <a:defPPr>
              <a:defRPr lang="ru-RU"/>
            </a:defPPr>
            <a:lvl1pPr algn="ctr">
              <a:spcBef>
                <a:spcPct val="0"/>
              </a:spcBef>
              <a:buNone/>
              <a:defRPr sz="1000">
                <a:latin typeface="Roboto Condensed" panose="02000000000000000000" pitchFamily="2" charset="0"/>
                <a:ea typeface="Roboto Condensed" panose="02000000000000000000" pitchFamily="2" charset="0"/>
                <a:cs typeface="Roboto Condensed" panose="02000000000000000000" pitchFamily="2" charset="0"/>
              </a:defRPr>
            </a:lvl1pPr>
          </a:lstStyle>
          <a:p>
            <a:pPr marL="0" marR="0" lvl="0" indent="0" algn="ctr" defTabSz="457094" rtl="0" eaLnBrk="1" fontAlgn="auto" latinLnBrk="0" hangingPunct="1">
              <a:lnSpc>
                <a:spcPct val="100000"/>
              </a:lnSpc>
              <a:spcBef>
                <a:spcPct val="0"/>
              </a:spcBef>
              <a:spcAft>
                <a:spcPts val="0"/>
              </a:spcAft>
              <a:buClrTx/>
              <a:buSzTx/>
              <a:buFontTx/>
              <a:buNone/>
              <a:tabLst/>
              <a:defRPr/>
            </a:pP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Структура прироста площадей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TOP-</a:t>
            </a: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200 сетей </a:t>
            </a:r>
            <a:r>
              <a:rPr kumimoji="0" lang="en-US"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FMCG </a:t>
            </a:r>
            <a:r>
              <a:rPr kumimoji="0" lang="ru-RU" sz="1000" b="0" i="0" u="none" strike="noStrike" kern="1200" cap="none" spc="0" normalizeH="0" baseline="0" noProof="0" dirty="0">
                <a:ln>
                  <a:noFill/>
                </a:ln>
                <a:solidFill>
                  <a:srgbClr val="7F7F7F"/>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РФ, %</a:t>
            </a:r>
          </a:p>
        </p:txBody>
      </p:sp>
      <p:sp>
        <p:nvSpPr>
          <p:cNvPr id="19" name="TextBox 18"/>
          <p:cNvSpPr txBox="1"/>
          <p:nvPr/>
        </p:nvSpPr>
        <p:spPr>
          <a:xfrm>
            <a:off x="361532" y="662622"/>
            <a:ext cx="8384479" cy="249988"/>
          </a:xfrm>
          <a:prstGeom prst="rect">
            <a:avLst/>
          </a:prstGeom>
          <a:noFill/>
        </p:spPr>
        <p:txBody>
          <a:bodyPr wrap="square" lIns="49451" tIns="24725" rIns="49451" bIns="24725" rtlCol="0">
            <a:spAutoFit/>
          </a:bodyPr>
          <a:lstStyle/>
          <a:p>
            <a:pPr marL="0" marR="0" lvl="0" indent="0" algn="l" defTabSz="457094" rtl="0" eaLnBrk="1" fontAlgn="auto" latinLnBrk="0" hangingPunct="1">
              <a:lnSpc>
                <a:spcPct val="100000"/>
              </a:lnSpc>
              <a:spcBef>
                <a:spcPts val="0"/>
              </a:spcBef>
              <a:spcAft>
                <a:spcPts val="0"/>
              </a:spcAft>
              <a:buClrTx/>
              <a:buSzTx/>
              <a:buFontTx/>
              <a:buNone/>
              <a:tabLst/>
              <a:defRPr/>
            </a:pPr>
            <a:r>
              <a:rPr kumimoji="0" lang="ru-RU" sz="1300" b="0" i="0" u="none" strike="noStrike" kern="1200" cap="none" spc="0" normalizeH="0" baseline="0" noProof="0" dirty="0">
                <a:ln>
                  <a:noFill/>
                </a:ln>
                <a:solidFill>
                  <a:srgbClr val="E1001A"/>
                </a:solidFill>
                <a:effectLst/>
                <a:uLnTx/>
                <a:uFillTx/>
                <a:latin typeface="Roboto Condensed"/>
                <a:ea typeface="+mn-ea"/>
                <a:cs typeface="Roboto Condensed"/>
              </a:rPr>
              <a:t>1.</a:t>
            </a:r>
            <a:r>
              <a:rPr lang="ru-RU" sz="1300" dirty="0">
                <a:solidFill>
                  <a:srgbClr val="E1001A"/>
                </a:solidFill>
                <a:latin typeface="Roboto Condensed"/>
                <a:cs typeface="Roboto Condensed"/>
              </a:rPr>
              <a:t>5</a:t>
            </a:r>
            <a:r>
              <a:rPr kumimoji="0" lang="ru-RU" sz="1300" b="0" i="0" u="none" strike="noStrike" kern="1200" cap="none" spc="0" normalizeH="0" baseline="0" noProof="0" dirty="0">
                <a:ln>
                  <a:noFill/>
                </a:ln>
                <a:solidFill>
                  <a:srgbClr val="E1001A"/>
                </a:solidFill>
                <a:effectLst/>
                <a:uLnTx/>
                <a:uFillTx/>
                <a:latin typeface="Roboto Condensed"/>
                <a:ea typeface="+mn-ea"/>
                <a:cs typeface="Roboto Condensed"/>
              </a:rPr>
              <a:t>. СТРУКТУРА И ПРИРОСТ ПЛОЩАДЕЙ </a:t>
            </a:r>
            <a:r>
              <a:rPr kumimoji="0" lang="en-US" sz="1300" b="0" i="0" u="none" strike="noStrike" kern="1200" cap="none" spc="0" normalizeH="0" baseline="0" noProof="0" dirty="0">
                <a:ln>
                  <a:noFill/>
                </a:ln>
                <a:solidFill>
                  <a:srgbClr val="E1001A"/>
                </a:solidFill>
                <a:effectLst/>
                <a:uLnTx/>
                <a:uFillTx/>
                <a:latin typeface="Roboto Condensed"/>
                <a:ea typeface="+mn-ea"/>
                <a:cs typeface="Roboto Condensed"/>
              </a:rPr>
              <a:t>TOP</a:t>
            </a:r>
            <a:r>
              <a:rPr kumimoji="0" lang="ru-RU" sz="1300" b="0" i="0" u="none" strike="noStrike" kern="1200" cap="none" spc="0" normalizeH="0" baseline="0" noProof="0" dirty="0">
                <a:ln>
                  <a:noFill/>
                </a:ln>
                <a:solidFill>
                  <a:srgbClr val="E1001A"/>
                </a:solidFill>
                <a:effectLst/>
                <a:uLnTx/>
                <a:uFillTx/>
                <a:latin typeface="Roboto Condensed"/>
                <a:ea typeface="+mn-ea"/>
                <a:cs typeface="Roboto Condensed"/>
              </a:rPr>
              <a:t>-</a:t>
            </a:r>
            <a:r>
              <a:rPr kumimoji="0" lang="en-US" sz="1300" b="0" i="0" u="none" strike="noStrike" kern="1200" cap="none" spc="0" normalizeH="0" baseline="0" noProof="0" dirty="0">
                <a:ln>
                  <a:noFill/>
                </a:ln>
                <a:solidFill>
                  <a:srgbClr val="E1001A"/>
                </a:solidFill>
                <a:effectLst/>
                <a:uLnTx/>
                <a:uFillTx/>
                <a:latin typeface="Roboto Condensed"/>
                <a:ea typeface="+mn-ea"/>
                <a:cs typeface="Roboto Condensed"/>
              </a:rPr>
              <a:t>20</a:t>
            </a:r>
            <a:r>
              <a:rPr kumimoji="0" lang="ru-RU" sz="1300" b="0" i="0" u="none" strike="noStrike" kern="1200" cap="none" spc="0" normalizeH="0" baseline="0" noProof="0" dirty="0">
                <a:ln>
                  <a:noFill/>
                </a:ln>
                <a:solidFill>
                  <a:srgbClr val="E1001A"/>
                </a:solidFill>
                <a:effectLst/>
                <a:uLnTx/>
                <a:uFillTx/>
                <a:latin typeface="Roboto Condensed"/>
                <a:ea typeface="+mn-ea"/>
                <a:cs typeface="Roboto Condensed"/>
              </a:rPr>
              <a:t>0 СЕТЕЙ </a:t>
            </a:r>
            <a:r>
              <a:rPr kumimoji="0" lang="en-US" sz="1300" b="0" i="0" u="none" strike="noStrike" kern="1200" cap="none" spc="0" normalizeH="0" baseline="0" noProof="0" dirty="0">
                <a:ln>
                  <a:noFill/>
                </a:ln>
                <a:solidFill>
                  <a:srgbClr val="E1001A"/>
                </a:solidFill>
                <a:effectLst/>
                <a:uLnTx/>
                <a:uFillTx/>
                <a:latin typeface="Roboto Condensed"/>
                <a:ea typeface="+mn-ea"/>
                <a:cs typeface="Roboto Condensed"/>
              </a:rPr>
              <a:t>FMCG</a:t>
            </a:r>
            <a:endParaRPr kumimoji="0" lang="ru-RU" sz="1300" b="0" i="0" u="none" strike="noStrike" kern="1200" cap="none" spc="0" normalizeH="0" baseline="0" noProof="0" dirty="0">
              <a:ln>
                <a:noFill/>
              </a:ln>
              <a:solidFill>
                <a:srgbClr val="E1001A"/>
              </a:solidFill>
              <a:effectLst/>
              <a:uLnTx/>
              <a:uFillTx/>
              <a:latin typeface="Roboto Condensed"/>
              <a:ea typeface="+mn-ea"/>
              <a:cs typeface="Roboto Condensed"/>
            </a:endParaRPr>
          </a:p>
        </p:txBody>
      </p:sp>
      <p:sp>
        <p:nvSpPr>
          <p:cNvPr id="15" name="Текст 5">
            <a:extLst>
              <a:ext uri="{FF2B5EF4-FFF2-40B4-BE49-F238E27FC236}">
                <a16:creationId xmlns:a16="http://schemas.microsoft.com/office/drawing/2014/main" id="{A6DE9D13-C32A-4C4B-914B-4706C9DDDF79}"/>
              </a:ext>
            </a:extLst>
          </p:cNvPr>
          <p:cNvSpPr txBox="1">
            <a:spLocks/>
          </p:cNvSpPr>
          <p:nvPr/>
        </p:nvSpPr>
        <p:spPr>
          <a:xfrm>
            <a:off x="599476" y="4666343"/>
            <a:ext cx="8021288" cy="119063"/>
          </a:xfrm>
          <a:prstGeom prst="rect">
            <a:avLst/>
          </a:prstGeom>
        </p:spPr>
        <p:txBody>
          <a:bodyPr vert="horz" lIns="0" tIns="45720" rIns="91440" bIns="45720" rtlCol="0" anchor="ctr">
            <a:noAutofit/>
          </a:bodyPr>
          <a:lstStyle>
            <a:defPPr>
              <a:defRPr lang="ru-RU"/>
            </a:defPPr>
            <a:lvl1pPr indent="0" algn="r" defTabSz="845262">
              <a:spcBef>
                <a:spcPct val="20000"/>
              </a:spcBef>
              <a:buFont typeface="Arial"/>
              <a:buNone/>
              <a:defRPr sz="600" i="1">
                <a:solidFill>
                  <a:schemeClr val="bg1">
                    <a:lumMod val="50000"/>
                  </a:schemeClr>
                </a:solidFill>
                <a:latin typeface="Roboto Condensed" panose="02000000000000000000" pitchFamily="2" charset="0"/>
                <a:ea typeface="Roboto Condensed" panose="02000000000000000000" pitchFamily="2" charset="0"/>
                <a:cs typeface="Roboto Condensed" panose="02000000000000000000" pitchFamily="2" charset="0"/>
              </a:defRPr>
            </a:lvl1pPr>
            <a:lvl2pPr marL="742816" indent="-285699">
              <a:spcBef>
                <a:spcPct val="20000"/>
              </a:spcBef>
              <a:buFont typeface="Arial"/>
              <a:buChar char="–"/>
              <a:defRPr sz="2800"/>
            </a:lvl2pPr>
            <a:lvl3pPr marL="1142795" indent="-228559">
              <a:spcBef>
                <a:spcPct val="20000"/>
              </a:spcBef>
              <a:buFont typeface="Arial"/>
              <a:buChar char="•"/>
              <a:defRPr sz="2400"/>
            </a:lvl3pPr>
            <a:lvl4pPr marL="1599913" indent="-228559">
              <a:spcBef>
                <a:spcPct val="20000"/>
              </a:spcBef>
              <a:buFont typeface="Arial"/>
              <a:buChar char="–"/>
              <a:defRPr sz="2100"/>
            </a:lvl4pPr>
            <a:lvl5pPr marL="2057031" indent="-228559">
              <a:spcBef>
                <a:spcPct val="20000"/>
              </a:spcBef>
              <a:buFont typeface="Arial"/>
              <a:buChar char="»"/>
              <a:defRPr sz="2100"/>
            </a:lvl5pPr>
            <a:lvl6pPr marL="2514149" indent="-228559">
              <a:spcBef>
                <a:spcPct val="20000"/>
              </a:spcBef>
              <a:buFont typeface="Arial"/>
              <a:buChar char="•"/>
              <a:defRPr sz="2100"/>
            </a:lvl6pPr>
            <a:lvl7pPr marL="2971267" indent="-228559">
              <a:spcBef>
                <a:spcPct val="20000"/>
              </a:spcBef>
              <a:buFont typeface="Arial"/>
              <a:buChar char="•"/>
              <a:defRPr sz="2100"/>
            </a:lvl7pPr>
            <a:lvl8pPr marL="3428386" indent="-228559">
              <a:spcBef>
                <a:spcPct val="20000"/>
              </a:spcBef>
              <a:buFont typeface="Arial"/>
              <a:buChar char="•"/>
              <a:defRPr sz="2100"/>
            </a:lvl8pPr>
            <a:lvl9pPr marL="3885504" indent="-228559">
              <a:spcBef>
                <a:spcPct val="20000"/>
              </a:spcBef>
              <a:buFont typeface="Arial"/>
              <a:buChar char="•"/>
              <a:defRPr sz="2100"/>
            </a:lvl9pPr>
          </a:lstStyle>
          <a:p>
            <a:pPr marL="0" marR="0" lvl="0" indent="0" algn="r" defTabSz="845220" rtl="0" eaLnBrk="1" fontAlgn="auto" latinLnBrk="0" hangingPunct="1">
              <a:lnSpc>
                <a:spcPct val="100000"/>
              </a:lnSpc>
              <a:spcBef>
                <a:spcPct val="20000"/>
              </a:spcBef>
              <a:spcAft>
                <a:spcPts val="0"/>
              </a:spcAft>
              <a:buClrTx/>
              <a:buSzTx/>
              <a:buFont typeface="Arial"/>
              <a:buNone/>
              <a:tabLst/>
              <a:defRPr/>
            </a:pP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Источник: расчеты </a:t>
            </a:r>
            <a:r>
              <a:rPr kumimoji="0" lang="en-US"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INFOLine</a:t>
            </a: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без учета </a:t>
            </a:r>
            <a:r>
              <a:rPr kumimoji="0" lang="en-US"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dark store</a:t>
            </a: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сделок </a:t>
            </a:r>
            <a:r>
              <a:rPr kumimoji="0" lang="en-US"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M&amp;A, </a:t>
            </a:r>
            <a:r>
              <a:rPr kumimoji="0" lang="ru-RU" sz="600" b="0" i="1" u="none" strike="noStrike" kern="1200" cap="none" spc="0" normalizeH="0" baseline="0" noProof="0" dirty="0">
                <a:ln>
                  <a:noFill/>
                </a:ln>
                <a:solidFill>
                  <a:prstClr val="white">
                    <a:lumMod val="50000"/>
                  </a:prstClr>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 результате которых приобретенная компания продолжает работать под собственным брендом, а также сетей дрогери – "Магнит Косметик" и "Улыбка радуги"</a:t>
            </a:r>
          </a:p>
        </p:txBody>
      </p:sp>
      <p:graphicFrame>
        <p:nvGraphicFramePr>
          <p:cNvPr id="2" name="Таблица 1"/>
          <p:cNvGraphicFramePr>
            <a:graphicFrameLocks noGrp="1"/>
          </p:cNvGraphicFramePr>
          <p:nvPr>
            <p:extLst>
              <p:ext uri="{D42A27DB-BD31-4B8C-83A1-F6EECF244321}">
                <p14:modId xmlns:p14="http://schemas.microsoft.com/office/powerpoint/2010/main" val="1058488412"/>
              </p:ext>
            </p:extLst>
          </p:nvPr>
        </p:nvGraphicFramePr>
        <p:xfrm>
          <a:off x="1871442" y="859304"/>
          <a:ext cx="6953150" cy="1738122"/>
        </p:xfrm>
        <a:graphic>
          <a:graphicData uri="http://schemas.openxmlformats.org/drawingml/2006/table">
            <a:tbl>
              <a:tblPr firstRow="1" bandRow="1">
                <a:tableStyleId>{5C22544A-7EE6-4342-B048-85BDC9FD1C3A}</a:tableStyleId>
              </a:tblPr>
              <a:tblGrid>
                <a:gridCol w="165701">
                  <a:extLst>
                    <a:ext uri="{9D8B030D-6E8A-4147-A177-3AD203B41FA5}">
                      <a16:colId xmlns:a16="http://schemas.microsoft.com/office/drawing/2014/main" val="20000"/>
                    </a:ext>
                  </a:extLst>
                </a:gridCol>
                <a:gridCol w="6787449">
                  <a:extLst>
                    <a:ext uri="{9D8B030D-6E8A-4147-A177-3AD203B41FA5}">
                      <a16:colId xmlns:a16="http://schemas.microsoft.com/office/drawing/2014/main" val="20001"/>
                    </a:ext>
                  </a:extLst>
                </a:gridCol>
              </a:tblGrid>
              <a:tr h="1138767">
                <a:tc>
                  <a:txBody>
                    <a:bodyPr/>
                    <a:lstStyle/>
                    <a:p>
                      <a:pPr algn="just"/>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266700" marR="0" lvl="0" indent="-266700" algn="just" defTabSz="845262" rtl="0" eaLnBrk="1" fontAlgn="auto" latinLnBrk="0" hangingPunct="1">
                        <a:lnSpc>
                          <a:spcPct val="100000"/>
                        </a:lnSpc>
                        <a:spcBef>
                          <a:spcPts val="0"/>
                        </a:spcBef>
                        <a:spcAft>
                          <a:spcPts val="0"/>
                        </a:spcAft>
                        <a:buClr>
                          <a:srgbClr val="1F497D"/>
                        </a:buClr>
                        <a:buSzTx/>
                        <a:buFont typeface="Wingdings" panose="05000000000000000000" pitchFamily="2" charset="2"/>
                        <a:buChar char="§"/>
                        <a:tabLst/>
                        <a:defRPr/>
                      </a:pP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Прирост торговой площади </a:t>
                      </a:r>
                      <a:r>
                        <a:rPr kumimoji="0" lang="en-US"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6">
                            <a:extLst>
                              <a:ext uri="{A12FA001-AC4F-418D-AE19-62706E023703}">
                                <ahyp:hlinkClr xmlns:ahyp="http://schemas.microsoft.com/office/drawing/2018/hyperlinkcolor" val="tx"/>
                              </a:ext>
                            </a:extLst>
                          </a:hlinkClick>
                        </a:rPr>
                        <a:t>X5</a:t>
                      </a:r>
                      <a:r>
                        <a:rPr kumimoji="0" lang="en-US"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9 мес. 2025 г.</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вырос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кв. м</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(за 9 мес. 2024 г.</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сокращение</a:t>
                      </a:r>
                      <a:r>
                        <a:rPr lang="en-US"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кв. м)</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а количества –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за 9 мес. 2024 г.), в т. ч. </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7">
                            <a:extLst>
                              <a:ext uri="{A12FA001-AC4F-418D-AE19-62706E023703}">
                                <ahyp:hlinkClr xmlns:ahyp="http://schemas.microsoft.com/office/drawing/2018/hyperlinkcolor" val="tx"/>
                              </a:ext>
                            </a:extLst>
                          </a:hlinkClick>
                        </a:rPr>
                        <a:t>"Пятерочки"</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кв. м</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количества –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объектов за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9 </a:t>
                      </a:r>
                      <a:r>
                        <a:rPr kumimoji="0" lang="ru-RU" sz="1000" b="0" i="0" u="none" strike="noStrike" kern="1200" cap="none" spc="0" normalizeH="0" baseline="0" noProof="0" dirty="0" err="1">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мес</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2024 г.), прирост площадей </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8">
                            <a:extLst>
                              <a:ext uri="{A12FA001-AC4F-418D-AE19-62706E023703}">
                                <ahyp:hlinkClr xmlns:ahyp="http://schemas.microsoft.com/office/drawing/2018/hyperlinkcolor" val="tx"/>
                              </a:ext>
                            </a:extLst>
                          </a:hlinkClick>
                        </a:rPr>
                        <a:t>"Перекрестка"</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сократился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кв.м</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количества объектов –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0" i="0" u="none" strike="noStrike" kern="1200" cap="none" normalizeH="0" baseline="0" dirty="0">
                          <a:ln>
                            <a:noFill/>
                          </a:ln>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п</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рирост площадей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hlinkClick r:id="rId9">
                            <a:extLst>
                              <a:ext uri="{A12FA001-AC4F-418D-AE19-62706E023703}">
                                <ahyp:hlinkClr xmlns:ahyp="http://schemas.microsoft.com/office/drawing/2018/hyperlinkcolor" val="tx"/>
                              </a:ext>
                            </a:extLst>
                          </a:hlinkClick>
                        </a:rPr>
                        <a:t>"Чижика"</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вырос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до</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 тыс. кв.м</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количества –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объекта за 9 мес. 2024 г.).</a:t>
                      </a:r>
                    </a:p>
                    <a:p>
                      <a:pPr marL="266700" marR="0" lvl="0" indent="-266700" algn="just" defTabSz="845262" rtl="0" eaLnBrk="1" fontAlgn="auto" latinLnBrk="0" hangingPunct="1">
                        <a:lnSpc>
                          <a:spcPct val="100000"/>
                        </a:lnSpc>
                        <a:spcBef>
                          <a:spcPts val="0"/>
                        </a:spcBef>
                        <a:spcAft>
                          <a:spcPts val="0"/>
                        </a:spcAft>
                        <a:buClr>
                          <a:srgbClr val="1F497D"/>
                        </a:buClr>
                        <a:buSzTx/>
                        <a:buFont typeface="Wingdings" panose="05000000000000000000" pitchFamily="2" charset="2"/>
                        <a:buChar char="§"/>
                        <a:tabLst/>
                        <a:defRPr/>
                      </a:pPr>
                      <a:r>
                        <a:rPr kumimoji="0" lang="ru-RU" sz="10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Прирост торговых площадей  </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10">
                            <a:extLst>
                              <a:ext uri="{A12FA001-AC4F-418D-AE19-62706E023703}">
                                <ahyp:hlinkClr xmlns:ahyp="http://schemas.microsoft.com/office/drawing/2018/hyperlinkcolor" val="tx"/>
                              </a:ext>
                            </a:extLst>
                          </a:hlinkClick>
                        </a:rPr>
                        <a:t>"Магнита"</a:t>
                      </a:r>
                      <a:r>
                        <a:rPr kumimoji="0" lang="ru-RU" sz="10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за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9 мес. 2025 г.</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сократился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a:t>
                      </a:r>
                      <a:r>
                        <a:rPr kumimoji="0" lang="ru-RU" sz="10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тыс. кв.м</a:t>
                      </a:r>
                      <a:r>
                        <a:rPr kumimoji="0" lang="ru-RU" sz="10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Прирост количества </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10">
                            <a:extLst>
                              <a:ext uri="{A12FA001-AC4F-418D-AE19-62706E023703}">
                                <ahyp:hlinkClr xmlns:ahyp="http://schemas.microsoft.com/office/drawing/2018/hyperlinkcolor" val="tx"/>
                              </a:ext>
                            </a:extLst>
                          </a:hlinkClick>
                        </a:rPr>
                        <a:t>"Магнитов у дома"</a:t>
                      </a:r>
                      <a:r>
                        <a:rPr kumimoji="0" lang="ru-RU" sz="10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замедлился, т.к. для повышения эффективности часть объектов в регионах </a:t>
                      </a:r>
                      <a:r>
                        <a:rPr kumimoji="0" lang="ru-RU" sz="1000" b="0" i="0" u="none" strike="noStrike" kern="1200" cap="none" normalizeH="0" baseline="0" dirty="0" err="1">
                          <a:ln>
                            <a:noFill/>
                          </a:ln>
                          <a:solidFill>
                            <a:schemeClr val="tx1"/>
                          </a:solidFill>
                          <a:effectLst/>
                          <a:latin typeface="Roboto Condensed" pitchFamily="2" charset="0"/>
                          <a:ea typeface="Roboto Condensed" pitchFamily="2" charset="0"/>
                          <a:cs typeface="Roboto Condensed" pitchFamily="2" charset="0"/>
                        </a:rPr>
                        <a:t>ребрендируется</a:t>
                      </a:r>
                      <a:r>
                        <a:rPr kumimoji="0" lang="ru-RU" sz="10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в формат </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11">
                            <a:extLst>
                              <a:ext uri="{A12FA001-AC4F-418D-AE19-62706E023703}">
                                <ahyp:hlinkClr xmlns:ahyp="http://schemas.microsoft.com/office/drawing/2018/hyperlinkcolor" val="tx"/>
                              </a:ext>
                            </a:extLst>
                          </a:hlinkClick>
                        </a:rPr>
                        <a:t>"Моя цена"</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a:t>
                      </a:r>
                      <a:r>
                        <a:rPr kumimoji="0" lang="ru-RU" sz="10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kumimoji="0" lang="ru-RU" sz="10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 за 9 мес. 2025 г.), а в Московском регионе и в Санкт-Петербурге – в </a:t>
                      </a:r>
                      <a:r>
                        <a:rPr kumimoji="0" lang="ru-RU" sz="1000" b="1"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hlinkClick r:id="rId12">
                            <a:extLst>
                              <a:ext uri="{A12FA001-AC4F-418D-AE19-62706E023703}">
                                <ahyp:hlinkClr xmlns:ahyp="http://schemas.microsoft.com/office/drawing/2018/hyperlinkcolor" val="tx"/>
                              </a:ext>
                            </a:extLst>
                          </a:hlinkClick>
                        </a:rPr>
                        <a:t>"Дикси"</a:t>
                      </a:r>
                      <a:r>
                        <a:rPr kumimoji="0" lang="ru-RU" sz="1000" b="0" i="0" u="none" strike="noStrike" kern="1200" cap="none" normalizeH="0" baseline="0" dirty="0">
                          <a:ln>
                            <a:noFill/>
                          </a:ln>
                          <a:solidFill>
                            <a:schemeClr val="tx1"/>
                          </a:solidFill>
                          <a:effectLst/>
                          <a:latin typeface="Roboto Condensed" pitchFamily="2" charset="0"/>
                          <a:ea typeface="Roboto Condensed" pitchFamily="2" charset="0"/>
                          <a:cs typeface="Roboto Condensed" pitchFamily="2" charset="0"/>
                        </a:rPr>
                        <a:t>.</a:t>
                      </a:r>
                      <a:endPar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p>
                      <a:pPr marL="266700" marR="0" lvl="0" indent="-266700" algn="just" defTabSz="845262" rtl="0" eaLnBrk="1" fontAlgn="auto" latinLnBrk="0" hangingPunct="1">
                        <a:lnSpc>
                          <a:spcPct val="100000"/>
                        </a:lnSpc>
                        <a:spcBef>
                          <a:spcPts val="0"/>
                        </a:spcBef>
                        <a:spcAft>
                          <a:spcPts val="0"/>
                        </a:spcAft>
                        <a:buClr>
                          <a:srgbClr val="1F497D"/>
                        </a:buClr>
                        <a:buSzTx/>
                        <a:buFont typeface="Wingdings" panose="05000000000000000000" pitchFamily="2" charset="2"/>
                        <a:buChar char="§"/>
                        <a:tabLst/>
                        <a:defRPr/>
                      </a:pP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Прирост площадей </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3">
                            <a:extLst>
                              <a:ext uri="{A12FA001-AC4F-418D-AE19-62706E023703}">
                                <ahyp:hlinkClr xmlns:ahyp="http://schemas.microsoft.com/office/drawing/2018/hyperlinkcolor" val="tx"/>
                              </a:ext>
                            </a:extLst>
                          </a:hlinkClick>
                        </a:rPr>
                        <a:t>"Красное</a:t>
                      </a:r>
                      <a:r>
                        <a:rPr lang="en-US"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3">
                            <a:extLst>
                              <a:ext uri="{A12FA001-AC4F-418D-AE19-62706E023703}">
                                <ahyp:hlinkClr xmlns:ahyp="http://schemas.microsoft.com/office/drawing/2018/hyperlinkcolor" val="tx"/>
                              </a:ext>
                            </a:extLst>
                          </a:hlinkClick>
                        </a:rPr>
                        <a:t>&amp;</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3">
                            <a:extLst>
                              <a:ext uri="{A12FA001-AC4F-418D-AE19-62706E023703}">
                                <ahyp:hlinkClr xmlns:ahyp="http://schemas.microsoft.com/office/drawing/2018/hyperlinkcolor" val="tx"/>
                              </a:ext>
                            </a:extLst>
                          </a:hlinkClick>
                        </a:rPr>
                        <a:t>Белое"</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u="none"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9 </a:t>
                      </a:r>
                      <a:r>
                        <a:rPr lang="ru-RU" sz="1000" b="0" u="none" kern="1200" baseline="0" dirty="0" err="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мес</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2025 г.</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сократился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тыс. кв.м</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а количество объектов</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выросло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за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9 мес. 2024 г.</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Количество объектов </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4">
                            <a:extLst>
                              <a:ext uri="{A12FA001-AC4F-418D-AE19-62706E023703}">
                                <ahyp:hlinkClr xmlns:ahyp="http://schemas.microsoft.com/office/drawing/2018/hyperlinkcolor" val="tx"/>
                              </a:ext>
                            </a:extLst>
                          </a:hlinkClick>
                        </a:rPr>
                        <a:t>"</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hlinkClick r:id="rId14">
                            <a:extLst>
                              <a:ext uri="{A12FA001-AC4F-418D-AE19-62706E023703}">
                                <ahyp:hlinkClr xmlns:ahyp="http://schemas.microsoft.com/office/drawing/2018/hyperlinkcolor" val="tx"/>
                              </a:ext>
                            </a:extLst>
                          </a:hlinkClick>
                        </a:rPr>
                        <a:t>Бристоль"</a:t>
                      </a:r>
                      <a:r>
                        <a:rPr lang="ru-RU" sz="1000" b="1"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за </a:t>
                      </a:r>
                      <a:r>
                        <a:rPr kumimoji="0" lang="ru-RU" sz="10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9 мес. 2025 г.</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сократилось на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до </a:t>
                      </a:r>
                      <a:r>
                        <a:rPr kumimoji="0" lang="ru-RU" sz="10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t>
                      </a:r>
                      <a:r>
                        <a:rPr lang="ru-RU" sz="1000" b="0"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на фоне оптимизации сети и эффекта от </a:t>
                      </a:r>
                      <a:r>
                        <a:rPr lang="ru-RU" sz="1000" b="0" u="none" kern="120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введения ограничений на продажу алкоголя в ряде регионов.</a:t>
                      </a: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657100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
          <p:cNvSpPr txBox="1">
            <a:spLocks noChangeArrowheads="1"/>
          </p:cNvSpPr>
          <p:nvPr/>
        </p:nvSpPr>
        <p:spPr>
          <a:xfrm>
            <a:off x="290832" y="4457012"/>
            <a:ext cx="3449064" cy="330142"/>
          </a:xfrm>
          <a:prstGeom prst="rect">
            <a:avLst/>
          </a:prstGeom>
        </p:spPr>
        <p:txBody>
          <a:bodyPr anchor="ctr"/>
          <a:lstStyle/>
          <a:p>
            <a:pPr>
              <a:defRPr/>
            </a:pPr>
            <a:r>
              <a:rPr lang="ru-RU" sz="1200" dirty="0">
                <a:ln w="17780">
                  <a:noFill/>
                  <a:prstDash val="solid"/>
                  <a:miter lim="800000"/>
                </a:ln>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В полной версии – 15 слайдов, 24 диаграммы</a:t>
            </a:r>
          </a:p>
        </p:txBody>
      </p:sp>
      <p:sp>
        <p:nvSpPr>
          <p:cNvPr id="17" name="Прямоугольник 16"/>
          <p:cNvSpPr/>
          <p:nvPr/>
        </p:nvSpPr>
        <p:spPr>
          <a:xfrm>
            <a:off x="2227595" y="1402302"/>
            <a:ext cx="4572000" cy="369332"/>
          </a:xfrm>
          <a:prstGeom prst="rect">
            <a:avLst/>
          </a:prstGeom>
        </p:spPr>
        <p:txBody>
          <a:bodyPr>
            <a:spAutoFit/>
          </a:bodyPr>
          <a:lstStyle/>
          <a:p>
            <a:pPr marL="342900" indent="-342900">
              <a:buClr>
                <a:srgbClr val="1F497D"/>
              </a:buClr>
              <a:defRPr/>
            </a:pPr>
            <a:endParaRPr lang="ru-RU"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8" name="TextBox 17"/>
          <p:cNvSpPr txBox="1"/>
          <p:nvPr/>
        </p:nvSpPr>
        <p:spPr>
          <a:xfrm>
            <a:off x="351992" y="648298"/>
            <a:ext cx="5926050" cy="249988"/>
          </a:xfrm>
          <a:prstGeom prst="rect">
            <a:avLst/>
          </a:prstGeom>
          <a:noFill/>
        </p:spPr>
        <p:txBody>
          <a:bodyPr wrap="square" lIns="49451" tIns="24725" rIns="49451" bIns="24725" rtlCol="0">
            <a:spAutoFit/>
          </a:bodyPr>
          <a:lstStyle/>
          <a:p>
            <a:r>
              <a:rPr lang="ru-RU" sz="1300" dirty="0">
                <a:solidFill>
                  <a:srgbClr val="E1001A"/>
                </a:solidFill>
                <a:latin typeface="Roboto Condensed"/>
                <a:cs typeface="Roboto Condensed"/>
              </a:rPr>
              <a:t>ЧАСТЬ </a:t>
            </a:r>
            <a:r>
              <a:rPr lang="en-US" sz="1300" dirty="0">
                <a:solidFill>
                  <a:srgbClr val="E1001A"/>
                </a:solidFill>
                <a:latin typeface="Roboto Condensed"/>
                <a:cs typeface="Roboto Condensed"/>
              </a:rPr>
              <a:t>I. </a:t>
            </a:r>
            <a:r>
              <a:rPr lang="ru-RU" sz="1300" dirty="0">
                <a:solidFill>
                  <a:srgbClr val="E1001A"/>
                </a:solidFill>
                <a:latin typeface="Roboto Condensed"/>
                <a:cs typeface="Roboto Condensed"/>
              </a:rPr>
              <a:t>ПОКАЗАТЕЛИ КРУПНЕЙШИХ ТОРГОВЫХ СЕТЕЙ FMCG</a:t>
            </a:r>
          </a:p>
        </p:txBody>
      </p:sp>
      <p:graphicFrame>
        <p:nvGraphicFramePr>
          <p:cNvPr id="19" name="Таблица 18"/>
          <p:cNvGraphicFramePr>
            <a:graphicFrameLocks noGrp="1"/>
          </p:cNvGraphicFramePr>
          <p:nvPr>
            <p:extLst>
              <p:ext uri="{D42A27DB-BD31-4B8C-83A1-F6EECF244321}">
                <p14:modId xmlns:p14="http://schemas.microsoft.com/office/powerpoint/2010/main" val="3196559866"/>
              </p:ext>
            </p:extLst>
          </p:nvPr>
        </p:nvGraphicFramePr>
        <p:xfrm>
          <a:off x="100453" y="912465"/>
          <a:ext cx="3043828" cy="375105"/>
        </p:xfrm>
        <a:graphic>
          <a:graphicData uri="http://schemas.openxmlformats.org/drawingml/2006/table">
            <a:tbl>
              <a:tblPr firstRow="1" bandRow="1">
                <a:tableStyleId>{5C22544A-7EE6-4342-B048-85BDC9FD1C3A}</a:tableStyleId>
              </a:tblPr>
              <a:tblGrid>
                <a:gridCol w="192394">
                  <a:extLst>
                    <a:ext uri="{9D8B030D-6E8A-4147-A177-3AD203B41FA5}">
                      <a16:colId xmlns:a16="http://schemas.microsoft.com/office/drawing/2014/main" val="20000"/>
                    </a:ext>
                  </a:extLst>
                </a:gridCol>
                <a:gridCol w="2851434">
                  <a:extLst>
                    <a:ext uri="{9D8B030D-6E8A-4147-A177-3AD203B41FA5}">
                      <a16:colId xmlns:a16="http://schemas.microsoft.com/office/drawing/2014/main" val="20001"/>
                    </a:ext>
                  </a:extLst>
                </a:gridCol>
              </a:tblGrid>
              <a:tr h="375105">
                <a:tc>
                  <a:txBody>
                    <a:bodyPr/>
                    <a:lstStyle/>
                    <a:p>
                      <a:pPr algn="just"/>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118" rtl="0" eaLnBrk="1" fontAlgn="auto" latinLnBrk="0" hangingPunct="1">
                        <a:lnSpc>
                          <a:spcPct val="100000"/>
                        </a:lnSpc>
                        <a:spcBef>
                          <a:spcPts val="0"/>
                        </a:spcBef>
                        <a:spcAft>
                          <a:spcPts val="0"/>
                        </a:spcAft>
                        <a:buClr>
                          <a:schemeClr val="tx2"/>
                        </a:buClr>
                        <a:buSzTx/>
                        <a:buFont typeface="Wingdings" panose="05000000000000000000" pitchFamily="2" charset="2"/>
                        <a:buNone/>
                        <a:tabLst/>
                        <a:defRPr/>
                      </a:pPr>
                      <a:r>
                        <a:rPr lang="ru-RU" sz="1000" b="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В полной версии раздела базы </a:t>
                      </a:r>
                      <a:br>
                        <a:rPr lang="ru-RU" sz="1000" b="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br>
                      <a:r>
                        <a:rPr lang="ru-RU"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"ТОП-200 ТОРГОВЫХ СЕТЕЙ </a:t>
                      </a:r>
                      <a:r>
                        <a:rPr lang="en-US" sz="1000" b="1" kern="1200" baseline="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FMCG"</a:t>
                      </a:r>
                      <a:endParaRPr lang="ru-RU" sz="1000" b="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68563" marR="68563" marT="30861" marB="30861" anchor="ctr">
                    <a:lnL w="6350" cap="flat" cmpd="sng" algn="ctr">
                      <a:noFill/>
                      <a:prstDash val="sysDash"/>
                      <a:round/>
                      <a:headEnd type="none" w="med" len="med"/>
                      <a:tailEnd type="none" w="med" len="med"/>
                    </a:lnL>
                    <a:lnR w="6350" cap="flat" cmpd="sng" algn="ctr">
                      <a:noFill/>
                      <a:prstDash val="sysDash"/>
                      <a:round/>
                      <a:headEnd type="none" w="med" len="med"/>
                      <a:tailEnd type="none" w="med" len="med"/>
                    </a:lnR>
                    <a:lnT w="6350" cap="flat" cmpd="sng" algn="ctr">
                      <a:noFill/>
                      <a:prstDash val="sysDash"/>
                      <a:round/>
                      <a:headEnd type="none" w="med" len="med"/>
                      <a:tailEnd type="none" w="med" len="med"/>
                    </a:lnT>
                    <a:lnB w="635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6" name="Рисунок 15"/>
          <p:cNvPicPr>
            <a:picLocks noChangeAspect="1"/>
          </p:cNvPicPr>
          <p:nvPr/>
        </p:nvPicPr>
        <p:blipFill>
          <a:blip r:embed="rId2"/>
          <a:srcRect/>
          <a:stretch/>
        </p:blipFill>
        <p:spPr>
          <a:xfrm>
            <a:off x="1940961" y="1531011"/>
            <a:ext cx="3597870" cy="2026800"/>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pic>
        <p:nvPicPr>
          <p:cNvPr id="14" name="Рисунок 13"/>
          <p:cNvPicPr>
            <a:picLocks noChangeAspect="1"/>
          </p:cNvPicPr>
          <p:nvPr/>
        </p:nvPicPr>
        <p:blipFill>
          <a:blip r:embed="rId3"/>
          <a:srcRect/>
          <a:stretch/>
        </p:blipFill>
        <p:spPr>
          <a:xfrm>
            <a:off x="2449215" y="1701581"/>
            <a:ext cx="3597870" cy="2026800"/>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pic>
        <p:nvPicPr>
          <p:cNvPr id="13" name="Рисунок 12"/>
          <p:cNvPicPr>
            <a:picLocks noChangeAspect="1"/>
          </p:cNvPicPr>
          <p:nvPr/>
        </p:nvPicPr>
        <p:blipFill>
          <a:blip r:embed="rId4"/>
          <a:srcRect/>
          <a:stretch/>
        </p:blipFill>
        <p:spPr>
          <a:xfrm>
            <a:off x="2986339" y="1933900"/>
            <a:ext cx="3597870" cy="2026800"/>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pic>
        <p:nvPicPr>
          <p:cNvPr id="9" name="Рисунок 8"/>
          <p:cNvPicPr>
            <a:picLocks noChangeAspect="1"/>
          </p:cNvPicPr>
          <p:nvPr/>
        </p:nvPicPr>
        <p:blipFill>
          <a:blip r:embed="rId5"/>
          <a:srcRect/>
          <a:stretch/>
        </p:blipFill>
        <p:spPr>
          <a:xfrm>
            <a:off x="3523463" y="2088683"/>
            <a:ext cx="3597870" cy="2026800"/>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pic>
        <p:nvPicPr>
          <p:cNvPr id="5" name="Рисунок 4"/>
          <p:cNvPicPr>
            <a:picLocks noChangeAspect="1"/>
          </p:cNvPicPr>
          <p:nvPr/>
        </p:nvPicPr>
        <p:blipFill>
          <a:blip r:embed="rId6"/>
          <a:srcRect/>
          <a:stretch/>
        </p:blipFill>
        <p:spPr>
          <a:xfrm>
            <a:off x="4011123" y="2275650"/>
            <a:ext cx="3597870" cy="2026800"/>
          </a:xfrm>
          <a:prstGeom prst="rect">
            <a:avLst/>
          </a:prstGeom>
          <a:noFill/>
          <a:ln w="9525">
            <a:noFill/>
            <a:miter lim="800000"/>
            <a:headEnd/>
            <a:tailEnd/>
          </a:ln>
          <a:effectLst>
            <a:outerShdw blurRad="50800" dist="38100" dir="8100000" algn="ctr" rotWithShape="0">
              <a:srgbClr val="000000">
                <a:alpha val="40000"/>
              </a:srgbClr>
            </a:outerShdw>
          </a:effectLst>
          <a:scene3d>
            <a:camera prst="perspectiveContrastingRightFacing"/>
            <a:lightRig rig="threePt" dir="t"/>
          </a:scene3d>
        </p:spPr>
      </p:pic>
      <p:sp>
        <p:nvSpPr>
          <p:cNvPr id="34" name="Rectangle 2">
            <a:extLst>
              <a:ext uri="{FF2B5EF4-FFF2-40B4-BE49-F238E27FC236}">
                <a16:creationId xmlns:a16="http://schemas.microsoft.com/office/drawing/2014/main" id="{86AC50BB-8140-1FE2-9AC7-5BE8A6DAB35F}"/>
              </a:ext>
            </a:extLst>
          </p:cNvPr>
          <p:cNvSpPr txBox="1">
            <a:spLocks noChangeArrowheads="1"/>
          </p:cNvSpPr>
          <p:nvPr/>
        </p:nvSpPr>
        <p:spPr>
          <a:xfrm>
            <a:off x="4785274" y="920624"/>
            <a:ext cx="4036564" cy="935740"/>
          </a:xfrm>
          <a:prstGeom prst="rect">
            <a:avLst/>
          </a:prstGeom>
        </p:spPr>
        <p:txBody>
          <a:bodyPr lIns="50400" tIns="25200" rIns="50400" bIns="25200" anchor="t" anchorCtr="0"/>
          <a:lstStyle>
            <a:defPPr>
              <a:defRPr lang="ru-RU"/>
            </a:defPPr>
            <a:lvl1pPr algn="r" fontAlgn="auto">
              <a:spcAft>
                <a:spcPts val="0"/>
              </a:spcAft>
              <a:defRPr sz="1200">
                <a:ln w="17780">
                  <a:noFill/>
                  <a:prstDash val="solid"/>
                  <a:miter lim="800000"/>
                </a:ln>
                <a:latin typeface="Roboto Condensed" panose="02000000000000000000" pitchFamily="2" charset="0"/>
                <a:ea typeface="Roboto Condensed" panose="02000000000000000000" pitchFamily="2" charset="0"/>
                <a:cs typeface="Roboto Condensed" panose="02000000000000000000" pitchFamily="2" charset="0"/>
              </a:defRPr>
            </a:lvl1pPr>
          </a:lstStyle>
          <a:p>
            <a:pPr lvl="0">
              <a:defRPr/>
            </a:pPr>
            <a:r>
              <a:rPr lang="ru-RU" sz="1050" dirty="0">
                <a:solidFill>
                  <a:prstClr val="black"/>
                </a:solidFill>
              </a:rPr>
              <a:t>Классификация торговых объектов по форматам</a:t>
            </a:r>
          </a:p>
          <a:p>
            <a:pPr>
              <a:defRPr/>
            </a:pPr>
            <a:r>
              <a:rPr lang="ru-RU" sz="1050" dirty="0">
                <a:solidFill>
                  <a:prstClr val="black"/>
                </a:solidFill>
              </a:rPr>
              <a:t>Структура оборота по каналам и типам сетей</a:t>
            </a:r>
          </a:p>
          <a:p>
            <a:pPr>
              <a:defRPr/>
            </a:pPr>
            <a:r>
              <a:rPr lang="ru-RU" sz="1050" dirty="0">
                <a:solidFill>
                  <a:prstClr val="black"/>
                </a:solidFill>
              </a:rPr>
              <a:t>Структура розничного рынка </a:t>
            </a:r>
            <a:r>
              <a:rPr lang="en-US" sz="1050" dirty="0">
                <a:solidFill>
                  <a:prstClr val="black"/>
                </a:solidFill>
              </a:rPr>
              <a:t>Food</a:t>
            </a:r>
            <a:endParaRPr lang="ru-RU" sz="1050" dirty="0">
              <a:solidFill>
                <a:prstClr val="black"/>
              </a:solidFill>
            </a:endParaRPr>
          </a:p>
          <a:p>
            <a:pPr>
              <a:defRPr/>
            </a:pPr>
            <a:r>
              <a:rPr lang="ru-RU" sz="1050" dirty="0">
                <a:solidFill>
                  <a:prstClr val="black"/>
                </a:solidFill>
              </a:rPr>
              <a:t>Динамика операционных показателей TOP-200 сетей FMCG</a:t>
            </a:r>
          </a:p>
          <a:p>
            <a:pPr>
              <a:defRPr/>
            </a:pPr>
            <a:r>
              <a:rPr lang="ru-RU" sz="1050" dirty="0">
                <a:solidFill>
                  <a:prstClr val="black"/>
                </a:solidFill>
              </a:rPr>
              <a:t>Рейтинг крупнейших сетей FMCG</a:t>
            </a:r>
          </a:p>
          <a:p>
            <a:pPr>
              <a:defRPr/>
            </a:pPr>
            <a:r>
              <a:rPr lang="ru-RU" sz="1050" b="0"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Рейтинг </a:t>
            </a:r>
            <a:r>
              <a:rPr lang="en-US" sz="1050" b="0"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TOP</a:t>
            </a:r>
            <a:r>
              <a:rPr lang="ru-RU" sz="1050" b="0"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a:t>
            </a:r>
            <a:r>
              <a:rPr lang="en-US" sz="1050" b="0"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10 </a:t>
            </a:r>
            <a:r>
              <a:rPr lang="ru-RU" sz="1050" b="0"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ритейлеров </a:t>
            </a:r>
            <a:r>
              <a:rPr lang="en-US" sz="1050" b="0"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FMCG</a:t>
            </a:r>
            <a:r>
              <a:rPr lang="ru-RU" sz="1050" b="0" kern="1200" noProof="0" dirty="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 по плотности продаж </a:t>
            </a:r>
            <a:endParaRPr lang="ru-RU" sz="1050" dirty="0">
              <a:solidFill>
                <a:prstClr val="black"/>
              </a:solidFill>
            </a:endParaRPr>
          </a:p>
        </p:txBody>
      </p:sp>
      <p:grpSp>
        <p:nvGrpSpPr>
          <p:cNvPr id="15" name="Группа 14">
            <a:extLst>
              <a:ext uri="{FF2B5EF4-FFF2-40B4-BE49-F238E27FC236}">
                <a16:creationId xmlns:a16="http://schemas.microsoft.com/office/drawing/2014/main" id="{14DBD63B-7DE1-4238-9B1F-91D293EF2DB5}"/>
              </a:ext>
            </a:extLst>
          </p:cNvPr>
          <p:cNvGrpSpPr/>
          <p:nvPr/>
        </p:nvGrpSpPr>
        <p:grpSpPr>
          <a:xfrm>
            <a:off x="5324029" y="1424155"/>
            <a:ext cx="118268" cy="118268"/>
            <a:chOff x="1775538" y="2563415"/>
            <a:chExt cx="118268" cy="118268"/>
          </a:xfrm>
        </p:grpSpPr>
        <p:pic>
          <p:nvPicPr>
            <p:cNvPr id="20" name="Picture 2" descr="Картинки по запросу звездочка png">
              <a:extLst>
                <a:ext uri="{FF2B5EF4-FFF2-40B4-BE49-F238E27FC236}">
                  <a16:creationId xmlns:a16="http://schemas.microsoft.com/office/drawing/2014/main" id="{AE053A3B-944B-4CFF-BB55-3AABF8313EB9}"/>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5538" y="2563415"/>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Картинки по запросу звездочка png">
              <a:extLst>
                <a:ext uri="{FF2B5EF4-FFF2-40B4-BE49-F238E27FC236}">
                  <a16:creationId xmlns:a16="http://schemas.microsoft.com/office/drawing/2014/main" id="{3235598B-E3B7-4887-A0D4-5B5CA2D7C9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a:stretch/>
          </p:blipFill>
          <p:spPr bwMode="auto">
            <a:xfrm>
              <a:off x="1775538" y="2563415"/>
              <a:ext cx="59134" cy="118268"/>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Прямоугольник 23">
            <a:extLst>
              <a:ext uri="{FF2B5EF4-FFF2-40B4-BE49-F238E27FC236}">
                <a16:creationId xmlns:a16="http://schemas.microsoft.com/office/drawing/2014/main" id="{18EE7C90-3181-4E7A-817C-C4BA43259B59}"/>
              </a:ext>
            </a:extLst>
          </p:cNvPr>
          <p:cNvSpPr/>
          <p:nvPr/>
        </p:nvSpPr>
        <p:spPr>
          <a:xfrm>
            <a:off x="6459797" y="4266747"/>
            <a:ext cx="2330606" cy="338554"/>
          </a:xfrm>
          <a:prstGeom prst="rect">
            <a:avLst/>
          </a:prstGeom>
        </p:spPr>
        <p:txBody>
          <a:bodyPr wrap="square">
            <a:spAutoFit/>
          </a:bodyPr>
          <a:lstStyle/>
          <a:p>
            <a:r>
              <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 раздел частично представлен в </a:t>
            </a:r>
            <a:r>
              <a:rPr lang="ru-RU" sz="800" i="1" dirty="0" err="1">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ДЕМОверсии</a:t>
            </a:r>
            <a:endPar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a:p>
            <a:r>
              <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   - раздел полностью представлен в </a:t>
            </a:r>
            <a:r>
              <a:rPr lang="ru-RU" sz="800" i="1" dirty="0" err="1">
                <a:solidFill>
                  <a:prstClr val="black"/>
                </a:solidFill>
                <a:latin typeface="Roboto Condensed" panose="02000000000000000000" pitchFamily="2" charset="0"/>
                <a:ea typeface="Roboto Condensed" panose="02000000000000000000" pitchFamily="2" charset="0"/>
                <a:cs typeface="Roboto Condensed" panose="02000000000000000000" pitchFamily="2" charset="0"/>
              </a:rPr>
              <a:t>ДЕМОверсии</a:t>
            </a:r>
            <a:endParaRPr lang="ru-RU" sz="800" i="1" dirty="0">
              <a:solidFill>
                <a:prstClr val="black"/>
              </a:solidFill>
              <a:latin typeface="Roboto Condensed" panose="02000000000000000000" pitchFamily="2" charset="0"/>
              <a:ea typeface="Roboto Condensed" panose="02000000000000000000" pitchFamily="2" charset="0"/>
              <a:cs typeface="Roboto Condensed" panose="02000000000000000000" pitchFamily="2" charset="0"/>
            </a:endParaRPr>
          </a:p>
        </p:txBody>
      </p:sp>
      <p:grpSp>
        <p:nvGrpSpPr>
          <p:cNvPr id="25" name="Группа 24">
            <a:extLst>
              <a:ext uri="{FF2B5EF4-FFF2-40B4-BE49-F238E27FC236}">
                <a16:creationId xmlns:a16="http://schemas.microsoft.com/office/drawing/2014/main" id="{96BDE141-C770-4E07-9FB8-A83D4B193CCC}"/>
              </a:ext>
            </a:extLst>
          </p:cNvPr>
          <p:cNvGrpSpPr/>
          <p:nvPr/>
        </p:nvGrpSpPr>
        <p:grpSpPr>
          <a:xfrm>
            <a:off x="6414442" y="4312868"/>
            <a:ext cx="118268" cy="118268"/>
            <a:chOff x="1775538" y="2563415"/>
            <a:chExt cx="118268" cy="118268"/>
          </a:xfrm>
        </p:grpSpPr>
        <p:pic>
          <p:nvPicPr>
            <p:cNvPr id="26" name="Picture 2" descr="Картинки по запросу звездочка png">
              <a:extLst>
                <a:ext uri="{FF2B5EF4-FFF2-40B4-BE49-F238E27FC236}">
                  <a16:creationId xmlns:a16="http://schemas.microsoft.com/office/drawing/2014/main" id="{DF566500-5FB6-4B17-B134-1C03322CF395}"/>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75538" y="2563415"/>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Картинки по запросу звездочка png">
              <a:extLst>
                <a:ext uri="{FF2B5EF4-FFF2-40B4-BE49-F238E27FC236}">
                  <a16:creationId xmlns:a16="http://schemas.microsoft.com/office/drawing/2014/main" id="{7350415F-76E4-4BA3-8E5F-EDEA9E6E70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a:stretch/>
          </p:blipFill>
          <p:spPr bwMode="auto">
            <a:xfrm>
              <a:off x="1775538" y="2563415"/>
              <a:ext cx="59134" cy="118268"/>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Picture 2" descr="Картинки по запросу звездочка png">
            <a:extLst>
              <a:ext uri="{FF2B5EF4-FFF2-40B4-BE49-F238E27FC236}">
                <a16:creationId xmlns:a16="http://schemas.microsoft.com/office/drawing/2014/main" id="{E749B9AA-DFE8-4B8C-98D2-9117463F3D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4442" y="4449405"/>
            <a:ext cx="118268" cy="118268"/>
          </a:xfrm>
          <a:prstGeom prst="rect">
            <a:avLst/>
          </a:prstGeom>
          <a:noFill/>
          <a:extLst>
            <a:ext uri="{909E8E84-426E-40DD-AFC4-6F175D3DCCD1}">
              <a14:hiddenFill xmlns:a14="http://schemas.microsoft.com/office/drawing/2010/main">
                <a:solidFill>
                  <a:srgbClr val="FFFFFF"/>
                </a:solidFill>
              </a14:hiddenFill>
            </a:ext>
          </a:extLst>
        </p:spPr>
      </p:pic>
      <p:pic>
        <p:nvPicPr>
          <p:cNvPr id="23" name="Рисунок 22">
            <a:extLst>
              <a:ext uri="{FF2B5EF4-FFF2-40B4-BE49-F238E27FC236}">
                <a16:creationId xmlns:a16="http://schemas.microsoft.com/office/drawing/2014/main" id="{0BF1E34B-F7B4-4FE5-8488-2781E5120C25}"/>
              </a:ext>
            </a:extLst>
          </p:cNvPr>
          <p:cNvPicPr>
            <a:picLocks noChangeAspect="1"/>
          </p:cNvPicPr>
          <p:nvPr/>
        </p:nvPicPr>
        <p:blipFill>
          <a:blip r:embed="rId8"/>
          <a:stretch>
            <a:fillRect/>
          </a:stretch>
        </p:blipFill>
        <p:spPr>
          <a:xfrm>
            <a:off x="262382" y="1346793"/>
            <a:ext cx="1941119" cy="1505908"/>
          </a:xfrm>
          <a:prstGeom prst="rect">
            <a:avLst/>
          </a:prstGeom>
        </p:spPr>
      </p:pic>
    </p:spTree>
    <p:extLst>
      <p:ext uri="{BB962C8B-B14F-4D97-AF65-F5344CB8AC3E}">
        <p14:creationId xmlns:p14="http://schemas.microsoft.com/office/powerpoint/2010/main" val="912664370"/>
      </p:ext>
    </p:extLst>
  </p:cSld>
  <p:clrMapOvr>
    <a:masterClrMapping/>
  </p:clrMapOvr>
</p:sld>
</file>

<file path=ppt/theme/theme1.xml><?xml version="1.0" encoding="utf-8"?>
<a:theme xmlns:a="http://schemas.openxmlformats.org/drawingml/2006/main" name="Тема Office">
  <a:themeElements>
    <a:clrScheme name="Другая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49451" tIns="24725" rIns="49451" bIns="24725" rtlCol="0">
        <a:spAutoFit/>
      </a:bodyPr>
      <a:lstStyle>
        <a:defPPr>
          <a:defRPr sz="1300" dirty="0">
            <a:solidFill>
              <a:srgbClr val="E1001A"/>
            </a:solidFill>
            <a:latin typeface="Roboto Condensed"/>
            <a:cs typeface="Roboto Condensed"/>
          </a:defRPr>
        </a:defPPr>
      </a:lstStyle>
    </a:txDef>
  </a:objectDefaults>
  <a:extraClrScheme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Другая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107967</TotalTime>
  <Words>8709</Words>
  <Application>Microsoft Office PowerPoint</Application>
  <PresentationFormat>Экран (16:9)</PresentationFormat>
  <Paragraphs>552</Paragraphs>
  <Slides>26</Slides>
  <Notes>22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26</vt:i4>
      </vt:variant>
    </vt:vector>
  </HeadingPairs>
  <TitlesOfParts>
    <vt:vector size="32" baseType="lpstr">
      <vt:lpstr>Arial</vt:lpstr>
      <vt:lpstr>Times New Roman</vt:lpstr>
      <vt:lpstr>Roboto Condensed</vt:lpstr>
      <vt:lpstr>Wingdings</vt:lpstr>
      <vt:lpstr>Calibri</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Федяков Иван</dc:creator>
  <cp:lastModifiedBy>Дегтярева Илона</cp:lastModifiedBy>
  <cp:revision>8177</cp:revision>
  <cp:lastPrinted>2021-05-04T09:08:03Z</cp:lastPrinted>
  <dcterms:created xsi:type="dcterms:W3CDTF">2016-09-04T15:09:34Z</dcterms:created>
  <dcterms:modified xsi:type="dcterms:W3CDTF">2025-12-25T13:35:26Z</dcterms:modified>
</cp:coreProperties>
</file>