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0" r:id="rId3"/>
    <p:sldId id="276" r:id="rId4"/>
    <p:sldId id="293" r:id="rId5"/>
    <p:sldId id="292" r:id="rId6"/>
    <p:sldId id="280" r:id="rId7"/>
    <p:sldId id="279" r:id="rId8"/>
    <p:sldId id="269" r:id="rId9"/>
    <p:sldId id="277" r:id="rId10"/>
    <p:sldId id="274" r:id="rId11"/>
    <p:sldId id="294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8C6F6"/>
    <a:srgbClr val="FF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07" autoAdjust="0"/>
    <p:restoredTop sz="98704" autoAdjust="0"/>
  </p:normalViewPr>
  <p:slideViewPr>
    <p:cSldViewPr>
      <p:cViewPr>
        <p:scale>
          <a:sx n="100" d="100"/>
          <a:sy n="100" d="100"/>
        </p:scale>
        <p:origin x="-153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0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r">
              <a:defRPr sz="1200" smtClean="0"/>
            </a:lvl1pPr>
          </a:lstStyle>
          <a:p>
            <a:pPr>
              <a:defRPr/>
            </a:pPr>
            <a:fld id="{9A0EEF40-6391-4403-A28E-68FC669DCCA1}" type="datetimeFigureOut">
              <a:rPr lang="ru-RU"/>
              <a:pPr>
                <a:defRPr/>
              </a:pPr>
              <a:t>14.07.2016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CDD54C-42F1-4317-8720-D5E609DC8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1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 smtClean="0"/>
            </a:lvl1pPr>
          </a:lstStyle>
          <a:p>
            <a:pPr>
              <a:defRPr/>
            </a:pPr>
            <a:fld id="{6D7752F0-027E-4DEF-9C5A-3282244672B5}" type="datetimeFigureOut">
              <a:rPr lang="ru-RU"/>
              <a:pPr>
                <a:defRPr/>
              </a:pPr>
              <a:t>14.07.2016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6"/>
            <a:ext cx="5439355" cy="4467470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2845445-AFEB-4716-AA32-5029BE037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0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  <a:buFont typeface="Wingdings" pitchFamily="2" charset="2"/>
              <a:buChar char="q"/>
            </a:pPr>
            <a:endParaRPr lang="en-US" sz="19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A2CA4-970B-4321-8E86-92684A4789BE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D1F45-36DD-4A1F-ABFB-2352CB0B316E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2CA18F-6DCC-411E-8CC1-64F59841D552}" type="slidenum">
              <a:rPr lang="ru-RU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2965DF-109C-4894-8A06-F7E550B973C3}" type="slidenum">
              <a:rPr lang="ru-RU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B9C8-A848-4398-8DEB-F5A908442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91AF-752C-496D-9BAD-76794ADE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9A6C-5B54-44A2-A259-E772E928E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DF27-9C19-4B7E-8C09-A2A77FDA4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74D1-2757-4891-B3FB-53326AE90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DB0D-B8BD-41D4-AAE2-944F33E1E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76B6-21D5-4F05-9BE2-B2E88F4DB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13FE-3259-4334-8300-D2640A42B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5E77-FF3B-4582-A011-D4D20855A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E297-170C-4B3E-AECD-DC85FD7DB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A8E-FAFA-44D8-863C-6415EC5AC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3414-A2D0-4803-881A-1A18223CB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A873A-946C-43CE-B685-909B0B69C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emf"/><Relationship Id="rId18" Type="http://schemas.openxmlformats.org/officeDocument/2006/relationships/image" Target="../media/image52.png"/><Relationship Id="rId3" Type="http://schemas.openxmlformats.org/officeDocument/2006/relationships/image" Target="../media/image39.png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hyperlink" Target="http://ru.wikipedia.org/w/index.php?title=%D0%A4%D0%B0%D0%B9%D0%BB:Siemens_AG_logo.svg&amp;filetimestamp=20070902100639" TargetMode="External"/><Relationship Id="rId19" Type="http://schemas.openxmlformats.org/officeDocument/2006/relationships/image" Target="../media/image53.png"/><Relationship Id="rId4" Type="http://schemas.openxmlformats.org/officeDocument/2006/relationships/image" Target="../media/image1.jpeg"/><Relationship Id="rId9" Type="http://schemas.openxmlformats.org/officeDocument/2006/relationships/image" Target="../media/image44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hyperlink" Target="mailto:mail@infoline.spb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dvis.ru/" TargetMode="External"/><Relationship Id="rId5" Type="http://schemas.openxmlformats.org/officeDocument/2006/relationships/hyperlink" Target="http://www.infoline.spb.ru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64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163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1911350"/>
            <a:ext cx="9144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2130425"/>
            <a:ext cx="4357687" cy="2155825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Услуга</a:t>
            </a:r>
            <a:b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"Тематические новости"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29188"/>
            <a:ext cx="6400800" cy="73206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</a:rPr>
              <a:t>Санкт-Петербург</a:t>
            </a:r>
          </a:p>
        </p:txBody>
      </p:sp>
      <p:grpSp>
        <p:nvGrpSpPr>
          <p:cNvPr id="163" name="Группа 162"/>
          <p:cNvGrpSpPr/>
          <p:nvPr/>
        </p:nvGrpSpPr>
        <p:grpSpPr>
          <a:xfrm>
            <a:off x="428596" y="25717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81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3082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0" y="214313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Санкт-Петербург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kern="0" spc="300" dirty="0" smtClean="0">
                <a:solidFill>
                  <a:schemeClr val="bg1"/>
                </a:solidFill>
                <a:latin typeface="+mn-lt"/>
              </a:rPr>
              <a:t>2016 </a:t>
            </a: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9" y="3573016"/>
            <a:ext cx="2362915" cy="27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Наши клиенты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9160" name="Содержимое 151"/>
          <p:cNvSpPr>
            <a:spLocks noGrp="1"/>
          </p:cNvSpPr>
          <p:nvPr>
            <p:ph sz="half" idx="1"/>
          </p:nvPr>
        </p:nvSpPr>
        <p:spPr>
          <a:xfrm>
            <a:off x="4763" y="1657350"/>
            <a:ext cx="5972175" cy="614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Спасибо за внимание!!!</a:t>
            </a:r>
          </a:p>
        </p:txBody>
      </p:sp>
      <p:sp>
        <p:nvSpPr>
          <p:cNvPr id="152" name="Rectangle 2"/>
          <p:cNvSpPr txBox="1">
            <a:spLocks noChangeArrowheads="1"/>
          </p:cNvSpPr>
          <p:nvPr/>
        </p:nvSpPr>
        <p:spPr>
          <a:xfrm>
            <a:off x="3079891" y="4974033"/>
            <a:ext cx="5962428" cy="1348979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7780">
                  <a:solidFill>
                    <a:srgbClr val="C00000">
                      <a:alpha val="9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Мы гордимся </a:t>
            </a:r>
            <a:r>
              <a:rPr lang="ru-RU" sz="3200" b="1" dirty="0" smtClean="0">
                <a:ln w="17780">
                  <a:solidFill>
                    <a:srgbClr val="C00000">
                      <a:alpha val="9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клиентами, </a:t>
            </a:r>
            <a:endParaRPr lang="ru-RU" sz="3200" b="1" dirty="0">
              <a:ln w="17780">
                <a:solidFill>
                  <a:srgbClr val="C00000">
                    <a:alpha val="9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7780">
                  <a:solidFill>
                    <a:srgbClr val="C00000">
                      <a:alpha val="9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они </a:t>
            </a:r>
            <a:r>
              <a:rPr lang="ru-RU" sz="3200" b="1" dirty="0">
                <a:ln w="17780">
                  <a:solidFill>
                    <a:srgbClr val="C00000">
                      <a:alpha val="9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рекомендуют нас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00" y="1412776"/>
            <a:ext cx="1231484" cy="62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3"/>
          <p:cNvPicPr>
            <a:picLocks noChangeAspect="1" noChangeArrowheads="1"/>
          </p:cNvPicPr>
          <p:nvPr/>
        </p:nvPicPr>
        <p:blipFill>
          <a:blip r:embed="rId6" cstate="print"/>
          <a:srcRect t="12399" b="11594"/>
          <a:stretch>
            <a:fillRect/>
          </a:stretch>
        </p:blipFill>
        <p:spPr bwMode="auto">
          <a:xfrm>
            <a:off x="7331859" y="2835022"/>
            <a:ext cx="1466127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89" y="2266744"/>
            <a:ext cx="1173001" cy="5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4176" y="3789040"/>
            <a:ext cx="2217158" cy="32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10"/>
          <p:cNvPicPr>
            <a:picLocks noChangeAspect="1" noChangeArrowheads="1"/>
          </p:cNvPicPr>
          <p:nvPr/>
        </p:nvPicPr>
        <p:blipFill>
          <a:blip r:embed="rId9" cstate="print"/>
          <a:srcRect l="8000" t="25664" r="7333" b="26548"/>
          <a:stretch>
            <a:fillRect/>
          </a:stretch>
        </p:blipFill>
        <p:spPr bwMode="auto">
          <a:xfrm>
            <a:off x="5616605" y="1310433"/>
            <a:ext cx="1305812" cy="5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4" descr="Логотип Siemens">
            <a:hlinkClick r:id="rId10" tooltip="Логотип Siemens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45" y="4437112"/>
            <a:ext cx="1935844" cy="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04" y="2261311"/>
            <a:ext cx="1457707" cy="66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16" y="4220709"/>
            <a:ext cx="1164460" cy="7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30" y="3205544"/>
            <a:ext cx="1649383" cy="88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77" y="1143000"/>
            <a:ext cx="1562070" cy="10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" y="1173230"/>
            <a:ext cx="1212726" cy="90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8620" y="2114764"/>
            <a:ext cx="1195326" cy="79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70873" y="1310433"/>
            <a:ext cx="1850757" cy="5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613" y="2096038"/>
            <a:ext cx="1428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78" y="2227771"/>
            <a:ext cx="1273190" cy="50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5" y="2964842"/>
            <a:ext cx="1833533" cy="100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05" y="4220709"/>
            <a:ext cx="2004814" cy="74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38684" y="2742378"/>
            <a:ext cx="1231909" cy="56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2460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Скругленный прямоугольник 152"/>
          <p:cNvSpPr/>
          <p:nvPr/>
        </p:nvSpPr>
        <p:spPr>
          <a:xfrm>
            <a:off x="142875" y="1500188"/>
            <a:ext cx="5572125" cy="9286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Спасибо за внимание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9160" name="Содержимое 151"/>
          <p:cNvSpPr>
            <a:spLocks noGrp="1"/>
          </p:cNvSpPr>
          <p:nvPr>
            <p:ph sz="half" idx="1"/>
          </p:nvPr>
        </p:nvSpPr>
        <p:spPr>
          <a:xfrm>
            <a:off x="4763" y="1657350"/>
            <a:ext cx="5972175" cy="614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Спасибо за внимание!!!</a:t>
            </a:r>
          </a:p>
        </p:txBody>
      </p:sp>
      <p:sp>
        <p:nvSpPr>
          <p:cNvPr id="154" name="Содержимое 151"/>
          <p:cNvSpPr txBox="1">
            <a:spLocks/>
          </p:cNvSpPr>
          <p:nvPr/>
        </p:nvSpPr>
        <p:spPr bwMode="auto">
          <a:xfrm>
            <a:off x="2714625" y="5254625"/>
            <a:ext cx="597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</a:rPr>
              <a:t>Дополнительную информацию Вы можете получить на сайте </a:t>
            </a:r>
            <a:r>
              <a:rPr lang="en-US" b="1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www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b="1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infoline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b="1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spb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b="1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ru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  <a:hlinkClick r:id="rId6"/>
              </a:rPr>
              <a:t>www.advis.ru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телефонам (495) 772-7640, (812) 322-6848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почте: 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mail@infoline.spb.ru</a:t>
            </a:r>
            <a:r>
              <a:rPr lang="ru-RU" b="1" kern="0" dirty="0">
                <a:latin typeface="+mn-lt"/>
                <a:ea typeface="Arial Unicode MS" pitchFamily="34" charset="-128"/>
                <a:cs typeface="Times New Roman" pitchFamily="18" charset="0"/>
              </a:rPr>
              <a:t>.</a:t>
            </a:r>
            <a:endParaRPr lang="ru-RU" b="1" kern="0" dirty="0"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538442" y="3298041"/>
            <a:ext cx="621506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доклада: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Услуга "Тематические новости"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32" t="29852" r="34451" b="65897"/>
          <a:stretch>
            <a:fillRect/>
          </a:stretch>
        </p:blipFill>
        <p:spPr bwMode="auto">
          <a:xfrm>
            <a:off x="1643063" y="3643313"/>
            <a:ext cx="3222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2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en-US" sz="3200" dirty="0">
                <a:solidFill>
                  <a:schemeClr val="bg1"/>
                </a:solidFill>
              </a:rPr>
              <a:t>INFOLine</a:t>
            </a:r>
            <a:r>
              <a:rPr lang="ru-RU" sz="3200" dirty="0">
                <a:solidFill>
                  <a:schemeClr val="bg1"/>
                </a:solidFill>
              </a:rPr>
              <a:t> - это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8596" y="1412776"/>
            <a:ext cx="8201084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успешная работа </a:t>
            </a:r>
            <a:r>
              <a:rPr lang="ru-RU" dirty="0">
                <a:solidFill>
                  <a:srgbClr val="FF0000"/>
                </a:solidFill>
              </a:rPr>
              <a:t>на информационном рынке с 1999 </a:t>
            </a:r>
            <a:r>
              <a:rPr lang="ru-RU" dirty="0" smtClean="0">
                <a:solidFill>
                  <a:srgbClr val="FF0000"/>
                </a:solidFill>
              </a:rPr>
              <a:t>года; 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более </a:t>
            </a:r>
            <a:r>
              <a:rPr lang="ru-RU" dirty="0">
                <a:solidFill>
                  <a:srgbClr val="0070C0"/>
                </a:solidFill>
              </a:rPr>
              <a:t>1500 компаний России и мира доверили нам свою постоянную информационную </a:t>
            </a:r>
            <a:r>
              <a:rPr lang="ru-RU" dirty="0" smtClean="0">
                <a:solidFill>
                  <a:srgbClr val="0070C0"/>
                </a:solidFill>
              </a:rPr>
              <a:t>поддержку;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собственный архив </a:t>
            </a:r>
            <a:r>
              <a:rPr lang="ru-RU" dirty="0">
                <a:solidFill>
                  <a:srgbClr val="FF0000"/>
                </a:solidFill>
              </a:rPr>
              <a:t>материалов, который содержит более </a:t>
            </a:r>
            <a:r>
              <a:rPr lang="ru-RU" dirty="0" smtClean="0">
                <a:solidFill>
                  <a:srgbClr val="FF0000"/>
                </a:solidFill>
              </a:rPr>
              <a:t>3 </a:t>
            </a:r>
            <a:r>
              <a:rPr lang="ru-RU" dirty="0" smtClean="0">
                <a:solidFill>
                  <a:srgbClr val="FF0000"/>
                </a:solidFill>
              </a:rPr>
              <a:t>300 </a:t>
            </a:r>
            <a:r>
              <a:rPr lang="ru-RU" dirty="0">
                <a:solidFill>
                  <a:srgbClr val="FF0000"/>
                </a:solidFill>
              </a:rPr>
              <a:t>000 уникальных  </a:t>
            </a:r>
            <a:r>
              <a:rPr lang="ru-RU" dirty="0" smtClean="0">
                <a:solidFill>
                  <a:srgbClr val="FF0000"/>
                </a:solidFill>
              </a:rPr>
              <a:t>материалов и постоянно растет;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многолетний </a:t>
            </a:r>
            <a:r>
              <a:rPr lang="ru-RU" dirty="0">
                <a:solidFill>
                  <a:srgbClr val="0070C0"/>
                </a:solidFill>
              </a:rPr>
              <a:t>опыт </a:t>
            </a:r>
            <a:r>
              <a:rPr lang="ru-RU" dirty="0" smtClean="0">
                <a:solidFill>
                  <a:srgbClr val="0070C0"/>
                </a:solidFill>
              </a:rPr>
              <a:t>отслеживания и анализа информации, </a:t>
            </a:r>
            <a:r>
              <a:rPr lang="ru-RU" dirty="0">
                <a:solidFill>
                  <a:srgbClr val="0070C0"/>
                </a:solidFill>
              </a:rPr>
              <a:t>что позволило нам разработать уникальные технические решения и накопить </a:t>
            </a:r>
            <a:r>
              <a:rPr lang="ru-RU" dirty="0" smtClean="0">
                <a:solidFill>
                  <a:srgbClr val="0070C0"/>
                </a:solidFill>
              </a:rPr>
              <a:t>опыт обработки информации;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уникальное программное обеспечение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техническая база </a:t>
            </a:r>
            <a:r>
              <a:rPr lang="ru-RU" dirty="0">
                <a:solidFill>
                  <a:srgbClr val="FF0000"/>
                </a:solidFill>
              </a:rPr>
              <a:t>для работы с любыми информационными </a:t>
            </a:r>
            <a:r>
              <a:rPr lang="ru-RU" dirty="0" smtClean="0">
                <a:solidFill>
                  <a:srgbClr val="FF0000"/>
                </a:solidFill>
              </a:rPr>
              <a:t>потоками;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высокопрофессиональный коллектив;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регулярный </a:t>
            </a:r>
            <a:r>
              <a:rPr lang="ru-RU" dirty="0">
                <a:solidFill>
                  <a:srgbClr val="FF0000"/>
                </a:solidFill>
              </a:rPr>
              <a:t>мониторинг </a:t>
            </a:r>
            <a:r>
              <a:rPr lang="ru-RU" dirty="0" smtClean="0">
                <a:solidFill>
                  <a:srgbClr val="FF0000"/>
                </a:solidFill>
              </a:rPr>
              <a:t>по более </a:t>
            </a:r>
            <a:r>
              <a:rPr lang="ru-RU" dirty="0">
                <a:solidFill>
                  <a:srgbClr val="FF0000"/>
                </a:solidFill>
              </a:rPr>
              <a:t>чем </a:t>
            </a:r>
            <a:r>
              <a:rPr lang="ru-RU" dirty="0" smtClean="0">
                <a:solidFill>
                  <a:srgbClr val="FF0000"/>
                </a:solidFill>
              </a:rPr>
              <a:t>80 </a:t>
            </a:r>
            <a:r>
              <a:rPr lang="ru-RU" dirty="0">
                <a:solidFill>
                  <a:srgbClr val="FF0000"/>
                </a:solidFill>
              </a:rPr>
              <a:t>отраслям реального сектора </a:t>
            </a:r>
            <a:r>
              <a:rPr lang="ru-RU" dirty="0" smtClean="0">
                <a:solidFill>
                  <a:srgbClr val="FF0000"/>
                </a:solidFill>
              </a:rPr>
              <a:t>экономики.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200000"/>
              </a:lnSpc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0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472488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Информационные потребности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0484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0486" name="TextBox 149"/>
          <p:cNvSpPr txBox="1">
            <a:spLocks noChangeArrowheads="1"/>
          </p:cNvSpPr>
          <p:nvPr/>
        </p:nvSpPr>
        <p:spPr bwMode="auto">
          <a:xfrm>
            <a:off x="3857625" y="3032125"/>
            <a:ext cx="20716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Информационные потребности</a:t>
            </a:r>
          </a:p>
        </p:txBody>
      </p:sp>
      <p:sp>
        <p:nvSpPr>
          <p:cNvPr id="20487" name="TextBox 151"/>
          <p:cNvSpPr txBox="1">
            <a:spLocks noChangeArrowheads="1"/>
          </p:cNvSpPr>
          <p:nvPr/>
        </p:nvSpPr>
        <p:spPr bwMode="auto">
          <a:xfrm>
            <a:off x="357188" y="1428750"/>
            <a:ext cx="8643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Решение важных задач в экономике, политике и во многих других сферах </a:t>
            </a:r>
            <a:r>
              <a:rPr lang="ru-RU" b="1" dirty="0">
                <a:solidFill>
                  <a:srgbClr val="FF0000"/>
                </a:solidFill>
              </a:rPr>
              <a:t>всегда</a:t>
            </a:r>
            <a:r>
              <a:rPr lang="ru-RU" sz="1600" dirty="0">
                <a:solidFill>
                  <a:srgbClr val="FF0000"/>
                </a:solidFill>
              </a:rPr>
              <a:t> требует серьезной информационной поддержки.</a:t>
            </a:r>
          </a:p>
        </p:txBody>
      </p:sp>
      <p:sp>
        <p:nvSpPr>
          <p:cNvPr id="20488" name="TextBox 152"/>
          <p:cNvSpPr txBox="1">
            <a:spLocks noChangeArrowheads="1"/>
          </p:cNvSpPr>
          <p:nvPr/>
        </p:nvSpPr>
        <p:spPr bwMode="auto">
          <a:xfrm>
            <a:off x="285750" y="5929313"/>
            <a:ext cx="8643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Своевременное получение </a:t>
            </a:r>
            <a:r>
              <a:rPr lang="ru-RU" sz="1400" dirty="0">
                <a:solidFill>
                  <a:srgbClr val="FF0000"/>
                </a:solidFill>
              </a:rPr>
              <a:t>информации влияет на оперативность и качество принятия </a:t>
            </a:r>
            <a:r>
              <a:rPr lang="ru-RU" sz="1400" dirty="0" smtClean="0">
                <a:solidFill>
                  <a:srgbClr val="FF0000"/>
                </a:solidFill>
              </a:rPr>
              <a:t>решений</a:t>
            </a:r>
            <a:endParaRPr lang="ru-RU" sz="1400" dirty="0">
              <a:solidFill>
                <a:srgbClr val="FF0000"/>
              </a:solidFill>
            </a:endParaRPr>
          </a:p>
        </p:txBody>
      </p:sp>
      <p:grpSp>
        <p:nvGrpSpPr>
          <p:cNvPr id="20489" name="Группа 59"/>
          <p:cNvGrpSpPr>
            <a:grpSpLocks/>
          </p:cNvGrpSpPr>
          <p:nvPr/>
        </p:nvGrpSpPr>
        <p:grpSpPr bwMode="auto">
          <a:xfrm>
            <a:off x="857250" y="2071688"/>
            <a:ext cx="1785938" cy="1566862"/>
            <a:chOff x="7215188" y="1000109"/>
            <a:chExt cx="1785937" cy="1589449"/>
          </a:xfrm>
        </p:grpSpPr>
        <p:sp>
          <p:nvSpPr>
            <p:cNvPr id="20512" name="TextBox 154"/>
            <p:cNvSpPr txBox="1">
              <a:spLocks noChangeArrowheads="1"/>
            </p:cNvSpPr>
            <p:nvPr/>
          </p:nvSpPr>
          <p:spPr bwMode="auto">
            <a:xfrm>
              <a:off x="7215188" y="2058544"/>
              <a:ext cx="1785937" cy="53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Государственные органы</a:t>
              </a:r>
            </a:p>
          </p:txBody>
        </p:sp>
        <p:pic>
          <p:nvPicPr>
            <p:cNvPr id="156" name="Picture 39" descr="D:\Untitled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3326" y="1000109"/>
              <a:ext cx="1109661" cy="1000048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0" name="Группа 62"/>
          <p:cNvGrpSpPr>
            <a:grpSpLocks/>
          </p:cNvGrpSpPr>
          <p:nvPr/>
        </p:nvGrpSpPr>
        <p:grpSpPr bwMode="auto">
          <a:xfrm>
            <a:off x="5214938" y="4357687"/>
            <a:ext cx="1000125" cy="1327385"/>
            <a:chOff x="2643188" y="3643314"/>
            <a:chExt cx="1000118" cy="1327030"/>
          </a:xfrm>
        </p:grpSpPr>
        <p:sp>
          <p:nvSpPr>
            <p:cNvPr id="20510" name="TextBox 157"/>
            <p:cNvSpPr txBox="1">
              <a:spLocks noChangeArrowheads="1"/>
            </p:cNvSpPr>
            <p:nvPr/>
          </p:nvSpPr>
          <p:spPr bwMode="auto">
            <a:xfrm>
              <a:off x="2643188" y="4662649"/>
              <a:ext cx="1000118" cy="30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Myriad Pro" pitchFamily="34" charset="0"/>
                </a:rPr>
                <a:t>Клиенты</a:t>
              </a:r>
              <a:endParaRPr lang="ru-RU" sz="1400" dirty="0">
                <a:solidFill>
                  <a:srgbClr val="0070C0"/>
                </a:solidFill>
                <a:latin typeface="Myriad Pro" pitchFamily="34" charset="0"/>
              </a:endParaRPr>
            </a:p>
          </p:txBody>
        </p:sp>
        <p:pic>
          <p:nvPicPr>
            <p:cNvPr id="20511" name="Picture 26" descr="D:\0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1" name="Группа 63"/>
          <p:cNvGrpSpPr>
            <a:grpSpLocks/>
          </p:cNvGrpSpPr>
          <p:nvPr/>
        </p:nvGrpSpPr>
        <p:grpSpPr bwMode="auto">
          <a:xfrm>
            <a:off x="3571875" y="4357688"/>
            <a:ext cx="1285875" cy="1308100"/>
            <a:chOff x="500063" y="3143248"/>
            <a:chExt cx="1285875" cy="1307903"/>
          </a:xfrm>
        </p:grpSpPr>
        <p:sp>
          <p:nvSpPr>
            <p:cNvPr id="20508" name="TextBox 160"/>
            <p:cNvSpPr txBox="1">
              <a:spLocks noChangeArrowheads="1"/>
            </p:cNvSpPr>
            <p:nvPr/>
          </p:nvSpPr>
          <p:spPr bwMode="auto">
            <a:xfrm>
              <a:off x="500063" y="4143222"/>
              <a:ext cx="1285875" cy="307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Поставщики</a:t>
              </a:r>
            </a:p>
          </p:txBody>
        </p:sp>
        <p:pic>
          <p:nvPicPr>
            <p:cNvPr id="162" name="Picture 33" descr="D:\00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6776" y="3143248"/>
              <a:ext cx="552450" cy="114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17500" dist="63500" dir="2700000" algn="l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2" name="Группа 62"/>
          <p:cNvGrpSpPr>
            <a:grpSpLocks/>
          </p:cNvGrpSpPr>
          <p:nvPr/>
        </p:nvGrpSpPr>
        <p:grpSpPr bwMode="auto">
          <a:xfrm>
            <a:off x="6442134" y="4143371"/>
            <a:ext cx="1714529" cy="1542546"/>
            <a:chOff x="2298761" y="3643314"/>
            <a:chExt cx="1714517" cy="1542559"/>
          </a:xfrm>
        </p:grpSpPr>
        <p:sp>
          <p:nvSpPr>
            <p:cNvPr id="20506" name="TextBox 165"/>
            <p:cNvSpPr txBox="1">
              <a:spLocks noChangeArrowheads="1"/>
            </p:cNvSpPr>
            <p:nvPr/>
          </p:nvSpPr>
          <p:spPr bwMode="auto">
            <a:xfrm>
              <a:off x="2298761" y="4662649"/>
              <a:ext cx="1714517" cy="52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Myriad Pro" pitchFamily="34" charset="0"/>
                </a:rPr>
                <a:t>Информация о Вашей компании</a:t>
              </a:r>
              <a:endParaRPr lang="ru-RU" sz="1400" dirty="0">
                <a:solidFill>
                  <a:srgbClr val="0070C0"/>
                </a:solidFill>
                <a:latin typeface="Myriad Pro" pitchFamily="34" charset="0"/>
              </a:endParaRPr>
            </a:p>
          </p:txBody>
        </p:sp>
        <p:pic>
          <p:nvPicPr>
            <p:cNvPr id="167" name="Picture 26" descr="D:\00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93" name="Группа 60"/>
          <p:cNvGrpSpPr>
            <a:grpSpLocks/>
          </p:cNvGrpSpPr>
          <p:nvPr/>
        </p:nvGrpSpPr>
        <p:grpSpPr bwMode="auto">
          <a:xfrm>
            <a:off x="6929438" y="2071688"/>
            <a:ext cx="1714500" cy="1511300"/>
            <a:chOff x="7215218" y="2928934"/>
            <a:chExt cx="1714500" cy="1509992"/>
          </a:xfrm>
        </p:grpSpPr>
        <p:sp>
          <p:nvSpPr>
            <p:cNvPr id="20504" name="TextBox 168"/>
            <p:cNvSpPr txBox="1">
              <a:spLocks noChangeArrowheads="1"/>
            </p:cNvSpPr>
            <p:nvPr/>
          </p:nvSpPr>
          <p:spPr bwMode="auto">
            <a:xfrm>
              <a:off x="7215218" y="3915932"/>
              <a:ext cx="1714500" cy="52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Нормативные акты</a:t>
              </a:r>
            </a:p>
          </p:txBody>
        </p:sp>
        <p:pic>
          <p:nvPicPr>
            <p:cNvPr id="170" name="Picture 41" descr="D:\My-Document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20018" y="2928934"/>
              <a:ext cx="1104900" cy="1103944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71" name="Стрелка вправо 170"/>
          <p:cNvSpPr/>
          <p:nvPr/>
        </p:nvSpPr>
        <p:spPr>
          <a:xfrm>
            <a:off x="2571750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2" name="Стрелка вправо 171"/>
          <p:cNvSpPr/>
          <p:nvPr/>
        </p:nvSpPr>
        <p:spPr>
          <a:xfrm rot="10800000">
            <a:off x="5786438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3" name="Стрелка вправо 172"/>
          <p:cNvSpPr/>
          <p:nvPr/>
        </p:nvSpPr>
        <p:spPr>
          <a:xfrm rot="12757776">
            <a:off x="5816600" y="376237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" name="Стрелка вправо 173"/>
          <p:cNvSpPr/>
          <p:nvPr/>
        </p:nvSpPr>
        <p:spPr>
          <a:xfrm rot="17245681">
            <a:off x="3970337" y="3906838"/>
            <a:ext cx="5937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" name="Стрелка вправо 174"/>
          <p:cNvSpPr/>
          <p:nvPr/>
        </p:nvSpPr>
        <p:spPr>
          <a:xfrm rot="14576612">
            <a:off x="5119688" y="3881437"/>
            <a:ext cx="590550" cy="257175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0499" name="Группа 34"/>
          <p:cNvGrpSpPr>
            <a:grpSpLocks/>
          </p:cNvGrpSpPr>
          <p:nvPr/>
        </p:nvGrpSpPr>
        <p:grpSpPr bwMode="auto">
          <a:xfrm>
            <a:off x="1500188" y="4286250"/>
            <a:ext cx="928687" cy="1096963"/>
            <a:chOff x="5500691" y="3609976"/>
            <a:chExt cx="1147762" cy="1456857"/>
          </a:xfrm>
        </p:grpSpPr>
        <p:sp>
          <p:nvSpPr>
            <p:cNvPr id="177" name="TextBox 176"/>
            <p:cNvSpPr txBox="1"/>
            <p:nvPr/>
          </p:nvSpPr>
          <p:spPr bwMode="auto">
            <a:xfrm>
              <a:off x="5502652" y="4662034"/>
              <a:ext cx="1143839" cy="404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СМИ</a:t>
              </a:r>
            </a:p>
          </p:txBody>
        </p:sp>
        <p:pic>
          <p:nvPicPr>
            <p:cNvPr id="178" name="Picture 19" descr="D:\News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91" y="3609976"/>
              <a:ext cx="1147762" cy="1146932"/>
            </a:xfrm>
            <a:prstGeom prst="rect">
              <a:avLst/>
            </a:prstGeom>
            <a:noFill/>
            <a:effectLst>
              <a:outerShdw blurRad="317500" dist="63500" dir="2700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79" name="Стрелка вправо 178"/>
          <p:cNvSpPr/>
          <p:nvPr/>
        </p:nvSpPr>
        <p:spPr>
          <a:xfrm rot="19676418">
            <a:off x="2533650" y="3614738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0" name="Рисунок 179" descr="j043394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688" y="2071688"/>
            <a:ext cx="9286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507288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Тематические новости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971" y="1340768"/>
            <a:ext cx="80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Для удовлетворения Ваших информационных потребностей ИА </a:t>
            </a:r>
            <a:r>
              <a:rPr lang="en-US" dirty="0" smtClean="0">
                <a:solidFill>
                  <a:srgbClr val="0070C0"/>
                </a:solidFill>
              </a:rPr>
              <a:t>INFOLine </a:t>
            </a:r>
            <a:r>
              <a:rPr lang="ru-RU" dirty="0" smtClean="0">
                <a:solidFill>
                  <a:srgbClr val="0070C0"/>
                </a:solidFill>
              </a:rPr>
              <a:t>представляет услугу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292" y="2099345"/>
            <a:ext cx="558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Тематические новости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7246" y="2650768"/>
            <a:ext cx="7572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оперативная </a:t>
            </a:r>
            <a:r>
              <a:rPr lang="ru-RU" sz="1600" dirty="0">
                <a:solidFill>
                  <a:srgbClr val="0070C0"/>
                </a:solidFill>
              </a:rPr>
              <a:t>и периодическая информация об интересующей отрасли экономики </a:t>
            </a:r>
            <a:r>
              <a:rPr lang="ru-RU" sz="1600" dirty="0" smtClean="0">
                <a:solidFill>
                  <a:srgbClr val="0070C0"/>
                </a:solidFill>
              </a:rPr>
              <a:t>РФ, </a:t>
            </a:r>
            <a:r>
              <a:rPr lang="ru-RU" sz="1600" dirty="0">
                <a:solidFill>
                  <a:srgbClr val="0070C0"/>
                </a:solidFill>
              </a:rPr>
              <a:t>подготовленная путем мониторинга деятельности российских и зарубежных компаний, мониторинга </a:t>
            </a:r>
            <a:r>
              <a:rPr lang="ru-RU" sz="1600" dirty="0" smtClean="0">
                <a:solidFill>
                  <a:srgbClr val="0070C0"/>
                </a:solidFill>
              </a:rPr>
              <a:t>СМИ, </a:t>
            </a:r>
            <a:r>
              <a:rPr lang="ru-RU" sz="1600" dirty="0">
                <a:solidFill>
                  <a:srgbClr val="0070C0"/>
                </a:solidFill>
              </a:rPr>
              <a:t>информационных агентств, федеральных министерств и местных органов власти.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" y="4448758"/>
            <a:ext cx="1615339" cy="19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45" y="3727986"/>
            <a:ext cx="1936070" cy="24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30" y="3974004"/>
            <a:ext cx="3294581" cy="272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Отрасли мониторинга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6" y="1332875"/>
            <a:ext cx="1308894" cy="130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075" y="2755667"/>
            <a:ext cx="169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Металлургия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84" y="1336874"/>
            <a:ext cx="1304895" cy="13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397" y="2755667"/>
            <a:ext cx="1957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Машиностроение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347" y="2740278"/>
            <a:ext cx="195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Продукты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питания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6" y="1288209"/>
            <a:ext cx="1357454" cy="1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TextBox 151"/>
          <p:cNvSpPr txBox="1"/>
          <p:nvPr/>
        </p:nvSpPr>
        <p:spPr>
          <a:xfrm>
            <a:off x="7561412" y="2755667"/>
            <a:ext cx="1235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Транспорт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8596" y="5045871"/>
            <a:ext cx="169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Строительство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55" y="1241739"/>
            <a:ext cx="1412846" cy="14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1974821" y="2755667"/>
            <a:ext cx="133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Нефтегаз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886260" y="5045871"/>
            <a:ext cx="114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Торговля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24" y="3601023"/>
            <a:ext cx="1315231" cy="131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Box 159"/>
          <p:cNvSpPr txBox="1"/>
          <p:nvPr/>
        </p:nvSpPr>
        <p:spPr>
          <a:xfrm>
            <a:off x="5363001" y="4996186"/>
            <a:ext cx="199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Строительные материалы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67615" y="5830806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 другие отрасли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38" y="3587221"/>
            <a:ext cx="1329033" cy="132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1978849" y="5045871"/>
            <a:ext cx="183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Лесная отрасль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3" y="3717032"/>
            <a:ext cx="1291058" cy="129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03" y="3590808"/>
            <a:ext cx="1375539" cy="137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61" y="3646809"/>
            <a:ext cx="1361281" cy="136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7601208" y="5119296"/>
            <a:ext cx="114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ТЭК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15" y="1336874"/>
            <a:ext cx="1486665" cy="14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Источники мониторинга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32772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1383215"/>
            <a:ext cx="1668521" cy="12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1" y="3551274"/>
            <a:ext cx="1578812" cy="1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17" y="3176038"/>
            <a:ext cx="1600213" cy="16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2780928"/>
            <a:ext cx="244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Газеты и журналы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90" y="1285875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832" y="5085184"/>
            <a:ext cx="21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Информационные агентства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8104" y="4770004"/>
            <a:ext cx="262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Корпоративные ресурсы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0655" y="2714625"/>
            <a:ext cx="26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Отраслевые ресурсы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03" y="1285875"/>
            <a:ext cx="26098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93165" y="2965594"/>
            <a:ext cx="377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Государственные ресурсы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47" y="3537296"/>
            <a:ext cx="1705769" cy="17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71930" y="5408349"/>
            <a:ext cx="216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Интернет-порталы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48" y="2928710"/>
            <a:ext cx="1076499" cy="10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05" y="2192090"/>
            <a:ext cx="1001035" cy="10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Структура мониторинга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8676" name="Рисунок 15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0330" y="4175052"/>
            <a:ext cx="1052542" cy="208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06" y="2979047"/>
            <a:ext cx="1051686" cy="10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6065" y="1268760"/>
            <a:ext cx="337587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Все материалы в выпуске услуги Тематические новости </a:t>
            </a:r>
            <a:r>
              <a:rPr lang="ru-RU" b="1" dirty="0" smtClean="0">
                <a:solidFill>
                  <a:srgbClr val="FF0000"/>
                </a:solidFill>
              </a:rPr>
              <a:t>структурированы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124" y="2794575"/>
            <a:ext cx="29173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Общие новости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Нормативные документы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Новости компаний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Региональные новости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Зарубежные новости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896328" y="2308704"/>
            <a:ext cx="323850" cy="42275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69858" y="1308480"/>
            <a:ext cx="318849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 каждом </a:t>
            </a:r>
            <a:r>
              <a:rPr lang="ru-RU" b="1" dirty="0" smtClean="0">
                <a:solidFill>
                  <a:srgbClr val="0070C0"/>
                </a:solidFill>
              </a:rPr>
              <a:t>событии</a:t>
            </a:r>
            <a:r>
              <a:rPr lang="ru-RU" dirty="0" smtClean="0">
                <a:solidFill>
                  <a:srgbClr val="0070C0"/>
                </a:solidFill>
              </a:rPr>
              <a:t> мы выбираем самый полный и качественный </a:t>
            </a:r>
            <a:r>
              <a:rPr lang="ru-RU" b="1" dirty="0" smtClean="0">
                <a:solidFill>
                  <a:srgbClr val="0070C0"/>
                </a:solidFill>
              </a:rPr>
              <a:t>материал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982" y="4869160"/>
            <a:ext cx="300995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материалы о значимых событиях мы добавляем справку с </a:t>
            </a:r>
            <a:r>
              <a:rPr lang="ru-RU" b="1" dirty="0" smtClean="0">
                <a:solidFill>
                  <a:srgbClr val="0070C0"/>
                </a:solidFill>
              </a:rPr>
              <a:t>контактами</a:t>
            </a:r>
            <a:r>
              <a:rPr lang="ru-RU" dirty="0" smtClean="0">
                <a:solidFill>
                  <a:srgbClr val="0070C0"/>
                </a:solidFill>
              </a:rPr>
              <a:t> упоминаемых компаний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8932" y="4954450"/>
            <a:ext cx="230828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 Вы всегда в курсе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547480" y="1527401"/>
            <a:ext cx="696798" cy="31764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789966" y="4200536"/>
            <a:ext cx="364331" cy="4780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93436" y="5085908"/>
            <a:ext cx="574674" cy="38341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142875"/>
            <a:ext cx="8538399" cy="92868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Форматы предоставления услуги</a:t>
            </a:r>
          </a:p>
        </p:txBody>
      </p:sp>
      <p:sp>
        <p:nvSpPr>
          <p:cNvPr id="5129" name="Freeform 18"/>
          <p:cNvSpPr>
            <a:spLocks noEditPoints="1"/>
          </p:cNvSpPr>
          <p:nvPr/>
        </p:nvSpPr>
        <p:spPr bwMode="auto">
          <a:xfrm>
            <a:off x="1974821" y="620694"/>
            <a:ext cx="700088" cy="236538"/>
          </a:xfrm>
          <a:custGeom>
            <a:avLst/>
            <a:gdLst>
              <a:gd name="T0" fmla="*/ 2147483647 w 187"/>
              <a:gd name="T1" fmla="*/ 2147483647 h 63"/>
              <a:gd name="T2" fmla="*/ 2147483647 w 187"/>
              <a:gd name="T3" fmla="*/ 2147483647 h 63"/>
              <a:gd name="T4" fmla="*/ 2147483647 w 187"/>
              <a:gd name="T5" fmla="*/ 2147483647 h 63"/>
              <a:gd name="T6" fmla="*/ 2147483647 w 187"/>
              <a:gd name="T7" fmla="*/ 2147483647 h 63"/>
              <a:gd name="T8" fmla="*/ 2147483647 w 187"/>
              <a:gd name="T9" fmla="*/ 2147483647 h 63"/>
              <a:gd name="T10" fmla="*/ 2147483647 w 187"/>
              <a:gd name="T11" fmla="*/ 2147483647 h 63"/>
              <a:gd name="T12" fmla="*/ 2147483647 w 187"/>
              <a:gd name="T13" fmla="*/ 2147483647 h 63"/>
              <a:gd name="T14" fmla="*/ 2147483647 w 187"/>
              <a:gd name="T15" fmla="*/ 2147483647 h 63"/>
              <a:gd name="T16" fmla="*/ 2147483647 w 187"/>
              <a:gd name="T17" fmla="*/ 2147483647 h 63"/>
              <a:gd name="T18" fmla="*/ 2147483647 w 187"/>
              <a:gd name="T19" fmla="*/ 2147483647 h 63"/>
              <a:gd name="T20" fmla="*/ 2147483647 w 187"/>
              <a:gd name="T21" fmla="*/ 2147483647 h 63"/>
              <a:gd name="T22" fmla="*/ 2147483647 w 187"/>
              <a:gd name="T23" fmla="*/ 2147483647 h 63"/>
              <a:gd name="T24" fmla="*/ 2147483647 w 187"/>
              <a:gd name="T25" fmla="*/ 2147483647 h 63"/>
              <a:gd name="T26" fmla="*/ 2147483647 w 187"/>
              <a:gd name="T27" fmla="*/ 2147483647 h 63"/>
              <a:gd name="T28" fmla="*/ 2147483647 w 187"/>
              <a:gd name="T29" fmla="*/ 2147483647 h 63"/>
              <a:gd name="T30" fmla="*/ 2147483647 w 187"/>
              <a:gd name="T31" fmla="*/ 2147483647 h 63"/>
              <a:gd name="T32" fmla="*/ 2147483647 w 187"/>
              <a:gd name="T33" fmla="*/ 2147483647 h 63"/>
              <a:gd name="T34" fmla="*/ 2147483647 w 187"/>
              <a:gd name="T35" fmla="*/ 2147483647 h 63"/>
              <a:gd name="T36" fmla="*/ 2147483647 w 187"/>
              <a:gd name="T37" fmla="*/ 2147483647 h 63"/>
              <a:gd name="T38" fmla="*/ 2147483647 w 187"/>
              <a:gd name="T39" fmla="*/ 2147483647 h 63"/>
              <a:gd name="T40" fmla="*/ 2147483647 w 187"/>
              <a:gd name="T41" fmla="*/ 2147483647 h 63"/>
              <a:gd name="T42" fmla="*/ 2147483647 w 187"/>
              <a:gd name="T43" fmla="*/ 2147483647 h 63"/>
              <a:gd name="T44" fmla="*/ 2147483647 w 187"/>
              <a:gd name="T45" fmla="*/ 2147483647 h 63"/>
              <a:gd name="T46" fmla="*/ 2147483647 w 187"/>
              <a:gd name="T47" fmla="*/ 2147483647 h 63"/>
              <a:gd name="T48" fmla="*/ 2147483647 w 187"/>
              <a:gd name="T49" fmla="*/ 2147483647 h 63"/>
              <a:gd name="T50" fmla="*/ 2147483647 w 187"/>
              <a:gd name="T51" fmla="*/ 2147483647 h 63"/>
              <a:gd name="T52" fmla="*/ 2147483647 w 187"/>
              <a:gd name="T53" fmla="*/ 2147483647 h 63"/>
              <a:gd name="T54" fmla="*/ 2147483647 w 187"/>
              <a:gd name="T55" fmla="*/ 2147483647 h 63"/>
              <a:gd name="T56" fmla="*/ 2147483647 w 187"/>
              <a:gd name="T57" fmla="*/ 2147483647 h 63"/>
              <a:gd name="T58" fmla="*/ 2147483647 w 187"/>
              <a:gd name="T59" fmla="*/ 2147483647 h 63"/>
              <a:gd name="T60" fmla="*/ 2147483647 w 187"/>
              <a:gd name="T61" fmla="*/ 2147483647 h 63"/>
              <a:gd name="T62" fmla="*/ 2147483647 w 187"/>
              <a:gd name="T63" fmla="*/ 2147483647 h 63"/>
              <a:gd name="T64" fmla="*/ 2147483647 w 187"/>
              <a:gd name="T65" fmla="*/ 2147483647 h 63"/>
              <a:gd name="T66" fmla="*/ 2147483647 w 187"/>
              <a:gd name="T67" fmla="*/ 2147483647 h 63"/>
              <a:gd name="T68" fmla="*/ 2147483647 w 187"/>
              <a:gd name="T69" fmla="*/ 2147483647 h 63"/>
              <a:gd name="T70" fmla="*/ 2147483647 w 187"/>
              <a:gd name="T71" fmla="*/ 2147483647 h 63"/>
              <a:gd name="T72" fmla="*/ 2147483647 w 187"/>
              <a:gd name="T73" fmla="*/ 2147483647 h 63"/>
              <a:gd name="T74" fmla="*/ 2147483647 w 187"/>
              <a:gd name="T75" fmla="*/ 2147483647 h 63"/>
              <a:gd name="T76" fmla="*/ 2147483647 w 187"/>
              <a:gd name="T77" fmla="*/ 2147483647 h 63"/>
              <a:gd name="T78" fmla="*/ 2147483647 w 187"/>
              <a:gd name="T79" fmla="*/ 2147483647 h 63"/>
              <a:gd name="T80" fmla="*/ 2147483647 w 187"/>
              <a:gd name="T81" fmla="*/ 2147483647 h 63"/>
              <a:gd name="T82" fmla="*/ 2147483647 w 187"/>
              <a:gd name="T83" fmla="*/ 2147483647 h 63"/>
              <a:gd name="T84" fmla="*/ 2147483647 w 187"/>
              <a:gd name="T85" fmla="*/ 2147483647 h 63"/>
              <a:gd name="T86" fmla="*/ 2147483647 w 187"/>
              <a:gd name="T87" fmla="*/ 2147483647 h 63"/>
              <a:gd name="T88" fmla="*/ 2147483647 w 187"/>
              <a:gd name="T89" fmla="*/ 2147483647 h 63"/>
              <a:gd name="T90" fmla="*/ 2147483647 w 187"/>
              <a:gd name="T91" fmla="*/ 2147483647 h 63"/>
              <a:gd name="T92" fmla="*/ 2147483647 w 187"/>
              <a:gd name="T93" fmla="*/ 2147483647 h 63"/>
              <a:gd name="T94" fmla="*/ 2147483647 w 187"/>
              <a:gd name="T95" fmla="*/ 2147483647 h 63"/>
              <a:gd name="T96" fmla="*/ 2147483647 w 187"/>
              <a:gd name="T97" fmla="*/ 2147483647 h 63"/>
              <a:gd name="T98" fmla="*/ 2147483647 w 187"/>
              <a:gd name="T99" fmla="*/ 2147483647 h 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7"/>
              <a:gd name="T151" fmla="*/ 0 h 63"/>
              <a:gd name="T152" fmla="*/ 187 w 187"/>
              <a:gd name="T153" fmla="*/ 63 h 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7" h="63">
                <a:moveTo>
                  <a:pt x="174" y="43"/>
                </a:moveTo>
                <a:cubicBezTo>
                  <a:pt x="170" y="45"/>
                  <a:pt x="167" y="47"/>
                  <a:pt x="163" y="48"/>
                </a:cubicBezTo>
                <a:cubicBezTo>
                  <a:pt x="161" y="49"/>
                  <a:pt x="159" y="49"/>
                  <a:pt x="157" y="49"/>
                </a:cubicBezTo>
                <a:cubicBezTo>
                  <a:pt x="156" y="50"/>
                  <a:pt x="154" y="50"/>
                  <a:pt x="153" y="50"/>
                </a:cubicBezTo>
                <a:cubicBezTo>
                  <a:pt x="150" y="50"/>
                  <a:pt x="147" y="49"/>
                  <a:pt x="145" y="47"/>
                </a:cubicBezTo>
                <a:cubicBezTo>
                  <a:pt x="143" y="45"/>
                  <a:pt x="142" y="43"/>
                  <a:pt x="142" y="40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8" y="36"/>
                  <a:pt x="153" y="34"/>
                  <a:pt x="157" y="32"/>
                </a:cubicBezTo>
                <a:cubicBezTo>
                  <a:pt x="161" y="30"/>
                  <a:pt x="164" y="29"/>
                  <a:pt x="166" y="28"/>
                </a:cubicBezTo>
                <a:cubicBezTo>
                  <a:pt x="173" y="24"/>
                  <a:pt x="178" y="21"/>
                  <a:pt x="181" y="18"/>
                </a:cubicBezTo>
                <a:cubicBezTo>
                  <a:pt x="184" y="14"/>
                  <a:pt x="186" y="11"/>
                  <a:pt x="186" y="7"/>
                </a:cubicBezTo>
                <a:cubicBezTo>
                  <a:pt x="186" y="5"/>
                  <a:pt x="185" y="3"/>
                  <a:pt x="183" y="2"/>
                </a:cubicBezTo>
                <a:cubicBezTo>
                  <a:pt x="181" y="1"/>
                  <a:pt x="179" y="0"/>
                  <a:pt x="175" y="0"/>
                </a:cubicBezTo>
                <a:cubicBezTo>
                  <a:pt x="172" y="0"/>
                  <a:pt x="167" y="1"/>
                  <a:pt x="162" y="3"/>
                </a:cubicBezTo>
                <a:cubicBezTo>
                  <a:pt x="160" y="3"/>
                  <a:pt x="159" y="4"/>
                  <a:pt x="157" y="4"/>
                </a:cubicBezTo>
                <a:cubicBezTo>
                  <a:pt x="154" y="6"/>
                  <a:pt x="150" y="8"/>
                  <a:pt x="146" y="11"/>
                </a:cubicBezTo>
                <a:cubicBezTo>
                  <a:pt x="139" y="16"/>
                  <a:pt x="133" y="21"/>
                  <a:pt x="130" y="26"/>
                </a:cubicBezTo>
                <a:cubicBezTo>
                  <a:pt x="128" y="28"/>
                  <a:pt x="127" y="31"/>
                  <a:pt x="126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9" y="39"/>
                  <a:pt x="114" y="42"/>
                  <a:pt x="111" y="43"/>
                </a:cubicBezTo>
                <a:cubicBezTo>
                  <a:pt x="108" y="45"/>
                  <a:pt x="106" y="46"/>
                  <a:pt x="104" y="46"/>
                </a:cubicBezTo>
                <a:cubicBezTo>
                  <a:pt x="101" y="46"/>
                  <a:pt x="100" y="44"/>
                  <a:pt x="100" y="42"/>
                </a:cubicBezTo>
                <a:cubicBezTo>
                  <a:pt x="100" y="38"/>
                  <a:pt x="106" y="30"/>
                  <a:pt x="118" y="20"/>
                </a:cubicBezTo>
                <a:cubicBezTo>
                  <a:pt x="121" y="17"/>
                  <a:pt x="122" y="15"/>
                  <a:pt x="122" y="14"/>
                </a:cubicBezTo>
                <a:cubicBezTo>
                  <a:pt x="122" y="12"/>
                  <a:pt x="122" y="9"/>
                  <a:pt x="121" y="7"/>
                </a:cubicBezTo>
                <a:cubicBezTo>
                  <a:pt x="120" y="4"/>
                  <a:pt x="119" y="3"/>
                  <a:pt x="118" y="3"/>
                </a:cubicBezTo>
                <a:cubicBezTo>
                  <a:pt x="115" y="3"/>
                  <a:pt x="112" y="4"/>
                  <a:pt x="109" y="6"/>
                </a:cubicBezTo>
                <a:cubicBezTo>
                  <a:pt x="102" y="10"/>
                  <a:pt x="96" y="13"/>
                  <a:pt x="91" y="17"/>
                </a:cubicBezTo>
                <a:cubicBezTo>
                  <a:pt x="86" y="21"/>
                  <a:pt x="82" y="24"/>
                  <a:pt x="78" y="28"/>
                </a:cubicBezTo>
                <a:cubicBezTo>
                  <a:pt x="74" y="31"/>
                  <a:pt x="71" y="34"/>
                  <a:pt x="69" y="36"/>
                </a:cubicBezTo>
                <a:cubicBezTo>
                  <a:pt x="67" y="38"/>
                  <a:pt x="65" y="39"/>
                  <a:pt x="65" y="39"/>
                </a:cubicBezTo>
                <a:cubicBezTo>
                  <a:pt x="63" y="39"/>
                  <a:pt x="63" y="38"/>
                  <a:pt x="63" y="37"/>
                </a:cubicBezTo>
                <a:cubicBezTo>
                  <a:pt x="63" y="34"/>
                  <a:pt x="68" y="28"/>
                  <a:pt x="79" y="18"/>
                </a:cubicBezTo>
                <a:cubicBezTo>
                  <a:pt x="80" y="16"/>
                  <a:pt x="81" y="16"/>
                  <a:pt x="82" y="15"/>
                </a:cubicBezTo>
                <a:cubicBezTo>
                  <a:pt x="82" y="15"/>
                  <a:pt x="83" y="14"/>
                  <a:pt x="83" y="13"/>
                </a:cubicBezTo>
                <a:cubicBezTo>
                  <a:pt x="83" y="13"/>
                  <a:pt x="84" y="12"/>
                  <a:pt x="84" y="12"/>
                </a:cubicBezTo>
                <a:cubicBezTo>
                  <a:pt x="84" y="10"/>
                  <a:pt x="83" y="10"/>
                  <a:pt x="82" y="9"/>
                </a:cubicBezTo>
                <a:cubicBezTo>
                  <a:pt x="80" y="8"/>
                  <a:pt x="79" y="8"/>
                  <a:pt x="76" y="8"/>
                </a:cubicBezTo>
                <a:cubicBezTo>
                  <a:pt x="73" y="8"/>
                  <a:pt x="70" y="9"/>
                  <a:pt x="67" y="12"/>
                </a:cubicBezTo>
                <a:cubicBezTo>
                  <a:pt x="63" y="15"/>
                  <a:pt x="59" y="19"/>
                  <a:pt x="55" y="25"/>
                </a:cubicBezTo>
                <a:cubicBezTo>
                  <a:pt x="52" y="28"/>
                  <a:pt x="51" y="30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9" y="34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3" y="39"/>
                  <a:pt x="38" y="42"/>
                  <a:pt x="35" y="43"/>
                </a:cubicBezTo>
                <a:cubicBezTo>
                  <a:pt x="31" y="45"/>
                  <a:pt x="28" y="46"/>
                  <a:pt x="25" y="46"/>
                </a:cubicBezTo>
                <a:cubicBezTo>
                  <a:pt x="21" y="46"/>
                  <a:pt x="19" y="46"/>
                  <a:pt x="17" y="44"/>
                </a:cubicBezTo>
                <a:cubicBezTo>
                  <a:pt x="15" y="43"/>
                  <a:pt x="15" y="41"/>
                  <a:pt x="15" y="39"/>
                </a:cubicBezTo>
                <a:cubicBezTo>
                  <a:pt x="15" y="37"/>
                  <a:pt x="15" y="35"/>
                  <a:pt x="17" y="33"/>
                </a:cubicBezTo>
                <a:cubicBezTo>
                  <a:pt x="19" y="31"/>
                  <a:pt x="23" y="28"/>
                  <a:pt x="29" y="24"/>
                </a:cubicBezTo>
                <a:cubicBezTo>
                  <a:pt x="31" y="22"/>
                  <a:pt x="34" y="20"/>
                  <a:pt x="36" y="16"/>
                </a:cubicBezTo>
                <a:cubicBezTo>
                  <a:pt x="39" y="12"/>
                  <a:pt x="40" y="9"/>
                  <a:pt x="40" y="7"/>
                </a:cubicBezTo>
                <a:cubicBezTo>
                  <a:pt x="40" y="5"/>
                  <a:pt x="38" y="4"/>
                  <a:pt x="34" y="4"/>
                </a:cubicBezTo>
                <a:cubicBezTo>
                  <a:pt x="26" y="4"/>
                  <a:pt x="17" y="10"/>
                  <a:pt x="7" y="22"/>
                </a:cubicBezTo>
                <a:cubicBezTo>
                  <a:pt x="7" y="22"/>
                  <a:pt x="7" y="23"/>
                  <a:pt x="6" y="23"/>
                </a:cubicBezTo>
                <a:cubicBezTo>
                  <a:pt x="5" y="25"/>
                  <a:pt x="4" y="27"/>
                  <a:pt x="3" y="28"/>
                </a:cubicBezTo>
                <a:cubicBezTo>
                  <a:pt x="2" y="29"/>
                  <a:pt x="2" y="30"/>
                  <a:pt x="1" y="32"/>
                </a:cubicBezTo>
                <a:cubicBezTo>
                  <a:pt x="1" y="34"/>
                  <a:pt x="0" y="37"/>
                  <a:pt x="0" y="39"/>
                </a:cubicBezTo>
                <a:cubicBezTo>
                  <a:pt x="0" y="44"/>
                  <a:pt x="2" y="49"/>
                  <a:pt x="4" y="54"/>
                </a:cubicBezTo>
                <a:cubicBezTo>
                  <a:pt x="5" y="55"/>
                  <a:pt x="6" y="56"/>
                  <a:pt x="6" y="57"/>
                </a:cubicBezTo>
                <a:cubicBezTo>
                  <a:pt x="9" y="60"/>
                  <a:pt x="12" y="61"/>
                  <a:pt x="17" y="61"/>
                </a:cubicBezTo>
                <a:cubicBezTo>
                  <a:pt x="21" y="61"/>
                  <a:pt x="26" y="60"/>
                  <a:pt x="32" y="56"/>
                </a:cubicBezTo>
                <a:cubicBezTo>
                  <a:pt x="37" y="53"/>
                  <a:pt x="42" y="48"/>
                  <a:pt x="48" y="42"/>
                </a:cubicBezTo>
                <a:cubicBezTo>
                  <a:pt x="48" y="42"/>
                  <a:pt x="49" y="42"/>
                  <a:pt x="49" y="42"/>
                </a:cubicBezTo>
                <a:cubicBezTo>
                  <a:pt x="49" y="44"/>
                  <a:pt x="49" y="46"/>
                  <a:pt x="49" y="47"/>
                </a:cubicBezTo>
                <a:cubicBezTo>
                  <a:pt x="50" y="49"/>
                  <a:pt x="50" y="51"/>
                  <a:pt x="51" y="52"/>
                </a:cubicBezTo>
                <a:cubicBezTo>
                  <a:pt x="53" y="56"/>
                  <a:pt x="55" y="58"/>
                  <a:pt x="57" y="58"/>
                </a:cubicBezTo>
                <a:cubicBezTo>
                  <a:pt x="59" y="58"/>
                  <a:pt x="60" y="57"/>
                  <a:pt x="61" y="56"/>
                </a:cubicBezTo>
                <a:cubicBezTo>
                  <a:pt x="63" y="55"/>
                  <a:pt x="65" y="53"/>
                  <a:pt x="68" y="49"/>
                </a:cubicBezTo>
                <a:cubicBezTo>
                  <a:pt x="71" y="46"/>
                  <a:pt x="74" y="43"/>
                  <a:pt x="76" y="41"/>
                </a:cubicBezTo>
                <a:cubicBezTo>
                  <a:pt x="79" y="38"/>
                  <a:pt x="82" y="35"/>
                  <a:pt x="86" y="32"/>
                </a:cubicBezTo>
                <a:cubicBezTo>
                  <a:pt x="92" y="27"/>
                  <a:pt x="97" y="24"/>
                  <a:pt x="101" y="23"/>
                </a:cubicBezTo>
                <a:cubicBezTo>
                  <a:pt x="97" y="27"/>
                  <a:pt x="95" y="31"/>
                  <a:pt x="92" y="34"/>
                </a:cubicBezTo>
                <a:cubicBezTo>
                  <a:pt x="90" y="38"/>
                  <a:pt x="88" y="40"/>
                  <a:pt x="87" y="42"/>
                </a:cubicBezTo>
                <a:cubicBezTo>
                  <a:pt x="85" y="44"/>
                  <a:pt x="85" y="46"/>
                  <a:pt x="84" y="47"/>
                </a:cubicBezTo>
                <a:cubicBezTo>
                  <a:pt x="83" y="49"/>
                  <a:pt x="83" y="51"/>
                  <a:pt x="83" y="53"/>
                </a:cubicBezTo>
                <a:cubicBezTo>
                  <a:pt x="83" y="58"/>
                  <a:pt x="86" y="61"/>
                  <a:pt x="91" y="61"/>
                </a:cubicBezTo>
                <a:cubicBezTo>
                  <a:pt x="94" y="61"/>
                  <a:pt x="99" y="60"/>
                  <a:pt x="104" y="57"/>
                </a:cubicBezTo>
                <a:cubicBezTo>
                  <a:pt x="109" y="53"/>
                  <a:pt x="116" y="48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4"/>
                  <a:pt x="125" y="46"/>
                  <a:pt x="125" y="48"/>
                </a:cubicBezTo>
                <a:cubicBezTo>
                  <a:pt x="126" y="52"/>
                  <a:pt x="128" y="55"/>
                  <a:pt x="130" y="57"/>
                </a:cubicBezTo>
                <a:cubicBezTo>
                  <a:pt x="134" y="61"/>
                  <a:pt x="139" y="63"/>
                  <a:pt x="145" y="63"/>
                </a:cubicBezTo>
                <a:cubicBezTo>
                  <a:pt x="149" y="63"/>
                  <a:pt x="153" y="62"/>
                  <a:pt x="157" y="60"/>
                </a:cubicBezTo>
                <a:cubicBezTo>
                  <a:pt x="160" y="60"/>
                  <a:pt x="163" y="58"/>
                  <a:pt x="165" y="57"/>
                </a:cubicBezTo>
                <a:cubicBezTo>
                  <a:pt x="172" y="53"/>
                  <a:pt x="179" y="47"/>
                  <a:pt x="187" y="40"/>
                </a:cubicBezTo>
                <a:cubicBezTo>
                  <a:pt x="187" y="35"/>
                  <a:pt x="187" y="35"/>
                  <a:pt x="187" y="35"/>
                </a:cubicBezTo>
                <a:cubicBezTo>
                  <a:pt x="182" y="38"/>
                  <a:pt x="178" y="41"/>
                  <a:pt x="174" y="43"/>
                </a:cubicBezTo>
                <a:moveTo>
                  <a:pt x="147" y="23"/>
                </a:moveTo>
                <a:cubicBezTo>
                  <a:pt x="150" y="20"/>
                  <a:pt x="152" y="18"/>
                  <a:pt x="155" y="16"/>
                </a:cubicBezTo>
                <a:cubicBezTo>
                  <a:pt x="156" y="15"/>
                  <a:pt x="157" y="15"/>
                  <a:pt x="157" y="15"/>
                </a:cubicBezTo>
                <a:cubicBezTo>
                  <a:pt x="159" y="13"/>
                  <a:pt x="161" y="12"/>
                  <a:pt x="164" y="11"/>
                </a:cubicBezTo>
                <a:cubicBezTo>
                  <a:pt x="166" y="10"/>
                  <a:pt x="168" y="9"/>
                  <a:pt x="170" y="9"/>
                </a:cubicBezTo>
                <a:cubicBezTo>
                  <a:pt x="171" y="9"/>
                  <a:pt x="172" y="10"/>
                  <a:pt x="172" y="11"/>
                </a:cubicBezTo>
                <a:cubicBezTo>
                  <a:pt x="172" y="12"/>
                  <a:pt x="171" y="14"/>
                  <a:pt x="169" y="17"/>
                </a:cubicBezTo>
                <a:cubicBezTo>
                  <a:pt x="167" y="19"/>
                  <a:pt x="163" y="22"/>
                  <a:pt x="159" y="25"/>
                </a:cubicBezTo>
                <a:cubicBezTo>
                  <a:pt x="158" y="25"/>
                  <a:pt x="158" y="26"/>
                  <a:pt x="157" y="26"/>
                </a:cubicBezTo>
                <a:cubicBezTo>
                  <a:pt x="153" y="28"/>
                  <a:pt x="148" y="30"/>
                  <a:pt x="143" y="32"/>
                </a:cubicBezTo>
                <a:cubicBezTo>
                  <a:pt x="144" y="29"/>
                  <a:pt x="145" y="26"/>
                  <a:pt x="147" y="23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428596" y="477819"/>
            <a:ext cx="134938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4" name="Freeform 13"/>
          <p:cNvSpPr>
            <a:spLocks/>
          </p:cNvSpPr>
          <p:nvPr/>
        </p:nvSpPr>
        <p:spPr bwMode="auto">
          <a:xfrm>
            <a:off x="634971" y="312719"/>
            <a:ext cx="333375" cy="495300"/>
          </a:xfrm>
          <a:custGeom>
            <a:avLst/>
            <a:gdLst>
              <a:gd name="T0" fmla="*/ 2147483647 w 210"/>
              <a:gd name="T1" fmla="*/ 2147483647 h 312"/>
              <a:gd name="T2" fmla="*/ 2147483647 w 210"/>
              <a:gd name="T3" fmla="*/ 2147483647 h 312"/>
              <a:gd name="T4" fmla="*/ 2147483647 w 210"/>
              <a:gd name="T5" fmla="*/ 2147483647 h 312"/>
              <a:gd name="T6" fmla="*/ 0 w 210"/>
              <a:gd name="T7" fmla="*/ 2147483647 h 312"/>
              <a:gd name="T8" fmla="*/ 0 w 210"/>
              <a:gd name="T9" fmla="*/ 0 h 312"/>
              <a:gd name="T10" fmla="*/ 2147483647 w 210"/>
              <a:gd name="T11" fmla="*/ 0 h 312"/>
              <a:gd name="T12" fmla="*/ 2147483647 w 210"/>
              <a:gd name="T13" fmla="*/ 2147483647 h 312"/>
              <a:gd name="T14" fmla="*/ 2147483647 w 210"/>
              <a:gd name="T15" fmla="*/ 2147483647 h 312"/>
              <a:gd name="T16" fmla="*/ 2147483647 w 210"/>
              <a:gd name="T17" fmla="*/ 0 h 312"/>
              <a:gd name="T18" fmla="*/ 2147483647 w 210"/>
              <a:gd name="T19" fmla="*/ 0 h 312"/>
              <a:gd name="T20" fmla="*/ 2147483647 w 210"/>
              <a:gd name="T21" fmla="*/ 2147483647 h 312"/>
              <a:gd name="T22" fmla="*/ 2147483647 w 210"/>
              <a:gd name="T23" fmla="*/ 2147483647 h 312"/>
              <a:gd name="T24" fmla="*/ 2147483647 w 210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"/>
              <a:gd name="T40" fmla="*/ 0 h 312"/>
              <a:gd name="T41" fmla="*/ 210 w 210"/>
              <a:gd name="T42" fmla="*/ 312 h 3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" h="312">
                <a:moveTo>
                  <a:pt x="69" y="137"/>
                </a:moveTo>
                <a:lnTo>
                  <a:pt x="69" y="137"/>
                </a:lnTo>
                <a:lnTo>
                  <a:pt x="76" y="312"/>
                </a:lnTo>
                <a:lnTo>
                  <a:pt x="0" y="312"/>
                </a:lnTo>
                <a:lnTo>
                  <a:pt x="0" y="0"/>
                </a:lnTo>
                <a:lnTo>
                  <a:pt x="80" y="0"/>
                </a:lnTo>
                <a:lnTo>
                  <a:pt x="142" y="175"/>
                </a:lnTo>
                <a:lnTo>
                  <a:pt x="144" y="175"/>
                </a:lnTo>
                <a:lnTo>
                  <a:pt x="135" y="0"/>
                </a:lnTo>
                <a:lnTo>
                  <a:pt x="210" y="0"/>
                </a:lnTo>
                <a:lnTo>
                  <a:pt x="210" y="312"/>
                </a:lnTo>
                <a:lnTo>
                  <a:pt x="130" y="312"/>
                </a:lnTo>
                <a:lnTo>
                  <a:pt x="69" y="1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5" name="Freeform 14"/>
          <p:cNvSpPr>
            <a:spLocks/>
          </p:cNvSpPr>
          <p:nvPr/>
        </p:nvSpPr>
        <p:spPr bwMode="auto">
          <a:xfrm>
            <a:off x="1036609" y="312719"/>
            <a:ext cx="269875" cy="495300"/>
          </a:xfrm>
          <a:custGeom>
            <a:avLst/>
            <a:gdLst>
              <a:gd name="T0" fmla="*/ 0 w 170"/>
              <a:gd name="T1" fmla="*/ 2147483647 h 312"/>
              <a:gd name="T2" fmla="*/ 0 w 170"/>
              <a:gd name="T3" fmla="*/ 0 h 312"/>
              <a:gd name="T4" fmla="*/ 2147483647 w 170"/>
              <a:gd name="T5" fmla="*/ 0 h 312"/>
              <a:gd name="T6" fmla="*/ 2147483647 w 170"/>
              <a:gd name="T7" fmla="*/ 2147483647 h 312"/>
              <a:gd name="T8" fmla="*/ 2147483647 w 170"/>
              <a:gd name="T9" fmla="*/ 2147483647 h 312"/>
              <a:gd name="T10" fmla="*/ 2147483647 w 170"/>
              <a:gd name="T11" fmla="*/ 2147483647 h 312"/>
              <a:gd name="T12" fmla="*/ 2147483647 w 170"/>
              <a:gd name="T13" fmla="*/ 2147483647 h 312"/>
              <a:gd name="T14" fmla="*/ 2147483647 w 170"/>
              <a:gd name="T15" fmla="*/ 2147483647 h 312"/>
              <a:gd name="T16" fmla="*/ 2147483647 w 170"/>
              <a:gd name="T17" fmla="*/ 2147483647 h 312"/>
              <a:gd name="T18" fmla="*/ 2147483647 w 170"/>
              <a:gd name="T19" fmla="*/ 2147483647 h 312"/>
              <a:gd name="T20" fmla="*/ 0 w 170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"/>
              <a:gd name="T34" fmla="*/ 0 h 312"/>
              <a:gd name="T35" fmla="*/ 170 w 170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" h="312">
                <a:moveTo>
                  <a:pt x="0" y="312"/>
                </a:moveTo>
                <a:lnTo>
                  <a:pt x="0" y="0"/>
                </a:lnTo>
                <a:lnTo>
                  <a:pt x="170" y="0"/>
                </a:lnTo>
                <a:lnTo>
                  <a:pt x="170" y="61"/>
                </a:lnTo>
                <a:lnTo>
                  <a:pt x="82" y="61"/>
                </a:lnTo>
                <a:lnTo>
                  <a:pt x="82" y="118"/>
                </a:lnTo>
                <a:lnTo>
                  <a:pt x="160" y="118"/>
                </a:lnTo>
                <a:lnTo>
                  <a:pt x="160" y="180"/>
                </a:lnTo>
                <a:lnTo>
                  <a:pt x="82" y="180"/>
                </a:lnTo>
                <a:lnTo>
                  <a:pt x="82" y="312"/>
                </a:lnTo>
                <a:lnTo>
                  <a:pt x="0" y="3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6" name="Freeform 15"/>
          <p:cNvSpPr>
            <a:spLocks noEditPoints="1"/>
          </p:cNvSpPr>
          <p:nvPr/>
        </p:nvSpPr>
        <p:spPr bwMode="auto">
          <a:xfrm>
            <a:off x="1347759" y="301607"/>
            <a:ext cx="333375" cy="522287"/>
          </a:xfrm>
          <a:custGeom>
            <a:avLst/>
            <a:gdLst>
              <a:gd name="T0" fmla="*/ 2147483647 w 89"/>
              <a:gd name="T1" fmla="*/ 2147483647 h 139"/>
              <a:gd name="T2" fmla="*/ 2147483647 w 89"/>
              <a:gd name="T3" fmla="*/ 2147483647 h 139"/>
              <a:gd name="T4" fmla="*/ 2147483647 w 89"/>
              <a:gd name="T5" fmla="*/ 2147483647 h 139"/>
              <a:gd name="T6" fmla="*/ 2147483647 w 89"/>
              <a:gd name="T7" fmla="*/ 2147483647 h 139"/>
              <a:gd name="T8" fmla="*/ 2147483647 w 89"/>
              <a:gd name="T9" fmla="*/ 2147483647 h 139"/>
              <a:gd name="T10" fmla="*/ 2147483647 w 89"/>
              <a:gd name="T11" fmla="*/ 2147483647 h 139"/>
              <a:gd name="T12" fmla="*/ 2147483647 w 89"/>
              <a:gd name="T13" fmla="*/ 2147483647 h 139"/>
              <a:gd name="T14" fmla="*/ 2147483647 w 89"/>
              <a:gd name="T15" fmla="*/ 2147483647 h 139"/>
              <a:gd name="T16" fmla="*/ 2147483647 w 89"/>
              <a:gd name="T17" fmla="*/ 0 h 139"/>
              <a:gd name="T18" fmla="*/ 0 w 89"/>
              <a:gd name="T19" fmla="*/ 2147483647 h 139"/>
              <a:gd name="T20" fmla="*/ 0 w 89"/>
              <a:gd name="T21" fmla="*/ 2147483647 h 139"/>
              <a:gd name="T22" fmla="*/ 2147483647 w 89"/>
              <a:gd name="T23" fmla="*/ 2147483647 h 139"/>
              <a:gd name="T24" fmla="*/ 2147483647 w 89"/>
              <a:gd name="T25" fmla="*/ 2147483647 h 139"/>
              <a:gd name="T26" fmla="*/ 2147483647 w 89"/>
              <a:gd name="T27" fmla="*/ 2147483647 h 1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9"/>
              <a:gd name="T43" fmla="*/ 0 h 139"/>
              <a:gd name="T44" fmla="*/ 89 w 89"/>
              <a:gd name="T45" fmla="*/ 139 h 1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9" h="139">
                <a:moveTo>
                  <a:pt x="56" y="96"/>
                </a:moveTo>
                <a:cubicBezTo>
                  <a:pt x="56" y="103"/>
                  <a:pt x="55" y="115"/>
                  <a:pt x="45" y="115"/>
                </a:cubicBezTo>
                <a:cubicBezTo>
                  <a:pt x="34" y="115"/>
                  <a:pt x="33" y="103"/>
                  <a:pt x="33" y="9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33"/>
                  <a:pt x="34" y="23"/>
                  <a:pt x="44" y="23"/>
                </a:cubicBezTo>
                <a:cubicBezTo>
                  <a:pt x="55" y="23"/>
                  <a:pt x="56" y="33"/>
                  <a:pt x="56" y="41"/>
                </a:cubicBezTo>
                <a:cubicBezTo>
                  <a:pt x="56" y="96"/>
                  <a:pt x="56" y="96"/>
                  <a:pt x="56" y="96"/>
                </a:cubicBezTo>
                <a:moveTo>
                  <a:pt x="89" y="39"/>
                </a:moveTo>
                <a:cubicBezTo>
                  <a:pt x="89" y="14"/>
                  <a:pt x="73" y="0"/>
                  <a:pt x="45" y="0"/>
                </a:cubicBezTo>
                <a:cubicBezTo>
                  <a:pt x="16" y="0"/>
                  <a:pt x="0" y="14"/>
                  <a:pt x="0" y="3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3"/>
                  <a:pt x="11" y="139"/>
                  <a:pt x="45" y="139"/>
                </a:cubicBezTo>
                <a:cubicBezTo>
                  <a:pt x="78" y="139"/>
                  <a:pt x="89" y="123"/>
                  <a:pt x="89" y="93"/>
                </a:cubicBezTo>
                <a:lnTo>
                  <a:pt x="8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428596" y="312719"/>
            <a:ext cx="134938" cy="127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33" name="Freeform 22"/>
          <p:cNvSpPr>
            <a:spLocks/>
          </p:cNvSpPr>
          <p:nvPr/>
        </p:nvSpPr>
        <p:spPr bwMode="auto">
          <a:xfrm>
            <a:off x="2097059" y="515919"/>
            <a:ext cx="74612" cy="666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0 h 18"/>
              <a:gd name="T14" fmla="*/ 2147483647 w 20"/>
              <a:gd name="T15" fmla="*/ 2147483647 h 18"/>
              <a:gd name="T16" fmla="*/ 0 w 20"/>
              <a:gd name="T17" fmla="*/ 2147483647 h 18"/>
              <a:gd name="T18" fmla="*/ 2147483647 w 20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8"/>
              <a:gd name="T32" fmla="*/ 20 w 2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8">
                <a:moveTo>
                  <a:pt x="2" y="16"/>
                </a:moveTo>
                <a:cubicBezTo>
                  <a:pt x="4" y="17"/>
                  <a:pt x="6" y="18"/>
                  <a:pt x="7" y="18"/>
                </a:cubicBezTo>
                <a:cubicBezTo>
                  <a:pt x="9" y="18"/>
                  <a:pt x="11" y="17"/>
                  <a:pt x="13" y="16"/>
                </a:cubicBezTo>
                <a:cubicBezTo>
                  <a:pt x="14" y="15"/>
                  <a:pt x="15" y="15"/>
                  <a:pt x="16" y="13"/>
                </a:cubicBezTo>
                <a:cubicBezTo>
                  <a:pt x="19" y="10"/>
                  <a:pt x="20" y="8"/>
                  <a:pt x="20" y="5"/>
                </a:cubicBezTo>
                <a:cubicBezTo>
                  <a:pt x="20" y="4"/>
                  <a:pt x="20" y="2"/>
                  <a:pt x="18" y="1"/>
                </a:cubicBezTo>
                <a:cubicBezTo>
                  <a:pt x="17" y="0"/>
                  <a:pt x="15" y="0"/>
                  <a:pt x="13" y="0"/>
                </a:cubicBezTo>
                <a:cubicBezTo>
                  <a:pt x="10" y="0"/>
                  <a:pt x="7" y="1"/>
                  <a:pt x="4" y="4"/>
                </a:cubicBezTo>
                <a:cubicBezTo>
                  <a:pt x="1" y="7"/>
                  <a:pt x="0" y="10"/>
                  <a:pt x="0" y="12"/>
                </a:cubicBezTo>
                <a:cubicBezTo>
                  <a:pt x="0" y="14"/>
                  <a:pt x="1" y="15"/>
                  <a:pt x="2" y="1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7" name="Freeform 16"/>
          <p:cNvSpPr>
            <a:spLocks/>
          </p:cNvSpPr>
          <p:nvPr/>
        </p:nvSpPr>
        <p:spPr bwMode="auto">
          <a:xfrm>
            <a:off x="1474759" y="406382"/>
            <a:ext cx="573087" cy="431800"/>
          </a:xfrm>
          <a:custGeom>
            <a:avLst/>
            <a:gdLst>
              <a:gd name="T0" fmla="*/ 2147483647 w 153"/>
              <a:gd name="T1" fmla="*/ 2147483647 h 115"/>
              <a:gd name="T2" fmla="*/ 2147483647 w 153"/>
              <a:gd name="T3" fmla="*/ 2147483647 h 115"/>
              <a:gd name="T4" fmla="*/ 2147483647 w 153"/>
              <a:gd name="T5" fmla="*/ 2147483647 h 115"/>
              <a:gd name="T6" fmla="*/ 2147483647 w 153"/>
              <a:gd name="T7" fmla="*/ 2147483647 h 115"/>
              <a:gd name="T8" fmla="*/ 2147483647 w 153"/>
              <a:gd name="T9" fmla="*/ 2147483647 h 115"/>
              <a:gd name="T10" fmla="*/ 2147483647 w 153"/>
              <a:gd name="T11" fmla="*/ 2147483647 h 115"/>
              <a:gd name="T12" fmla="*/ 2147483647 w 153"/>
              <a:gd name="T13" fmla="*/ 2147483647 h 115"/>
              <a:gd name="T14" fmla="*/ 2147483647 w 153"/>
              <a:gd name="T15" fmla="*/ 2147483647 h 115"/>
              <a:gd name="T16" fmla="*/ 2147483647 w 153"/>
              <a:gd name="T17" fmla="*/ 2147483647 h 115"/>
              <a:gd name="T18" fmla="*/ 2147483647 w 153"/>
              <a:gd name="T19" fmla="*/ 2147483647 h 115"/>
              <a:gd name="T20" fmla="*/ 2147483647 w 153"/>
              <a:gd name="T21" fmla="*/ 2147483647 h 115"/>
              <a:gd name="T22" fmla="*/ 2147483647 w 153"/>
              <a:gd name="T23" fmla="*/ 2147483647 h 115"/>
              <a:gd name="T24" fmla="*/ 2147483647 w 153"/>
              <a:gd name="T25" fmla="*/ 2147483647 h 115"/>
              <a:gd name="T26" fmla="*/ 2147483647 w 153"/>
              <a:gd name="T27" fmla="*/ 2147483647 h 115"/>
              <a:gd name="T28" fmla="*/ 2147483647 w 153"/>
              <a:gd name="T29" fmla="*/ 2147483647 h 115"/>
              <a:gd name="T30" fmla="*/ 2147483647 w 153"/>
              <a:gd name="T31" fmla="*/ 0 h 115"/>
              <a:gd name="T32" fmla="*/ 2147483647 w 153"/>
              <a:gd name="T33" fmla="*/ 0 h 115"/>
              <a:gd name="T34" fmla="*/ 2147483647 w 153"/>
              <a:gd name="T35" fmla="*/ 2147483647 h 115"/>
              <a:gd name="T36" fmla="*/ 2147483647 w 153"/>
              <a:gd name="T37" fmla="*/ 2147483647 h 115"/>
              <a:gd name="T38" fmla="*/ 2147483647 w 153"/>
              <a:gd name="T39" fmla="*/ 2147483647 h 115"/>
              <a:gd name="T40" fmla="*/ 2147483647 w 153"/>
              <a:gd name="T41" fmla="*/ 2147483647 h 115"/>
              <a:gd name="T42" fmla="*/ 2147483647 w 153"/>
              <a:gd name="T43" fmla="*/ 2147483647 h 115"/>
              <a:gd name="T44" fmla="*/ 2147483647 w 153"/>
              <a:gd name="T45" fmla="*/ 2147483647 h 115"/>
              <a:gd name="T46" fmla="*/ 2147483647 w 153"/>
              <a:gd name="T47" fmla="*/ 2147483647 h 115"/>
              <a:gd name="T48" fmla="*/ 2147483647 w 153"/>
              <a:gd name="T49" fmla="*/ 2147483647 h 115"/>
              <a:gd name="T50" fmla="*/ 0 w 153"/>
              <a:gd name="T51" fmla="*/ 2147483647 h 115"/>
              <a:gd name="T52" fmla="*/ 2147483647 w 153"/>
              <a:gd name="T53" fmla="*/ 2147483647 h 115"/>
              <a:gd name="T54" fmla="*/ 2147483647 w 153"/>
              <a:gd name="T55" fmla="*/ 2147483647 h 115"/>
              <a:gd name="T56" fmla="*/ 2147483647 w 153"/>
              <a:gd name="T57" fmla="*/ 2147483647 h 115"/>
              <a:gd name="T58" fmla="*/ 2147483647 w 153"/>
              <a:gd name="T59" fmla="*/ 2147483647 h 115"/>
              <a:gd name="T60" fmla="*/ 2147483647 w 153"/>
              <a:gd name="T61" fmla="*/ 2147483647 h 115"/>
              <a:gd name="T62" fmla="*/ 2147483647 w 153"/>
              <a:gd name="T63" fmla="*/ 2147483647 h 115"/>
              <a:gd name="T64" fmla="*/ 2147483647 w 153"/>
              <a:gd name="T65" fmla="*/ 2147483647 h 115"/>
              <a:gd name="T66" fmla="*/ 2147483647 w 153"/>
              <a:gd name="T67" fmla="*/ 2147483647 h 115"/>
              <a:gd name="T68" fmla="*/ 2147483647 w 153"/>
              <a:gd name="T69" fmla="*/ 2147483647 h 115"/>
              <a:gd name="T70" fmla="*/ 2147483647 w 153"/>
              <a:gd name="T71" fmla="*/ 2147483647 h 115"/>
              <a:gd name="T72" fmla="*/ 2147483647 w 153"/>
              <a:gd name="T73" fmla="*/ 2147483647 h 115"/>
              <a:gd name="T74" fmla="*/ 2147483647 w 153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3"/>
              <a:gd name="T115" fmla="*/ 0 h 115"/>
              <a:gd name="T116" fmla="*/ 153 w 153"/>
              <a:gd name="T117" fmla="*/ 115 h 1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3" h="115">
                <a:moveTo>
                  <a:pt x="86" y="88"/>
                </a:moveTo>
                <a:cubicBezTo>
                  <a:pt x="80" y="87"/>
                  <a:pt x="73" y="86"/>
                  <a:pt x="64" y="86"/>
                </a:cubicBezTo>
                <a:cubicBezTo>
                  <a:pt x="69" y="79"/>
                  <a:pt x="77" y="70"/>
                  <a:pt x="90" y="56"/>
                </a:cubicBezTo>
                <a:cubicBezTo>
                  <a:pt x="102" y="43"/>
                  <a:pt x="111" y="33"/>
                  <a:pt x="119" y="26"/>
                </a:cubicBezTo>
                <a:cubicBezTo>
                  <a:pt x="127" y="19"/>
                  <a:pt x="131" y="16"/>
                  <a:pt x="133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9"/>
                  <a:pt x="131" y="25"/>
                  <a:pt x="123" y="35"/>
                </a:cubicBezTo>
                <a:cubicBezTo>
                  <a:pt x="113" y="47"/>
                  <a:pt x="108" y="56"/>
                  <a:pt x="108" y="62"/>
                </a:cubicBezTo>
                <a:cubicBezTo>
                  <a:pt x="108" y="65"/>
                  <a:pt x="109" y="66"/>
                  <a:pt x="111" y="66"/>
                </a:cubicBezTo>
                <a:cubicBezTo>
                  <a:pt x="113" y="66"/>
                  <a:pt x="116" y="64"/>
                  <a:pt x="120" y="62"/>
                </a:cubicBezTo>
                <a:cubicBezTo>
                  <a:pt x="124" y="59"/>
                  <a:pt x="129" y="55"/>
                  <a:pt x="135" y="50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38" y="37"/>
                  <a:pt x="144" y="29"/>
                  <a:pt x="147" y="22"/>
                </a:cubicBezTo>
                <a:cubicBezTo>
                  <a:pt x="151" y="15"/>
                  <a:pt x="153" y="10"/>
                  <a:pt x="153" y="6"/>
                </a:cubicBezTo>
                <a:cubicBezTo>
                  <a:pt x="153" y="4"/>
                  <a:pt x="153" y="3"/>
                  <a:pt x="151" y="2"/>
                </a:cubicBezTo>
                <a:cubicBezTo>
                  <a:pt x="150" y="1"/>
                  <a:pt x="149" y="0"/>
                  <a:pt x="147" y="0"/>
                </a:cubicBezTo>
                <a:cubicBezTo>
                  <a:pt x="147" y="0"/>
                  <a:pt x="146" y="0"/>
                  <a:pt x="145" y="0"/>
                </a:cubicBezTo>
                <a:cubicBezTo>
                  <a:pt x="142" y="0"/>
                  <a:pt x="137" y="2"/>
                  <a:pt x="131" y="6"/>
                </a:cubicBezTo>
                <a:cubicBezTo>
                  <a:pt x="125" y="9"/>
                  <a:pt x="118" y="15"/>
                  <a:pt x="111" y="22"/>
                </a:cubicBezTo>
                <a:cubicBezTo>
                  <a:pt x="103" y="29"/>
                  <a:pt x="94" y="38"/>
                  <a:pt x="84" y="49"/>
                </a:cubicBezTo>
                <a:cubicBezTo>
                  <a:pt x="75" y="59"/>
                  <a:pt x="64" y="72"/>
                  <a:pt x="53" y="85"/>
                </a:cubicBezTo>
                <a:cubicBezTo>
                  <a:pt x="46" y="86"/>
                  <a:pt x="29" y="86"/>
                  <a:pt x="25" y="87"/>
                </a:cubicBezTo>
                <a:cubicBezTo>
                  <a:pt x="20" y="87"/>
                  <a:pt x="17" y="89"/>
                  <a:pt x="14" y="90"/>
                </a:cubicBezTo>
                <a:cubicBezTo>
                  <a:pt x="12" y="92"/>
                  <a:pt x="10" y="94"/>
                  <a:pt x="8" y="96"/>
                </a:cubicBezTo>
                <a:cubicBezTo>
                  <a:pt x="6" y="99"/>
                  <a:pt x="4" y="102"/>
                  <a:pt x="1" y="104"/>
                </a:cubicBezTo>
                <a:cubicBezTo>
                  <a:pt x="0" y="106"/>
                  <a:pt x="0" y="107"/>
                  <a:pt x="0" y="108"/>
                </a:cubicBezTo>
                <a:cubicBezTo>
                  <a:pt x="0" y="110"/>
                  <a:pt x="1" y="110"/>
                  <a:pt x="4" y="110"/>
                </a:cubicBezTo>
                <a:cubicBezTo>
                  <a:pt x="6" y="110"/>
                  <a:pt x="9" y="110"/>
                  <a:pt x="13" y="108"/>
                </a:cubicBezTo>
                <a:cubicBezTo>
                  <a:pt x="18" y="107"/>
                  <a:pt x="22" y="107"/>
                  <a:pt x="24" y="107"/>
                </a:cubicBezTo>
                <a:cubicBezTo>
                  <a:pt x="27" y="106"/>
                  <a:pt x="30" y="106"/>
                  <a:pt x="33" y="106"/>
                </a:cubicBezTo>
                <a:cubicBezTo>
                  <a:pt x="39" y="106"/>
                  <a:pt x="57" y="105"/>
                  <a:pt x="65" y="106"/>
                </a:cubicBezTo>
                <a:cubicBezTo>
                  <a:pt x="72" y="107"/>
                  <a:pt x="80" y="109"/>
                  <a:pt x="89" y="110"/>
                </a:cubicBezTo>
                <a:cubicBezTo>
                  <a:pt x="98" y="112"/>
                  <a:pt x="104" y="113"/>
                  <a:pt x="108" y="114"/>
                </a:cubicBezTo>
                <a:cubicBezTo>
                  <a:pt x="112" y="115"/>
                  <a:pt x="115" y="115"/>
                  <a:pt x="117" y="114"/>
                </a:cubicBezTo>
                <a:cubicBezTo>
                  <a:pt x="119" y="113"/>
                  <a:pt x="120" y="112"/>
                  <a:pt x="123" y="110"/>
                </a:cubicBezTo>
                <a:cubicBezTo>
                  <a:pt x="125" y="108"/>
                  <a:pt x="130" y="104"/>
                  <a:pt x="136" y="98"/>
                </a:cubicBezTo>
                <a:cubicBezTo>
                  <a:pt x="131" y="98"/>
                  <a:pt x="123" y="96"/>
                  <a:pt x="112" y="94"/>
                </a:cubicBezTo>
                <a:cubicBezTo>
                  <a:pt x="100" y="91"/>
                  <a:pt x="92" y="89"/>
                  <a:pt x="86" y="88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38" name="Содержимое 146"/>
          <p:cNvSpPr>
            <a:spLocks noGrp="1"/>
          </p:cNvSpPr>
          <p:nvPr>
            <p:ph sz="half" idx="1"/>
          </p:nvPr>
        </p:nvSpPr>
        <p:spPr>
          <a:xfrm>
            <a:off x="1223992" y="5543970"/>
            <a:ext cx="7331104" cy="378619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Удобен </a:t>
            </a:r>
            <a:r>
              <a:rPr lang="ru-RU" sz="1800" dirty="0"/>
              <a:t>для работы на компьютере</a:t>
            </a:r>
            <a:endParaRPr lang="ru-RU" sz="1800" dirty="0" smtClean="0"/>
          </a:p>
          <a:p>
            <a:pPr algn="ctr">
              <a:buFontTx/>
              <a:buNone/>
            </a:pPr>
            <a:endParaRPr lang="ru-RU" sz="1800" dirty="0" smtClean="0"/>
          </a:p>
          <a:p>
            <a:endParaRPr lang="ru-RU" dirty="0" smtClean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4" y="2492896"/>
            <a:ext cx="904786" cy="101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" y="1170831"/>
            <a:ext cx="9572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" y="3789040"/>
            <a:ext cx="1220187" cy="12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4" y="5172114"/>
            <a:ext cx="1122333" cy="112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0830" y="4077072"/>
            <a:ext cx="58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накапливать собственный архив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7817" y="2780928"/>
            <a:ext cx="46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для работы на планшетах и коммуникаторах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76723" y="1484784"/>
            <a:ext cx="438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</a:t>
            </a:r>
            <a:r>
              <a:rPr lang="ru-RU" smtClean="0"/>
              <a:t>для переработки</a:t>
            </a:r>
            <a:endParaRPr lang="ru-RU" dirty="0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98" y="4261738"/>
            <a:ext cx="19939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67" y="125404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4318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507288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</a:rPr>
              <a:t>Дополнительные возможности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4582" name="Содержимое 144"/>
          <p:cNvSpPr>
            <a:spLocks noGrp="1"/>
          </p:cNvSpPr>
          <p:nvPr>
            <p:ph sz="half" idx="1"/>
          </p:nvPr>
        </p:nvSpPr>
        <p:spPr>
          <a:xfrm>
            <a:off x="2202685" y="1428750"/>
            <a:ext cx="6655565" cy="4697413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ru-RU" sz="1800" dirty="0">
                <a:solidFill>
                  <a:srgbClr val="FF0000"/>
                </a:solidFill>
              </a:rPr>
              <a:t>Клиенты услуги "Тематические новости"   получают следующие дополнительные возможности: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Ежемесячно </a:t>
            </a:r>
            <a:r>
              <a:rPr lang="ru-RU" sz="1600" dirty="0">
                <a:solidFill>
                  <a:srgbClr val="0070C0"/>
                </a:solidFill>
              </a:rPr>
              <a:t>- "Архив материалов". Использование данного универсального инструмента позволяет производить поиск по ключевым словам, структурировать информацию по тематическим разделам, дате и компаниям, а так же сохранять важные данные;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Бесплатное </a:t>
            </a:r>
            <a:r>
              <a:rPr lang="ru-RU" sz="1600" dirty="0">
                <a:solidFill>
                  <a:srgbClr val="0070C0"/>
                </a:solidFill>
              </a:rPr>
              <a:t>размещение пресс-релизов о своих компаниях на сайте ADVIS.ru и в информационных продуктах </a:t>
            </a:r>
            <a:r>
              <a:rPr lang="ru-RU" sz="1600" dirty="0" smtClean="0">
                <a:solidFill>
                  <a:srgbClr val="0070C0"/>
                </a:solidFill>
              </a:rPr>
              <a:t>агентства;</a:t>
            </a: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Возможность </a:t>
            </a:r>
            <a:r>
              <a:rPr lang="ru-RU" sz="1600" dirty="0">
                <a:solidFill>
                  <a:srgbClr val="0070C0"/>
                </a:solidFill>
              </a:rPr>
              <a:t>выполнения разовых информационных запросов согласно их потребностям из «Базы материалов» нашего агентства, насчитывающей более </a:t>
            </a:r>
            <a:r>
              <a:rPr lang="ru-RU" sz="1600" dirty="0" smtClean="0">
                <a:solidFill>
                  <a:srgbClr val="0070C0"/>
                </a:solidFill>
              </a:rPr>
              <a:t>3 300 </a:t>
            </a:r>
            <a:r>
              <a:rPr lang="ru-RU" sz="1600" dirty="0" smtClean="0">
                <a:solidFill>
                  <a:srgbClr val="0070C0"/>
                </a:solidFill>
              </a:rPr>
              <a:t>000 </a:t>
            </a:r>
            <a:r>
              <a:rPr lang="ru-RU" sz="1600" dirty="0">
                <a:solidFill>
                  <a:srgbClr val="0070C0"/>
                </a:solidFill>
              </a:rPr>
              <a:t>материалов.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224"/>
            <a:ext cx="2289145" cy="8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2" y="2209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1" y="4437112"/>
            <a:ext cx="1300133" cy="11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12586</TotalTime>
  <Words>456</Words>
  <Application>Microsoft Office PowerPoint</Application>
  <PresentationFormat>Экран (4:3)</PresentationFormat>
  <Paragraphs>98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Услуга "Тематические новости"</vt:lpstr>
      <vt:lpstr>INFOLine - это</vt:lpstr>
      <vt:lpstr>Информационные потребности</vt:lpstr>
      <vt:lpstr>Тематические новости</vt:lpstr>
      <vt:lpstr>Отрасли мониторинга</vt:lpstr>
      <vt:lpstr>Источники мониторинга</vt:lpstr>
      <vt:lpstr>Структура мониторинга</vt:lpstr>
      <vt:lpstr>Форматы предоставления услуги</vt:lpstr>
      <vt:lpstr>Дополнительные возможности</vt:lpstr>
      <vt:lpstr>Наши клиенты</vt:lpstr>
      <vt:lpstr>Спасибо за внимание</vt:lpstr>
    </vt:vector>
  </TitlesOfParts>
  <Company>INFOLine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FL20_user</dc:creator>
  <cp:lastModifiedBy>FL13_user</cp:lastModifiedBy>
  <cp:revision>565</cp:revision>
  <dcterms:created xsi:type="dcterms:W3CDTF">2010-04-02T05:19:11Z</dcterms:created>
  <dcterms:modified xsi:type="dcterms:W3CDTF">2016-07-14T06:01:03Z</dcterms:modified>
</cp:coreProperties>
</file>